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1" r:id="rId2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432" y="8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6939" y="609676"/>
            <a:ext cx="10358120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6939" y="1730441"/>
            <a:ext cx="10358120" cy="4409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3"/>
          <p:cNvGrpSpPr/>
          <p:nvPr/>
        </p:nvGrpSpPr>
        <p:grpSpPr>
          <a:xfrm>
            <a:off x="6927" y="4699853"/>
            <a:ext cx="11770543" cy="2158148"/>
            <a:chOff x="6927" y="4742703"/>
            <a:chExt cx="11770543" cy="2115298"/>
          </a:xfrm>
        </p:grpSpPr>
        <p:pic>
          <p:nvPicPr>
            <p:cNvPr id="3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927" y="4742703"/>
              <a:ext cx="3041073" cy="2115298"/>
            </a:xfrm>
            <a:prstGeom prst="rect">
              <a:avLst/>
            </a:prstGeom>
          </p:spPr>
        </p:pic>
        <p:pic>
          <p:nvPicPr>
            <p:cNvPr id="6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882883" y="6155436"/>
              <a:ext cx="894587" cy="422148"/>
            </a:xfrm>
            <a:prstGeom prst="rect">
              <a:avLst/>
            </a:prstGeom>
          </p:spPr>
        </p:pic>
      </p:grp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685800" y="92852"/>
            <a:ext cx="10363200" cy="369332"/>
          </a:xfrm>
        </p:spPr>
        <p:txBody>
          <a:bodyPr/>
          <a:lstStyle/>
          <a:p>
            <a:r>
              <a:rPr lang="ru-RU" sz="2400" b="1" dirty="0">
                <a:solidFill>
                  <a:schemeClr val="tx2"/>
                </a:solidFill>
              </a:rPr>
              <a:t>Проект частной зеленой школы в </a:t>
            </a:r>
            <a:r>
              <a:rPr lang="ru-RU" sz="2400" b="1" dirty="0" err="1">
                <a:solidFill>
                  <a:schemeClr val="tx2"/>
                </a:solidFill>
              </a:rPr>
              <a:t>г.Астана</a:t>
            </a:r>
            <a:r>
              <a:rPr lang="ru-RU" sz="2400" b="1" dirty="0">
                <a:solidFill>
                  <a:schemeClr val="tx2"/>
                </a:solidFill>
              </a:rPr>
              <a:t> на 1200 мест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4"/>
          </p:nvPr>
        </p:nvSpPr>
        <p:spPr>
          <a:xfrm>
            <a:off x="228600" y="618714"/>
            <a:ext cx="5562600" cy="2215991"/>
          </a:xfrm>
        </p:spPr>
        <p:txBody>
          <a:bodyPr/>
          <a:lstStyle/>
          <a:p>
            <a:r>
              <a:rPr lang="ru-RU" sz="1600" b="1" dirty="0">
                <a:solidFill>
                  <a:schemeClr val="tx2"/>
                </a:solidFill>
              </a:rPr>
              <a:t>О проекте:</a:t>
            </a:r>
          </a:p>
          <a:p>
            <a:r>
              <a:rPr lang="ru-RU" sz="1600" dirty="0">
                <a:solidFill>
                  <a:schemeClr val="tx2"/>
                </a:solidFill>
              </a:rPr>
              <a:t>Частная зеленая школа на 1200 мест.</a:t>
            </a:r>
          </a:p>
          <a:p>
            <a:r>
              <a:rPr lang="ru-RU" sz="1600" dirty="0">
                <a:solidFill>
                  <a:schemeClr val="tx2"/>
                </a:solidFill>
              </a:rPr>
              <a:t>Участники проекта: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2"/>
                </a:solidFill>
              </a:rPr>
              <a:t>ТОО «</a:t>
            </a:r>
            <a:r>
              <a:rPr lang="ru-RU" sz="1600" dirty="0" err="1">
                <a:solidFill>
                  <a:schemeClr val="tx2"/>
                </a:solidFill>
              </a:rPr>
              <a:t>Altair</a:t>
            </a:r>
            <a:r>
              <a:rPr lang="ru-RU" sz="1600" dirty="0">
                <a:solidFill>
                  <a:schemeClr val="tx2"/>
                </a:solidFill>
              </a:rPr>
              <a:t> </a:t>
            </a:r>
            <a:r>
              <a:rPr lang="ru-RU" sz="1600" dirty="0" err="1">
                <a:solidFill>
                  <a:schemeClr val="tx2"/>
                </a:solidFill>
              </a:rPr>
              <a:t>Business</a:t>
            </a:r>
            <a:r>
              <a:rPr lang="ru-RU" sz="1600" dirty="0">
                <a:solidFill>
                  <a:schemeClr val="tx2"/>
                </a:solidFill>
              </a:rPr>
              <a:t> </a:t>
            </a:r>
            <a:r>
              <a:rPr lang="ru-RU" sz="1600" dirty="0" err="1">
                <a:solidFill>
                  <a:schemeClr val="tx2"/>
                </a:solidFill>
              </a:rPr>
              <a:t>Group</a:t>
            </a:r>
            <a:r>
              <a:rPr lang="ru-RU" sz="1600" dirty="0">
                <a:solidFill>
                  <a:schemeClr val="tx2"/>
                </a:solidFill>
              </a:rPr>
              <a:t>» (инициатор проекта) – собственные  и заемные средства;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2"/>
                </a:solidFill>
              </a:rPr>
              <a:t>ТОО «Центр развития Астаны» - предоставление земельного  участка в виде безвозмездного гранта натурного;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2"/>
                </a:solidFill>
              </a:rPr>
              <a:t>EPC </a:t>
            </a:r>
            <a:r>
              <a:rPr lang="ru-RU" sz="1600" dirty="0" err="1">
                <a:solidFill>
                  <a:schemeClr val="tx2"/>
                </a:solidFill>
              </a:rPr>
              <a:t>контрактор</a:t>
            </a:r>
            <a:r>
              <a:rPr lang="ru-RU" sz="1600" dirty="0">
                <a:solidFill>
                  <a:schemeClr val="tx2"/>
                </a:solidFill>
              </a:rPr>
              <a:t>: Будет определен по итогам конкурса</a:t>
            </a:r>
          </a:p>
        </p:txBody>
      </p:sp>
      <p:pic>
        <p:nvPicPr>
          <p:cNvPr id="9" name="imageSelected0">
            <a:extLst>
              <a:ext uri="{FF2B5EF4-FFF2-40B4-BE49-F238E27FC236}">
                <a16:creationId xmlns:a16="http://schemas.microsoft.com/office/drawing/2014/main" id="{482116F6-A11D-C00A-2ECD-DD56CB458A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1421" y="-202801"/>
            <a:ext cx="216217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одзаголовок 7"/>
          <p:cNvSpPr txBox="1">
            <a:spLocks/>
          </p:cNvSpPr>
          <p:nvPr/>
        </p:nvSpPr>
        <p:spPr>
          <a:xfrm>
            <a:off x="242455" y="3156670"/>
            <a:ext cx="5181600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kern="0" dirty="0">
                <a:solidFill>
                  <a:schemeClr val="tx2"/>
                </a:solidFill>
              </a:rPr>
              <a:t>Общая стоимость проекта: 5,9 млрд тенге: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kern="0" dirty="0">
                <a:solidFill>
                  <a:schemeClr val="tx2"/>
                </a:solidFill>
              </a:rPr>
              <a:t>5,0 </a:t>
            </a:r>
            <a:r>
              <a:rPr lang="ru-RU" sz="1600" kern="0" dirty="0" err="1">
                <a:solidFill>
                  <a:schemeClr val="tx2"/>
                </a:solidFill>
              </a:rPr>
              <a:t>млрд.тенге</a:t>
            </a:r>
            <a:r>
              <a:rPr lang="ru-RU" sz="1600" kern="0" dirty="0">
                <a:solidFill>
                  <a:schemeClr val="tx2"/>
                </a:solidFill>
              </a:rPr>
              <a:t> - заемные средства </a:t>
            </a:r>
            <a:r>
              <a:rPr lang="en-US" sz="1600" kern="0" dirty="0">
                <a:solidFill>
                  <a:schemeClr val="tx2"/>
                </a:solidFill>
              </a:rPr>
              <a:t>8</a:t>
            </a:r>
            <a:r>
              <a:rPr lang="ru-RU" sz="1600" kern="0" dirty="0">
                <a:solidFill>
                  <a:schemeClr val="tx2"/>
                </a:solidFill>
              </a:rPr>
              <a:t>4</a:t>
            </a:r>
            <a:r>
              <a:rPr lang="en-US" sz="1600" kern="0" dirty="0">
                <a:solidFill>
                  <a:schemeClr val="tx2"/>
                </a:solidFill>
              </a:rPr>
              <a:t>%</a:t>
            </a:r>
            <a:endParaRPr lang="ru-RU" sz="1600" kern="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kern="0" dirty="0">
                <a:solidFill>
                  <a:schemeClr val="tx2"/>
                </a:solidFill>
              </a:rPr>
              <a:t>900,0 </a:t>
            </a:r>
            <a:r>
              <a:rPr lang="ru-RU" sz="1600" kern="0" dirty="0" err="1">
                <a:solidFill>
                  <a:schemeClr val="tx2"/>
                </a:solidFill>
              </a:rPr>
              <a:t>млн.тенге</a:t>
            </a:r>
            <a:r>
              <a:rPr lang="ru-RU" sz="1600" kern="0" dirty="0">
                <a:solidFill>
                  <a:schemeClr val="tx2"/>
                </a:solidFill>
              </a:rPr>
              <a:t> – собственные средства 16%</a:t>
            </a:r>
            <a:endParaRPr lang="en-US" kern="0" dirty="0"/>
          </a:p>
        </p:txBody>
      </p:sp>
      <p:sp>
        <p:nvSpPr>
          <p:cNvPr id="11" name="Подзаголовок 7"/>
          <p:cNvSpPr txBox="1">
            <a:spLocks/>
          </p:cNvSpPr>
          <p:nvPr/>
        </p:nvSpPr>
        <p:spPr>
          <a:xfrm>
            <a:off x="3158836" y="4663876"/>
            <a:ext cx="2251364" cy="14773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kern="0" dirty="0">
                <a:solidFill>
                  <a:schemeClr val="tx2"/>
                </a:solidFill>
              </a:rPr>
              <a:t>Финансовые показатели Проекта:*</a:t>
            </a:r>
          </a:p>
          <a:p>
            <a:r>
              <a:rPr lang="en-US" sz="1600" kern="0" dirty="0">
                <a:solidFill>
                  <a:schemeClr val="tx2"/>
                </a:solidFill>
              </a:rPr>
              <a:t>NPV</a:t>
            </a:r>
            <a:r>
              <a:rPr lang="ru-RU" sz="1600" kern="0" dirty="0">
                <a:solidFill>
                  <a:schemeClr val="tx2"/>
                </a:solidFill>
              </a:rPr>
              <a:t> – 6,608 </a:t>
            </a:r>
            <a:r>
              <a:rPr lang="ru-RU" sz="1600" kern="0" dirty="0" err="1">
                <a:solidFill>
                  <a:schemeClr val="tx2"/>
                </a:solidFill>
              </a:rPr>
              <a:t>млрд.тенге</a:t>
            </a:r>
            <a:endParaRPr lang="en-US" sz="1600" kern="0" dirty="0">
              <a:solidFill>
                <a:schemeClr val="tx2"/>
              </a:solidFill>
            </a:endParaRPr>
          </a:p>
          <a:p>
            <a:r>
              <a:rPr lang="en-US" sz="1600" kern="0" dirty="0">
                <a:solidFill>
                  <a:schemeClr val="tx2"/>
                </a:solidFill>
              </a:rPr>
              <a:t>IRR</a:t>
            </a:r>
            <a:r>
              <a:rPr lang="ru-RU" sz="1600" kern="0" dirty="0">
                <a:solidFill>
                  <a:schemeClr val="tx2"/>
                </a:solidFill>
              </a:rPr>
              <a:t> – 45%</a:t>
            </a:r>
            <a:endParaRPr lang="en-US" sz="1600" kern="0" dirty="0">
              <a:solidFill>
                <a:schemeClr val="tx2"/>
              </a:solidFill>
            </a:endParaRPr>
          </a:p>
          <a:p>
            <a:r>
              <a:rPr lang="en-US" sz="1600" kern="0" dirty="0">
                <a:solidFill>
                  <a:schemeClr val="tx2"/>
                </a:solidFill>
              </a:rPr>
              <a:t>PP</a:t>
            </a:r>
            <a:r>
              <a:rPr lang="ru-RU" sz="1600" kern="0" dirty="0">
                <a:solidFill>
                  <a:schemeClr val="tx2"/>
                </a:solidFill>
              </a:rPr>
              <a:t> – 4,9 года</a:t>
            </a:r>
            <a:endParaRPr lang="en-US" sz="1600" kern="0" dirty="0">
              <a:solidFill>
                <a:schemeClr val="tx2"/>
              </a:solidFill>
            </a:endParaRPr>
          </a:p>
          <a:p>
            <a:r>
              <a:rPr lang="en-US" sz="1600" kern="0" dirty="0">
                <a:solidFill>
                  <a:schemeClr val="tx2"/>
                </a:solidFill>
              </a:rPr>
              <a:t>DPP </a:t>
            </a:r>
            <a:r>
              <a:rPr lang="ru-RU" sz="1600" kern="0" dirty="0">
                <a:solidFill>
                  <a:schemeClr val="tx2"/>
                </a:solidFill>
              </a:rPr>
              <a:t>– 5,4 года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791200" y="618714"/>
            <a:ext cx="6096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tabLst>
                <a:tab pos="240665" algn="l"/>
                <a:tab pos="241300" algn="l"/>
              </a:tabLst>
            </a:pPr>
            <a:r>
              <a:rPr lang="ru-RU" sz="1600" b="1" dirty="0">
                <a:solidFill>
                  <a:schemeClr val="tx2"/>
                </a:solidFill>
              </a:rPr>
              <a:t>Концепция школы:</a:t>
            </a:r>
          </a:p>
          <a:p>
            <a:pPr marL="12700">
              <a:tabLst>
                <a:tab pos="240665" algn="l"/>
                <a:tab pos="241300" algn="l"/>
              </a:tabLst>
            </a:pPr>
            <a:r>
              <a:rPr lang="ru-RU" sz="1600" b="1" dirty="0">
                <a:solidFill>
                  <a:schemeClr val="tx2"/>
                </a:solidFill>
              </a:rPr>
              <a:t>Языки обучения: </a:t>
            </a:r>
            <a:r>
              <a:rPr lang="ru-RU" sz="1600" dirty="0">
                <a:solidFill>
                  <a:schemeClr val="tx2"/>
                </a:solidFill>
              </a:rPr>
              <a:t>казахский, английский, китайский.</a:t>
            </a:r>
          </a:p>
          <a:p>
            <a:pPr marL="12700">
              <a:tabLst>
                <a:tab pos="240665" algn="l"/>
                <a:tab pos="241300" algn="l"/>
              </a:tabLst>
            </a:pPr>
            <a:r>
              <a:rPr lang="ru-RU" sz="1600" b="1" dirty="0">
                <a:solidFill>
                  <a:schemeClr val="tx2"/>
                </a:solidFill>
              </a:rPr>
              <a:t>Особенности:</a:t>
            </a:r>
          </a:p>
          <a:p>
            <a:pPr marL="527685" indent="-515620">
              <a:buFont typeface="Arial" panose="020B0604020202020204" pitchFamily="34" charset="0"/>
              <a:buChar char="•"/>
              <a:tabLst>
                <a:tab pos="527685" algn="l"/>
                <a:tab pos="528320" algn="l"/>
              </a:tabLst>
            </a:pPr>
            <a:r>
              <a:rPr lang="ru-RU" sz="1600" dirty="0">
                <a:solidFill>
                  <a:schemeClr val="tx2"/>
                </a:solidFill>
              </a:rPr>
              <a:t>Проектирование здания планируется по стандартам </a:t>
            </a:r>
            <a:r>
              <a:rPr lang="en-US" sz="1600" dirty="0">
                <a:solidFill>
                  <a:schemeClr val="tx2"/>
                </a:solidFill>
              </a:rPr>
              <a:t>OMIR, </a:t>
            </a:r>
            <a:r>
              <a:rPr lang="ru-RU" sz="1600" dirty="0">
                <a:solidFill>
                  <a:schemeClr val="tx2"/>
                </a:solidFill>
              </a:rPr>
              <a:t>BREEAM/LEED;</a:t>
            </a:r>
          </a:p>
          <a:p>
            <a:pPr marL="527685" indent="-515620">
              <a:buFont typeface="Arial" panose="020B0604020202020204" pitchFamily="34" charset="0"/>
              <a:buChar char="•"/>
              <a:tabLst>
                <a:tab pos="527685" algn="l"/>
                <a:tab pos="528320" algn="l"/>
              </a:tabLst>
            </a:pPr>
            <a:r>
              <a:rPr lang="ru-RU" sz="1600" dirty="0">
                <a:solidFill>
                  <a:schemeClr val="tx2"/>
                </a:solidFill>
              </a:rPr>
              <a:t>при строительстве планируется использование экологических материалов;</a:t>
            </a:r>
          </a:p>
          <a:p>
            <a:pPr marL="527685" indent="-515620">
              <a:buFont typeface="Arial" panose="020B0604020202020204" pitchFamily="34" charset="0"/>
              <a:buChar char="•"/>
              <a:tabLst>
                <a:tab pos="527685" algn="l"/>
                <a:tab pos="528320" algn="l"/>
              </a:tabLst>
            </a:pPr>
            <a:r>
              <a:rPr lang="ru-RU" sz="1600" dirty="0">
                <a:solidFill>
                  <a:schemeClr val="tx2"/>
                </a:solidFill>
              </a:rPr>
              <a:t>использование системы жизнеобеспечения здания с максимальным соблюдением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ru-RU" sz="1600" dirty="0">
                <a:solidFill>
                  <a:schemeClr val="tx2"/>
                </a:solidFill>
              </a:rPr>
              <a:t>стандартов энергосбережения;</a:t>
            </a:r>
          </a:p>
          <a:p>
            <a:pPr marL="527685" marR="280670" indent="-515620">
              <a:buFont typeface="Arial" panose="020B0604020202020204" pitchFamily="34" charset="0"/>
              <a:buChar char="•"/>
              <a:tabLst>
                <a:tab pos="527685" algn="l"/>
                <a:tab pos="528320" algn="l"/>
              </a:tabLst>
            </a:pPr>
            <a:r>
              <a:rPr lang="ru-RU" sz="1600" dirty="0">
                <a:solidFill>
                  <a:schemeClr val="tx2"/>
                </a:solidFill>
              </a:rPr>
              <a:t>учебная программа планируется быть ориентированная на обучение детей основам  охраны окружающей среды и бережного отношения к природе</a:t>
            </a:r>
          </a:p>
          <a:p>
            <a:pPr marL="527685" indent="-515620">
              <a:buFont typeface="Arial" panose="020B0604020202020204" pitchFamily="34" charset="0"/>
              <a:buChar char="•"/>
              <a:tabLst>
                <a:tab pos="527685" algn="l"/>
                <a:tab pos="528320" algn="l"/>
              </a:tabLst>
            </a:pPr>
            <a:r>
              <a:rPr lang="ru-RU" sz="1600" dirty="0">
                <a:solidFill>
                  <a:schemeClr val="tx2"/>
                </a:solidFill>
              </a:rPr>
              <a:t>здание планируется использовать в качестве образца (</a:t>
            </a:r>
            <a:r>
              <a:rPr lang="ru-RU" sz="1600" dirty="0" err="1">
                <a:solidFill>
                  <a:schemeClr val="tx2"/>
                </a:solidFill>
              </a:rPr>
              <a:t>showroom</a:t>
            </a:r>
            <a:r>
              <a:rPr lang="ru-RU" sz="1600" dirty="0">
                <a:solidFill>
                  <a:schemeClr val="tx2"/>
                </a:solidFill>
              </a:rPr>
              <a:t>) достижения зеленых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ru-RU" sz="1600" dirty="0">
                <a:solidFill>
                  <a:schemeClr val="tx2"/>
                </a:solidFill>
              </a:rPr>
              <a:t>технологий.</a:t>
            </a:r>
          </a:p>
        </p:txBody>
      </p:sp>
      <p:sp>
        <p:nvSpPr>
          <p:cNvPr id="13" name="Подзаголовок 7"/>
          <p:cNvSpPr txBox="1">
            <a:spLocks/>
          </p:cNvSpPr>
          <p:nvPr/>
        </p:nvSpPr>
        <p:spPr>
          <a:xfrm>
            <a:off x="5791200" y="4217300"/>
            <a:ext cx="6096000" cy="221599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kern="0" dirty="0">
                <a:solidFill>
                  <a:schemeClr val="tx2"/>
                </a:solidFill>
              </a:rPr>
              <a:t>Месторасположение Школы:</a:t>
            </a:r>
          </a:p>
          <a:p>
            <a:r>
              <a:rPr lang="ru-RU" sz="1600" kern="0" dirty="0">
                <a:solidFill>
                  <a:schemeClr val="tx2"/>
                </a:solidFill>
              </a:rPr>
              <a:t>Инициатором проекта также рассматривает вариант строительства на альтернативном земельном  участке в городе Астана, в районе ж/м Тельмана. Площадь участка: 1,8Га. Назначение: коммерческое.  Основная проблема освоения земельного участка отсутствие на сегодняшний день необходимых  коммуникаций и подъездных путей. Данный вопрос находится на стадии переговоров с </a:t>
            </a:r>
            <a:r>
              <a:rPr lang="ru-RU" sz="1600" kern="0" dirty="0" err="1">
                <a:solidFill>
                  <a:schemeClr val="tx2"/>
                </a:solidFill>
              </a:rPr>
              <a:t>Акиматом</a:t>
            </a:r>
            <a:r>
              <a:rPr lang="ru-RU" sz="1600" kern="0" dirty="0">
                <a:solidFill>
                  <a:schemeClr val="tx2"/>
                </a:solidFill>
              </a:rPr>
              <a:t>  города Астаны и АО ««Социально-предпринимательская корпорация «</a:t>
            </a:r>
            <a:r>
              <a:rPr lang="ru-RU" sz="1600" kern="0" dirty="0" err="1">
                <a:solidFill>
                  <a:schemeClr val="tx2"/>
                </a:solidFill>
              </a:rPr>
              <a:t>Astana</a:t>
            </a:r>
            <a:r>
              <a:rPr lang="ru-RU" sz="1600" kern="0" dirty="0">
                <a:solidFill>
                  <a:schemeClr val="tx2"/>
                </a:solidFill>
              </a:rPr>
              <a:t>».</a:t>
            </a:r>
            <a:r>
              <a:rPr lang="ru-RU" sz="1600" b="1" kern="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4" name="Подзаголовок 7"/>
          <p:cNvSpPr txBox="1">
            <a:spLocks/>
          </p:cNvSpPr>
          <p:nvPr/>
        </p:nvSpPr>
        <p:spPr>
          <a:xfrm>
            <a:off x="3293918" y="6248625"/>
            <a:ext cx="225136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kern="0" dirty="0">
                <a:solidFill>
                  <a:schemeClr val="tx2"/>
                </a:solidFill>
              </a:rPr>
              <a:t>* Согласно представленных данных Инициатора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1027973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257</Words>
  <Application>Microsoft Office PowerPoint</Application>
  <PresentationFormat>Широкоэкранный</PresentationFormat>
  <Paragraphs>26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Проект частной зеленой школы в г.Астана на 1200 мест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частной школы в городе Астана  на 500 мест</dc:title>
  <dc:creator>Учетная запись Майкрософт</dc:creator>
  <cp:lastModifiedBy>Rustam Alimanov</cp:lastModifiedBy>
  <cp:revision>6</cp:revision>
  <dcterms:created xsi:type="dcterms:W3CDTF">2024-06-17T06:24:32Z</dcterms:created>
  <dcterms:modified xsi:type="dcterms:W3CDTF">2024-09-18T13:44:13Z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2023-12-28T00:00:00Z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2024-06-17T00:00:00Z</vt:filetime>
  </property>
</Properties>
</file>