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3" r:id="rId2"/>
    <p:sldId id="295" r:id="rId3"/>
    <p:sldId id="274" r:id="rId4"/>
    <p:sldId id="261" r:id="rId5"/>
    <p:sldId id="264" r:id="rId6"/>
    <p:sldId id="279" r:id="rId7"/>
    <p:sldId id="280" r:id="rId8"/>
    <p:sldId id="283" r:id="rId9"/>
    <p:sldId id="284" r:id="rId10"/>
    <p:sldId id="285" r:id="rId11"/>
    <p:sldId id="287" r:id="rId12"/>
    <p:sldId id="289" r:id="rId13"/>
    <p:sldId id="290" r:id="rId14"/>
    <p:sldId id="291" r:id="rId15"/>
    <p:sldId id="294" r:id="rId16"/>
  </p:sldIdLst>
  <p:sldSz cx="18288000" cy="10287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Intro" panose="02000000000000000000" charset="0"/>
      <p:regular r:id="rId18"/>
    </p:embeddedFont>
    <p:embeddedFont>
      <p:font typeface="Poppins Light" panose="00000400000000000000" pitchFamily="2" charset="0"/>
      <p:regular r:id="rId19"/>
      <p:italic r:id="rId20"/>
    </p:embeddedFont>
    <p:embeddedFont>
      <p:font typeface="Poppins Light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5033" autoAdjust="0"/>
  </p:normalViewPr>
  <p:slideViewPr>
    <p:cSldViewPr>
      <p:cViewPr varScale="1">
        <p:scale>
          <a:sx n="71" d="100"/>
          <a:sy n="71" d="100"/>
        </p:scale>
        <p:origin x="9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5350C2-8887-637F-49AB-6A3FB97BFDAD}"/>
              </a:ext>
            </a:extLst>
          </p:cNvPr>
          <p:cNvSpPr txBox="1"/>
          <p:nvPr/>
        </p:nvSpPr>
        <p:spPr>
          <a:xfrm>
            <a:off x="304800" y="3390900"/>
            <a:ext cx="1798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Презентация №2 «Достижение декарбонизации в горнодобывающей промышленности»</a:t>
            </a:r>
            <a:endParaRPr kumimoji="0" lang="ru-KZ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F84424-A0D1-BF88-9879-25212065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392" y="5037799"/>
            <a:ext cx="6006369" cy="4137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20630" y="2068069"/>
            <a:ext cx="8969542" cy="6503340"/>
          </a:xfrm>
          <a:custGeom>
            <a:avLst/>
            <a:gdLst/>
            <a:ahLst/>
            <a:cxnLst/>
            <a:rect l="l" t="t" r="r" b="b"/>
            <a:pathLst>
              <a:path w="8969542" h="6503340">
                <a:moveTo>
                  <a:pt x="0" y="0"/>
                </a:moveTo>
                <a:lnTo>
                  <a:pt x="8969542" y="0"/>
                </a:lnTo>
                <a:lnTo>
                  <a:pt x="8969542" y="6503340"/>
                </a:lnTo>
                <a:lnTo>
                  <a:pt x="0" y="650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10668000" y="2691685"/>
            <a:ext cx="6334585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6"/>
              </a:lnSpc>
            </a:pP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Углеродоемкость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эквивалента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CO2/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США), 2022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3246"/>
              </a:lnSpc>
            </a:pPr>
            <a:endParaRPr lang="en-US" sz="2800" spc="118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246"/>
              </a:lnSpc>
            </a:pP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•Rio Tinto: 0,69 (45,2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выручки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3246"/>
              </a:lnSpc>
            </a:pP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Сумитомо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0,08 (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США)</a:t>
            </a:r>
          </a:p>
          <a:p>
            <a:pPr>
              <a:lnSpc>
                <a:spcPts val="3246"/>
              </a:lnSpc>
            </a:pP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•Fortescue: 0,23 (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11,3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18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en-US" sz="2800" spc="118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США)</a:t>
            </a:r>
          </a:p>
          <a:p>
            <a:pPr>
              <a:lnSpc>
                <a:spcPts val="3246"/>
              </a:lnSpc>
              <a:spcBef>
                <a:spcPct val="0"/>
              </a:spcBef>
            </a:pPr>
            <a:endParaRPr lang="en-US" sz="2800" spc="118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888290F-48EB-92E8-76EF-BC66836CBD96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757643-D5B0-21F1-6BD8-C9E75FAC3788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Сравнительный анализ по компаниям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726301" y="2816858"/>
            <a:ext cx="10113795" cy="5962237"/>
          </a:xfrm>
          <a:custGeom>
            <a:avLst/>
            <a:gdLst/>
            <a:ahLst/>
            <a:cxnLst/>
            <a:rect l="l" t="t" r="r" b="b"/>
            <a:pathLst>
              <a:path w="10113795" h="5962237">
                <a:moveTo>
                  <a:pt x="0" y="0"/>
                </a:moveTo>
                <a:lnTo>
                  <a:pt x="10113795" y="0"/>
                </a:lnTo>
                <a:lnTo>
                  <a:pt x="10113795" y="5962238"/>
                </a:lnTo>
                <a:lnTo>
                  <a:pt x="0" y="5962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654797" y="3236644"/>
            <a:ext cx="6575023" cy="1473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7"/>
              </a:lnSpc>
              <a:spcBef>
                <a:spcPct val="0"/>
              </a:spcBef>
            </a:pP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полезных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Западной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Австралии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путях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декарбонизации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австралийского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горнодобывающего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55" spc="10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</a:t>
            </a:r>
            <a:r>
              <a:rPr lang="en-US" sz="2055" spc="1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211" y="5568993"/>
            <a:ext cx="6567781" cy="324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шахты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критических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секторов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краткосрочные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долгосрочные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en-US" sz="2255" spc="11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наилучший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расставьте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endParaRPr lang="en-US" sz="2255" spc="11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заинтересованными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сторонами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строгость</a:t>
            </a:r>
            <a:r>
              <a:rPr lang="en-US" sz="2255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55" spc="11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</a:t>
            </a:r>
            <a:endParaRPr lang="en-US" sz="2255" spc="11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84099" y="8497291"/>
            <a:ext cx="9398198" cy="26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7"/>
              </a:lnSpc>
              <a:spcBef>
                <a:spcPct val="0"/>
              </a:spcBef>
            </a:pPr>
            <a:r>
              <a:rPr lang="en-US" sz="1655" spc="8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en-US" sz="1655" spc="8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55" spc="8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en-US" sz="1655" spc="8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5" spc="8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общепринятых</a:t>
            </a:r>
            <a:r>
              <a:rPr lang="en-US" sz="1655" spc="8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5" spc="8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</a:t>
            </a:r>
            <a:r>
              <a:rPr lang="en-US" sz="1655" spc="8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5" spc="8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раскрытия</a:t>
            </a:r>
            <a:r>
              <a:rPr lang="en-US" sz="1655" spc="8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5" spc="8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en-US" sz="1655" spc="8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(TCFD)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0FFB0A2-071B-C471-A5B1-D9BA8B2EDEDB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6EBBAF6D-DCF6-C851-6E31-548EBC74D41F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Руководство по декарбонизации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2129672"/>
            <a:ext cx="8612157" cy="6680960"/>
            <a:chOff x="0" y="0"/>
            <a:chExt cx="2268223" cy="175959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68223" cy="1759594"/>
            </a:xfrm>
            <a:custGeom>
              <a:avLst/>
              <a:gdLst/>
              <a:ahLst/>
              <a:cxnLst/>
              <a:rect l="l" t="t" r="r" b="b"/>
              <a:pathLst>
                <a:path w="2268223" h="1759594">
                  <a:moveTo>
                    <a:pt x="0" y="0"/>
                  </a:moveTo>
                  <a:lnTo>
                    <a:pt x="2268223" y="0"/>
                  </a:lnTo>
                  <a:lnTo>
                    <a:pt x="2268223" y="1759594"/>
                  </a:lnTo>
                  <a:lnTo>
                    <a:pt x="0" y="1759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8223" cy="18072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2129672"/>
            <a:ext cx="7744766" cy="6725718"/>
          </a:xfrm>
          <a:custGeom>
            <a:avLst/>
            <a:gdLst/>
            <a:ahLst/>
            <a:cxnLst/>
            <a:rect l="l" t="t" r="r" b="b"/>
            <a:pathLst>
              <a:path w="7744766" h="6725718">
                <a:moveTo>
                  <a:pt x="0" y="0"/>
                </a:moveTo>
                <a:lnTo>
                  <a:pt x="7744766" y="0"/>
                </a:lnTo>
                <a:lnTo>
                  <a:pt x="7744766" y="6725718"/>
                </a:lnTo>
                <a:lnTo>
                  <a:pt x="0" y="672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9722623" y="2369441"/>
            <a:ext cx="8033534" cy="65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8"/>
              </a:lnSpc>
            </a:pP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Идеальный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медных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месторождений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рудника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металла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расположенное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удаленной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Западной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Западной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Австралии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оставшимся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сроком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рудника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998"/>
              </a:lnSpc>
            </a:pP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Приоритизация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возобновляемых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</a:t>
            </a:r>
            <a:endParaRPr lang="en-US" sz="2400" spc="10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98"/>
              </a:lnSpc>
            </a:pP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Электрификация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тепловых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endParaRPr lang="en-US" sz="2400" spc="10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98"/>
              </a:lnSpc>
            </a:pP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смеси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компенсируя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оставшиеся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endParaRPr lang="en-US" sz="2400" spc="10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98"/>
              </a:lnSpc>
            </a:pP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Приблизительный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доступных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en-US" sz="2400" spc="10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98"/>
              </a:lnSpc>
            </a:pP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капитальные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(CAPEX): 744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миллиона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en-US" sz="2400" spc="10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endParaRPr lang="en-US" sz="2400" spc="10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B239DF0-3F44-47FB-971A-CE91F264D79E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37AC443-71A2-42DD-72CD-5A93DF73DF66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 err="1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Mine</a:t>
            </a: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Zero </a:t>
            </a:r>
            <a:r>
              <a:rPr lang="ru-RU" sz="3455" spc="176" dirty="0" err="1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Pathway</a:t>
            </a: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1: Устоявшаяся технология</a:t>
            </a:r>
          </a:p>
          <a:p>
            <a:pPr algn="ctr">
              <a:lnSpc>
                <a:spcPts val="4837"/>
              </a:lnSpc>
            </a:pPr>
            <a:endParaRPr lang="ru-RU" sz="3455" spc="176" dirty="0">
              <a:solidFill>
                <a:srgbClr val="FFFFFF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2129672"/>
            <a:ext cx="8612157" cy="6680960"/>
            <a:chOff x="0" y="0"/>
            <a:chExt cx="2268223" cy="175959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68223" cy="1759594"/>
            </a:xfrm>
            <a:custGeom>
              <a:avLst/>
              <a:gdLst/>
              <a:ahLst/>
              <a:cxnLst/>
              <a:rect l="l" t="t" r="r" b="b"/>
              <a:pathLst>
                <a:path w="2268223" h="1759594">
                  <a:moveTo>
                    <a:pt x="0" y="0"/>
                  </a:moveTo>
                  <a:lnTo>
                    <a:pt x="2268223" y="0"/>
                  </a:lnTo>
                  <a:lnTo>
                    <a:pt x="2268223" y="1759594"/>
                  </a:lnTo>
                  <a:lnTo>
                    <a:pt x="0" y="1759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8223" cy="18072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2298772"/>
            <a:ext cx="7431920" cy="6342759"/>
          </a:xfrm>
          <a:custGeom>
            <a:avLst/>
            <a:gdLst/>
            <a:ahLst/>
            <a:cxnLst/>
            <a:rect l="l" t="t" r="r" b="b"/>
            <a:pathLst>
              <a:path w="7431920" h="6342759">
                <a:moveTo>
                  <a:pt x="0" y="0"/>
                </a:moveTo>
                <a:lnTo>
                  <a:pt x="7431920" y="0"/>
                </a:lnTo>
                <a:lnTo>
                  <a:pt x="7431920" y="6342759"/>
                </a:lnTo>
                <a:lnTo>
                  <a:pt x="0" y="634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9433312" y="2990210"/>
            <a:ext cx="8033534" cy="4975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8"/>
              </a:lnSpc>
            </a:pP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путей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сосредоточено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генерации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RE)</a:t>
            </a:r>
          </a:p>
          <a:p>
            <a:pPr>
              <a:lnSpc>
                <a:spcPts val="2998"/>
              </a:lnSpc>
            </a:pP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электрификация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тепловых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аккумуляторов</a:t>
            </a:r>
            <a:endParaRPr lang="en-US" sz="2400" spc="109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98"/>
              </a:lnSpc>
            </a:pP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поэтапный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дизельного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импортом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замены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оставшегося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электрификации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ВИЭ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998"/>
              </a:lnSpc>
            </a:pPr>
            <a:endParaRPr lang="en-US" sz="2400" spc="109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98"/>
              </a:lnSpc>
            </a:pP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капиталовложения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1,072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миллиарда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en-US" sz="2400" spc="10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endParaRPr lang="en-US" sz="2400" spc="109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46217F8-B435-7F64-17E9-D22B5CED766D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BCF5AEA-D58C-1D52-8924-BD62A749DC89}"/>
              </a:ext>
            </a:extLst>
          </p:cNvPr>
          <p:cNvSpPr txBox="1"/>
          <p:nvPr/>
        </p:nvSpPr>
        <p:spPr>
          <a:xfrm>
            <a:off x="1104932" y="419593"/>
            <a:ext cx="16078135" cy="57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spc="17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 Zero Pathway 2: </a:t>
            </a:r>
            <a:r>
              <a:rPr lang="en-US" sz="3455" spc="176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Электрификация</a:t>
            </a:r>
            <a:endParaRPr lang="en-US" sz="3455" spc="176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994146" y="3542795"/>
            <a:ext cx="8612157" cy="4799908"/>
            <a:chOff x="0" y="0"/>
            <a:chExt cx="2268223" cy="12641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68223" cy="1264173"/>
            </a:xfrm>
            <a:custGeom>
              <a:avLst/>
              <a:gdLst/>
              <a:ahLst/>
              <a:cxnLst/>
              <a:rect l="l" t="t" r="r" b="b"/>
              <a:pathLst>
                <a:path w="2268223" h="1264173">
                  <a:moveTo>
                    <a:pt x="0" y="0"/>
                  </a:moveTo>
                  <a:lnTo>
                    <a:pt x="2268223" y="0"/>
                  </a:lnTo>
                  <a:lnTo>
                    <a:pt x="2268223" y="1264173"/>
                  </a:lnTo>
                  <a:lnTo>
                    <a:pt x="0" y="1264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8223" cy="13117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52179" y="2244321"/>
            <a:ext cx="7431920" cy="6342759"/>
          </a:xfrm>
          <a:custGeom>
            <a:avLst/>
            <a:gdLst/>
            <a:ahLst/>
            <a:cxnLst/>
            <a:rect l="l" t="t" r="r" b="b"/>
            <a:pathLst>
              <a:path w="7431920" h="6342759">
                <a:moveTo>
                  <a:pt x="0" y="0"/>
                </a:moveTo>
                <a:lnTo>
                  <a:pt x="7431920" y="0"/>
                </a:lnTo>
                <a:lnTo>
                  <a:pt x="7431920" y="6342760"/>
                </a:lnTo>
                <a:lnTo>
                  <a:pt x="0" y="634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9433312" y="3543300"/>
            <a:ext cx="7825988" cy="462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8"/>
              </a:lnSpc>
            </a:pP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•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Фаза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1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общая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для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всех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путей</a:t>
            </a:r>
            <a:endParaRPr lang="en-US" sz="2800" spc="109" dirty="0">
              <a:solidFill>
                <a:srgbClr val="000000"/>
              </a:solidFill>
              <a:latin typeface="Poppins Light"/>
            </a:endParaRPr>
          </a:p>
          <a:p>
            <a:pPr>
              <a:lnSpc>
                <a:spcPts val="2998"/>
              </a:lnSpc>
            </a:pP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•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Фаза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2: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увеличение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мощности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ВИЭ +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внедрение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аккумуляторов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(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по-прежнему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используется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дизельное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топливо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для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транспорта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и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природный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газ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для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выработки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оставшейся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электроэнергии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)</a:t>
            </a:r>
          </a:p>
          <a:p>
            <a:pPr>
              <a:lnSpc>
                <a:spcPts val="2998"/>
              </a:lnSpc>
            </a:pP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•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Фаза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3: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поэтапный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отказ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от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дизельного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топлива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,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замена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на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производство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водорода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на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месте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+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дополнительные</a:t>
            </a:r>
            <a:r>
              <a:rPr lang="en-US" sz="2800" spc="10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"/>
              </a:rPr>
              <a:t>батареи</a:t>
            </a:r>
            <a:endParaRPr lang="en-US" sz="2800" spc="109" dirty="0">
              <a:solidFill>
                <a:srgbClr val="000000"/>
              </a:solidFill>
              <a:latin typeface="Poppins Light"/>
            </a:endParaRPr>
          </a:p>
          <a:p>
            <a:pPr>
              <a:lnSpc>
                <a:spcPts val="2998"/>
              </a:lnSpc>
            </a:pPr>
            <a:endParaRPr lang="en-US" sz="2800" spc="109" dirty="0">
              <a:solidFill>
                <a:srgbClr val="000000"/>
              </a:solidFill>
              <a:latin typeface="Poppins Light"/>
            </a:endParaRPr>
          </a:p>
          <a:p>
            <a:pPr>
              <a:lnSpc>
                <a:spcPts val="2998"/>
              </a:lnSpc>
            </a:pPr>
            <a:r>
              <a:rPr lang="en-US" sz="2800" spc="109" dirty="0" err="1">
                <a:solidFill>
                  <a:srgbClr val="000000"/>
                </a:solidFill>
                <a:latin typeface="Poppins Light Bold"/>
              </a:rPr>
              <a:t>Общие</a:t>
            </a:r>
            <a:r>
              <a:rPr lang="en-US" sz="2800" spc="10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800" spc="109" dirty="0" err="1">
                <a:solidFill>
                  <a:srgbClr val="000000"/>
                </a:solidFill>
                <a:latin typeface="Poppins Light Bold"/>
              </a:rPr>
              <a:t>капиталовложения</a:t>
            </a:r>
            <a:r>
              <a:rPr lang="en-US" sz="2800" spc="109" dirty="0">
                <a:solidFill>
                  <a:srgbClr val="000000"/>
                </a:solidFill>
                <a:latin typeface="Poppins Light Bold"/>
              </a:rPr>
              <a:t>: $3,011 </a:t>
            </a:r>
            <a:r>
              <a:rPr lang="en-US" sz="2800" spc="109" dirty="0" err="1">
                <a:solidFill>
                  <a:srgbClr val="000000"/>
                </a:solidFill>
                <a:latin typeface="Poppins Light Bold"/>
              </a:rPr>
              <a:t>млрд</a:t>
            </a:r>
            <a:r>
              <a:rPr lang="en-US" sz="2800" spc="109" dirty="0">
                <a:solidFill>
                  <a:srgbClr val="000000"/>
                </a:solidFill>
                <a:latin typeface="Poppins Light Bold"/>
              </a:rPr>
              <a:t>.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endParaRPr lang="en-US" sz="2800" spc="109" dirty="0">
              <a:solidFill>
                <a:srgbClr val="000000"/>
              </a:solidFill>
              <a:latin typeface="Poppins Light Bold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1614B69-2411-24D4-E2EE-67B2C2047D78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8DCD3D1-D286-04B6-CB9D-F1972204C41A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</a:t>
            </a: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Zero </a:t>
            </a:r>
            <a:r>
              <a:rPr lang="ru-RU" sz="3455" spc="176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Производитель водорода</a:t>
            </a:r>
          </a:p>
          <a:p>
            <a:pPr algn="ctr">
              <a:lnSpc>
                <a:spcPts val="4837"/>
              </a:lnSpc>
            </a:pPr>
            <a:endParaRPr lang="ru-RU" sz="3455" spc="176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34386" y="5086350"/>
            <a:ext cx="9196835" cy="52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0" b="0" i="0" u="none" strike="noStrike" kern="1200" cap="none" spc="15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Модуль 2 – Дополнительная информация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300" y="934328"/>
            <a:ext cx="8819406" cy="18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и оценка климатических рисков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76200" y="4152900"/>
            <a:ext cx="18364200" cy="62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173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 !!!</a:t>
            </a:r>
            <a:endParaRPr kumimoji="0" lang="en-US" sz="4800" b="0" i="0" u="none" strike="noStrike" kern="1200" cap="none" spc="173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C1A309-712B-7EA6-B136-39DBF99D2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392" y="5037799"/>
            <a:ext cx="6006369" cy="41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-77875"/>
            <a:ext cx="18288000" cy="1685230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1104932" y="419593"/>
            <a:ext cx="16078135" cy="118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Источники выбросов</a:t>
            </a:r>
            <a:endParaRPr lang="en-US" sz="3455" spc="176" dirty="0">
              <a:solidFill>
                <a:srgbClr val="FFFFFF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  <a:spcBef>
                <a:spcPct val="0"/>
              </a:spcBef>
            </a:pP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B7B5DEE-60B4-F4FE-84F4-C397FE01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56" y="1927411"/>
            <a:ext cx="6398146" cy="686351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C08BE34-C86A-4B75-7993-8C5E96CE3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2167534"/>
            <a:ext cx="6398146" cy="6374142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783A164-BF6F-7EB6-853A-87FF8D81631A}"/>
              </a:ext>
            </a:extLst>
          </p:cNvPr>
          <p:cNvSpPr txBox="1"/>
          <p:nvPr/>
        </p:nvSpPr>
        <p:spPr>
          <a:xfrm>
            <a:off x="2094168" y="8790921"/>
            <a:ext cx="5206922" cy="107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</a:pPr>
            <a:r>
              <a:rPr lang="en-US" sz="2070" spc="10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070" spc="10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70" spc="10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070" spc="10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70" spc="10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070" spc="10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70" spc="10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r>
              <a:rPr lang="en-US" sz="2070" spc="10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0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70" spc="10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-экв./</a:t>
            </a:r>
            <a:r>
              <a:rPr lang="en-US" sz="2070" spc="10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2070" spc="10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99"/>
              </a:lnSpc>
              <a:spcBef>
                <a:spcPct val="0"/>
              </a:spcBef>
            </a:pPr>
            <a:endParaRPr lang="en-US" sz="2070" spc="10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5DD6E-67E3-AE07-6ECD-D2F813B843CB}"/>
              </a:ext>
            </a:extLst>
          </p:cNvPr>
          <p:cNvSpPr txBox="1"/>
          <p:nvPr/>
        </p:nvSpPr>
        <p:spPr>
          <a:xfrm>
            <a:off x="11201400" y="8732847"/>
            <a:ext cx="521600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2189" spc="11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Разбивка</a:t>
            </a:r>
            <a:r>
              <a:rPr lang="en-US" sz="2189" spc="11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9" spc="11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189" spc="11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9" spc="11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охвата</a:t>
            </a:r>
            <a:r>
              <a:rPr lang="en-US" sz="2189" spc="11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и 2 в </a:t>
            </a:r>
            <a:r>
              <a:rPr lang="en-US" sz="2189" spc="11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189" spc="11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9" spc="11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r>
              <a:rPr lang="en-US" sz="2189" spc="11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1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89" spc="11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-экв./</a:t>
            </a:r>
            <a:r>
              <a:rPr lang="en-US" sz="2189" spc="11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2189" spc="11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64"/>
              </a:lnSpc>
              <a:spcBef>
                <a:spcPct val="0"/>
              </a:spcBef>
            </a:pPr>
            <a:endParaRPr lang="en-US" sz="2189" spc="11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828800" y="2410844"/>
            <a:ext cx="14162995" cy="5465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37"/>
              </a:lnSpc>
              <a:spcBef>
                <a:spcPct val="0"/>
              </a:spcBef>
            </a:pP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амбициозные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сокращению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и 2.</a:t>
            </a:r>
          </a:p>
          <a:p>
            <a:pPr algn="just">
              <a:lnSpc>
                <a:spcPts val="4837"/>
              </a:lnSpc>
              <a:spcBef>
                <a:spcPct val="0"/>
              </a:spcBef>
            </a:pPr>
            <a:endParaRPr lang="en-US" sz="3455" spc="176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37"/>
              </a:lnSpc>
              <a:spcBef>
                <a:spcPct val="0"/>
              </a:spcBef>
            </a:pP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возобновляемая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30-35%),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горнодобывающей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дизельном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топливе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50%).</a:t>
            </a:r>
          </a:p>
          <a:p>
            <a:pPr algn="just">
              <a:lnSpc>
                <a:spcPts val="4837"/>
              </a:lnSpc>
              <a:spcBef>
                <a:spcPct val="0"/>
              </a:spcBef>
            </a:pPr>
            <a:endParaRPr lang="en-US" sz="3455" spc="176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37"/>
              </a:lnSpc>
              <a:spcBef>
                <a:spcPct val="0"/>
              </a:spcBef>
            </a:pP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шахты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высокими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выбросами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нескольких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spc="176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</a:t>
            </a:r>
            <a:r>
              <a:rPr lang="en-US" sz="3455" spc="176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4F89A20-6A12-CD10-EF97-4E1C04401248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94EE8CE-89C7-2CB8-5AAA-33CDCD316146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Декарбонизация горнодобывающей промышленности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9562" y="2329679"/>
            <a:ext cx="15648875" cy="7210145"/>
            <a:chOff x="0" y="0"/>
            <a:chExt cx="4121514" cy="18989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21514" cy="1898968"/>
            </a:xfrm>
            <a:custGeom>
              <a:avLst/>
              <a:gdLst/>
              <a:ahLst/>
              <a:cxnLst/>
              <a:rect l="l" t="t" r="r" b="b"/>
              <a:pathLst>
                <a:path w="4121514" h="1898968">
                  <a:moveTo>
                    <a:pt x="0" y="0"/>
                  </a:moveTo>
                  <a:lnTo>
                    <a:pt x="4121514" y="0"/>
                  </a:lnTo>
                  <a:lnTo>
                    <a:pt x="4121514" y="1898968"/>
                  </a:lnTo>
                  <a:lnTo>
                    <a:pt x="0" y="1898968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43000"/>
                  </a:srgbClr>
                </a:gs>
                <a:gs pos="100000">
                  <a:srgbClr val="7ED957">
                    <a:alpha val="43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121514" cy="1927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2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319562" y="2329679"/>
          <a:ext cx="15648875" cy="7210145"/>
        </p:xfrm>
        <a:graphic>
          <a:graphicData uri="http://schemas.openxmlformats.org/drawingml/2006/table">
            <a:tbl>
              <a:tblPr/>
              <a:tblGrid>
                <a:gridCol w="432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9868">
                <a:tc rowSpan="2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Компания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Целевой год: 2030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Целевой год: 2030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48">
                <a:tc vMerge="1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Компания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Охват 1 &amp; 2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89"/>
                        </a:lnSpc>
                        <a:defRPr/>
                      </a:pPr>
                      <a:r>
                        <a:rPr lang="en-US" sz="1492">
                          <a:solidFill>
                            <a:srgbClr val="000000"/>
                          </a:solidFill>
                          <a:latin typeface="Poppins Light"/>
                        </a:rPr>
                        <a:t> Охват 3</a:t>
                      </a:r>
                      <a:endParaRPr lang="en-US" sz="1100"/>
                    </a:p>
                    <a:p>
                      <a:pPr>
                        <a:lnSpc>
                          <a:spcPts val="2089"/>
                        </a:lnSpc>
                      </a:pPr>
                      <a:r>
                        <a:rPr lang="en-US" sz="14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509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Vale S.A. (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Бразилия</a:t>
                      </a: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) 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33% (vs 2017) или 2.54%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15% by 2035 (vs 2018)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или</a:t>
                      </a: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1.25% в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год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124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BHP Group (Австралия)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30% (vs 2020) или 3.0%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30-40% (vs 2020) или 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3-4% в год</a:t>
                      </a:r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548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Polymetal (Россия)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35% (vs 2019) или 3.2%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Нет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548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KazMinerals (Казахстан)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5% by 2024 (vs 2018) или 1%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Нет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reeform 5">
            <a:extLst>
              <a:ext uri="{FF2B5EF4-FFF2-40B4-BE49-F238E27FC236}">
                <a16:creationId xmlns:a16="http://schemas.microsoft.com/office/drawing/2014/main" id="{F5DEF3DC-5FF1-5DE0-27CB-33BBE59804F5}"/>
              </a:ext>
            </a:extLst>
          </p:cNvPr>
          <p:cNvSpPr/>
          <p:nvPr/>
        </p:nvSpPr>
        <p:spPr>
          <a:xfrm>
            <a:off x="0" y="-77875"/>
            <a:ext cx="18288000" cy="194477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600F1BD-A529-6F5A-184E-0FB2E720ADA6}"/>
              </a:ext>
            </a:extLst>
          </p:cNvPr>
          <p:cNvSpPr txBox="1"/>
          <p:nvPr/>
        </p:nvSpPr>
        <p:spPr>
          <a:xfrm>
            <a:off x="1104932" y="190500"/>
            <a:ext cx="16078135" cy="18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Цели компаний в горнодобывающей промышленности </a:t>
            </a:r>
          </a:p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 вопросах декарбонизации</a:t>
            </a:r>
            <a:endParaRPr lang="en-US" sz="3455" spc="176" dirty="0">
              <a:solidFill>
                <a:srgbClr val="FFFFFF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  <a:spcBef>
                <a:spcPct val="0"/>
              </a:spcBef>
            </a:pP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276384" y="2371415"/>
            <a:ext cx="4681008" cy="5423164"/>
            <a:chOff x="0" y="0"/>
            <a:chExt cx="1232858" cy="1428323"/>
          </a:xfrm>
          <a:solidFill>
            <a:schemeClr val="accent5">
              <a:lumMod val="5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858" cy="1428323"/>
            </a:xfrm>
            <a:custGeom>
              <a:avLst/>
              <a:gdLst/>
              <a:ahLst/>
              <a:cxnLst/>
              <a:rect l="l" t="t" r="r" b="b"/>
              <a:pathLst>
                <a:path w="1232858" h="1428323">
                  <a:moveTo>
                    <a:pt x="0" y="0"/>
                  </a:moveTo>
                  <a:lnTo>
                    <a:pt x="1232858" y="0"/>
                  </a:lnTo>
                  <a:lnTo>
                    <a:pt x="1232858" y="1428323"/>
                  </a:lnTo>
                  <a:lnTo>
                    <a:pt x="0" y="142832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232858" cy="14568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17311" y="2323790"/>
            <a:ext cx="4286291" cy="504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9"/>
              </a:lnSpc>
              <a:spcBef>
                <a:spcPct val="0"/>
              </a:spcBef>
            </a:pP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охвату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и 2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 (4,5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СО2)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3349"/>
              </a:lnSpc>
              <a:spcBef>
                <a:spcPct val="0"/>
              </a:spcBef>
            </a:pPr>
            <a:endParaRPr lang="en-US" sz="2392" spc="12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49"/>
              </a:lnSpc>
              <a:spcBef>
                <a:spcPct val="0"/>
              </a:spcBef>
            </a:pP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ВИЭ</a:t>
            </a:r>
          </a:p>
          <a:p>
            <a:pPr>
              <a:lnSpc>
                <a:spcPts val="3349"/>
              </a:lnSpc>
              <a:spcBef>
                <a:spcPct val="0"/>
              </a:spcBef>
            </a:pP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Электрификация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тепла</a:t>
            </a:r>
            <a:endParaRPr lang="en-US" sz="2392" spc="12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49"/>
              </a:lnSpc>
              <a:spcBef>
                <a:spcPct val="0"/>
              </a:spcBef>
            </a:pP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en-US" sz="2392" spc="1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2" spc="12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endParaRPr lang="en-US" sz="2392" spc="12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31247" y="1870587"/>
            <a:ext cx="12899138" cy="7220760"/>
          </a:xfrm>
          <a:custGeom>
            <a:avLst/>
            <a:gdLst/>
            <a:ahLst/>
            <a:cxnLst/>
            <a:rect l="l" t="t" r="r" b="b"/>
            <a:pathLst>
              <a:path w="12899138" h="7220760">
                <a:moveTo>
                  <a:pt x="0" y="0"/>
                </a:moveTo>
                <a:lnTo>
                  <a:pt x="12899137" y="0"/>
                </a:lnTo>
                <a:lnTo>
                  <a:pt x="12899137" y="7220760"/>
                </a:lnTo>
                <a:lnTo>
                  <a:pt x="0" y="7220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6764291" y="8795898"/>
            <a:ext cx="892462" cy="886704"/>
          </a:xfrm>
          <a:custGeom>
            <a:avLst/>
            <a:gdLst/>
            <a:ahLst/>
            <a:cxnLst/>
            <a:rect l="l" t="t" r="r" b="b"/>
            <a:pathLst>
              <a:path w="892462" h="886704">
                <a:moveTo>
                  <a:pt x="0" y="0"/>
                </a:moveTo>
                <a:lnTo>
                  <a:pt x="892461" y="0"/>
                </a:lnTo>
                <a:lnTo>
                  <a:pt x="892461" y="886704"/>
                </a:lnTo>
                <a:lnTo>
                  <a:pt x="0" y="886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1214976" y="9075896"/>
            <a:ext cx="544717" cy="32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4"/>
              </a:lnSpc>
              <a:spcBef>
                <a:spcPct val="0"/>
              </a:spcBef>
            </a:pPr>
            <a:r>
              <a:rPr lang="en-US" sz="1946" spc="99">
                <a:solidFill>
                  <a:srgbClr val="008037"/>
                </a:solidFill>
                <a:latin typeface="Poppins Light"/>
              </a:rPr>
              <a:t>ВИЭ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9293" y="9026463"/>
            <a:ext cx="2578979" cy="100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4"/>
              </a:lnSpc>
            </a:pPr>
            <a:r>
              <a:rPr lang="en-US" sz="1946" spc="99">
                <a:solidFill>
                  <a:srgbClr val="008037"/>
                </a:solidFill>
                <a:latin typeface="Poppins Light"/>
              </a:rPr>
              <a:t>Электрификация прозводства тепла</a:t>
            </a:r>
          </a:p>
          <a:p>
            <a:pPr algn="ctr">
              <a:lnSpc>
                <a:spcPts val="2724"/>
              </a:lnSpc>
              <a:spcBef>
                <a:spcPct val="0"/>
              </a:spcBef>
            </a:pPr>
            <a:endParaRPr lang="en-US" sz="1946" spc="99">
              <a:solidFill>
                <a:srgbClr val="008037"/>
              </a:solidFill>
              <a:latin typeface="Poppi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67347" y="9026463"/>
            <a:ext cx="1838584" cy="100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4"/>
              </a:lnSpc>
            </a:pPr>
            <a:r>
              <a:rPr lang="en-US" sz="1946" spc="99">
                <a:solidFill>
                  <a:srgbClr val="008037"/>
                </a:solidFill>
                <a:latin typeface="Poppins Light"/>
              </a:rPr>
              <a:t>Энергоэффективность</a:t>
            </a:r>
          </a:p>
          <a:p>
            <a:pPr algn="ctr">
              <a:lnSpc>
                <a:spcPts val="2724"/>
              </a:lnSpc>
              <a:spcBef>
                <a:spcPct val="0"/>
              </a:spcBef>
            </a:pPr>
            <a:endParaRPr lang="en-US" sz="1946" spc="99">
              <a:solidFill>
                <a:srgbClr val="008037"/>
              </a:solidFill>
              <a:latin typeface="Poppi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16475" y="9132617"/>
            <a:ext cx="1015658" cy="66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4"/>
              </a:lnSpc>
            </a:pPr>
            <a:r>
              <a:rPr lang="en-US" sz="1946" spc="99">
                <a:solidFill>
                  <a:srgbClr val="008037"/>
                </a:solidFill>
                <a:latin typeface="Poppins Light"/>
              </a:rPr>
              <a:t>Офсеты</a:t>
            </a:r>
          </a:p>
          <a:p>
            <a:pPr algn="ctr">
              <a:lnSpc>
                <a:spcPts val="2724"/>
              </a:lnSpc>
              <a:spcBef>
                <a:spcPct val="0"/>
              </a:spcBef>
            </a:pPr>
            <a:endParaRPr lang="en-US" sz="1946" spc="99">
              <a:solidFill>
                <a:srgbClr val="008037"/>
              </a:solidFill>
              <a:latin typeface="Poppi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55750" y="9132617"/>
            <a:ext cx="4020635" cy="101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4"/>
              </a:lnSpc>
            </a:pPr>
            <a:r>
              <a:rPr lang="en-US" sz="1946" spc="99">
                <a:solidFill>
                  <a:srgbClr val="008037"/>
                </a:solidFill>
                <a:latin typeface="Poppins Light"/>
              </a:rPr>
              <a:t>Переход с дизтопливо на альтернативы</a:t>
            </a:r>
          </a:p>
          <a:p>
            <a:pPr algn="ctr">
              <a:lnSpc>
                <a:spcPts val="2724"/>
              </a:lnSpc>
              <a:spcBef>
                <a:spcPct val="0"/>
              </a:spcBef>
            </a:pPr>
            <a:endParaRPr lang="en-US" sz="1946" spc="99">
              <a:solidFill>
                <a:srgbClr val="008037"/>
              </a:solidFill>
              <a:latin typeface="Poppins Light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C2B9076-09B7-4FFD-8374-EF64A86CBABF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9D83504-C139-FFFC-84CE-20D3E3136EC9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Стратегия декарбонизации компании </a:t>
            </a:r>
            <a:r>
              <a:rPr lang="en-US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Rio Tinto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90600" y="2498414"/>
            <a:ext cx="16002291" cy="6181474"/>
          </a:xfrm>
          <a:custGeom>
            <a:avLst/>
            <a:gdLst/>
            <a:ahLst/>
            <a:cxnLst/>
            <a:rect l="l" t="t" r="r" b="b"/>
            <a:pathLst>
              <a:path w="13486192" h="4770422">
                <a:moveTo>
                  <a:pt x="0" y="0"/>
                </a:moveTo>
                <a:lnTo>
                  <a:pt x="13486192" y="0"/>
                </a:lnTo>
                <a:lnTo>
                  <a:pt x="13486192" y="4770422"/>
                </a:lnTo>
                <a:lnTo>
                  <a:pt x="0" y="477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593211" y="1367358"/>
            <a:ext cx="11115377" cy="121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spc="176" dirty="0">
                <a:solidFill>
                  <a:srgbClr val="FFFFFF"/>
                </a:solidFill>
                <a:latin typeface="Intro"/>
              </a:rPr>
              <a:t>Rio Tinto: </a:t>
            </a:r>
            <a:r>
              <a:rPr lang="en-US" sz="3455" spc="176" dirty="0" err="1">
                <a:solidFill>
                  <a:srgbClr val="FFFFFF"/>
                </a:solidFill>
                <a:latin typeface="Intro"/>
              </a:rPr>
              <a:t>прогресс</a:t>
            </a:r>
            <a:r>
              <a:rPr lang="en-US" sz="3455" spc="176" dirty="0">
                <a:solidFill>
                  <a:srgbClr val="FFFFFF"/>
                </a:solidFill>
                <a:latin typeface="Intro"/>
              </a:rPr>
              <a:t> и </a:t>
            </a:r>
            <a:r>
              <a:rPr lang="en-US" sz="3455" spc="176" dirty="0" err="1">
                <a:solidFill>
                  <a:srgbClr val="FFFFFF"/>
                </a:solidFill>
                <a:latin typeface="Intro"/>
              </a:rPr>
              <a:t>лучшие</a:t>
            </a:r>
            <a:r>
              <a:rPr lang="en-US" sz="3455" spc="176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455" spc="176" dirty="0" err="1">
                <a:solidFill>
                  <a:srgbClr val="FFFFFF"/>
                </a:solidFill>
                <a:latin typeface="Intro"/>
              </a:rPr>
              <a:t>практики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  <a:p>
            <a:pPr algn="ctr">
              <a:lnSpc>
                <a:spcPts val="4837"/>
              </a:lnSpc>
              <a:spcBef>
                <a:spcPct val="0"/>
              </a:spcBef>
            </a:pP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1631" y="1751892"/>
            <a:ext cx="4061369" cy="572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ru-RU" sz="3455" spc="176" dirty="0">
                <a:solidFill>
                  <a:srgbClr val="CC4E43"/>
                </a:solidFill>
                <a:latin typeface="Intro"/>
              </a:rPr>
              <a:t>Достижение </a:t>
            </a:r>
            <a:endParaRPr lang="en-US" sz="3455" spc="176" dirty="0">
              <a:solidFill>
                <a:srgbClr val="CC4E43"/>
              </a:solidFill>
              <a:latin typeface="Intro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C50EFCB-1185-1957-AEF0-A728DECDFE4B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966BE5F-B02A-8BF6-9D63-4F520AFCFE9E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Стратегия декарбонизации компании </a:t>
            </a:r>
            <a:r>
              <a:rPr lang="en-US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Rio Tinto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84C9F66-3D6E-D807-09B6-5123EA8AFF75}"/>
              </a:ext>
            </a:extLst>
          </p:cNvPr>
          <p:cNvSpPr/>
          <p:nvPr/>
        </p:nvSpPr>
        <p:spPr>
          <a:xfrm>
            <a:off x="16764291" y="8795898"/>
            <a:ext cx="892462" cy="886704"/>
          </a:xfrm>
          <a:custGeom>
            <a:avLst/>
            <a:gdLst/>
            <a:ahLst/>
            <a:cxnLst/>
            <a:rect l="l" t="t" r="r" b="b"/>
            <a:pathLst>
              <a:path w="892462" h="886704">
                <a:moveTo>
                  <a:pt x="0" y="0"/>
                </a:moveTo>
                <a:lnTo>
                  <a:pt x="892461" y="0"/>
                </a:lnTo>
                <a:lnTo>
                  <a:pt x="892461" y="886704"/>
                </a:lnTo>
                <a:lnTo>
                  <a:pt x="0" y="886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847850" y="8877300"/>
            <a:ext cx="2137099" cy="1272319"/>
          </a:xfrm>
          <a:custGeom>
            <a:avLst/>
            <a:gdLst/>
            <a:ahLst/>
            <a:cxnLst/>
            <a:rect l="l" t="t" r="r" b="b"/>
            <a:pathLst>
              <a:path w="1756099" h="1043719">
                <a:moveTo>
                  <a:pt x="0" y="0"/>
                </a:moveTo>
                <a:lnTo>
                  <a:pt x="1756100" y="0"/>
                </a:lnTo>
                <a:lnTo>
                  <a:pt x="1756100" y="1043719"/>
                </a:lnTo>
                <a:lnTo>
                  <a:pt x="0" y="1043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371600" y="2056799"/>
            <a:ext cx="14020800" cy="7120464"/>
          </a:xfrm>
          <a:custGeom>
            <a:avLst/>
            <a:gdLst/>
            <a:ahLst/>
            <a:cxnLst/>
            <a:rect l="l" t="t" r="r" b="b"/>
            <a:pathLst>
              <a:path w="11994679" h="7120464">
                <a:moveTo>
                  <a:pt x="0" y="0"/>
                </a:moveTo>
                <a:lnTo>
                  <a:pt x="11994679" y="0"/>
                </a:lnTo>
                <a:lnTo>
                  <a:pt x="11994679" y="7120464"/>
                </a:lnTo>
                <a:lnTo>
                  <a:pt x="0" y="712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842E26A-1321-5E9C-6295-0F91E63F8E54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E2698DA-D70E-4FE0-313D-E603AED57D1F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Стратегия устойчивого развития компании </a:t>
            </a:r>
            <a:r>
              <a:rPr lang="en-US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Sumitomo Metal Mining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0592" y="2959525"/>
            <a:ext cx="5919770" cy="4391232"/>
          </a:xfrm>
          <a:custGeom>
            <a:avLst/>
            <a:gdLst/>
            <a:ahLst/>
            <a:cxnLst/>
            <a:rect l="l" t="t" r="r" b="b"/>
            <a:pathLst>
              <a:path w="5919770" h="4391232">
                <a:moveTo>
                  <a:pt x="0" y="0"/>
                </a:moveTo>
                <a:lnTo>
                  <a:pt x="5919770" y="0"/>
                </a:lnTo>
                <a:lnTo>
                  <a:pt x="5919770" y="4391232"/>
                </a:lnTo>
                <a:lnTo>
                  <a:pt x="0" y="439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6418416" y="3013543"/>
            <a:ext cx="5992819" cy="4452064"/>
          </a:xfrm>
          <a:custGeom>
            <a:avLst/>
            <a:gdLst/>
            <a:ahLst/>
            <a:cxnLst/>
            <a:rect l="l" t="t" r="r" b="b"/>
            <a:pathLst>
              <a:path w="5992819" h="4452064">
                <a:moveTo>
                  <a:pt x="0" y="0"/>
                </a:moveTo>
                <a:lnTo>
                  <a:pt x="5992818" y="0"/>
                </a:lnTo>
                <a:lnTo>
                  <a:pt x="5992818" y="4452064"/>
                </a:lnTo>
                <a:lnTo>
                  <a:pt x="0" y="4452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11446040" y="3052194"/>
            <a:ext cx="5897568" cy="4374763"/>
          </a:xfrm>
          <a:custGeom>
            <a:avLst/>
            <a:gdLst/>
            <a:ahLst/>
            <a:cxnLst/>
            <a:rect l="l" t="t" r="r" b="b"/>
            <a:pathLst>
              <a:path w="5897568" h="4374763">
                <a:moveTo>
                  <a:pt x="0" y="0"/>
                </a:moveTo>
                <a:lnTo>
                  <a:pt x="5897568" y="0"/>
                </a:lnTo>
                <a:lnTo>
                  <a:pt x="5897568" y="4374763"/>
                </a:lnTo>
                <a:lnTo>
                  <a:pt x="0" y="4374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3552144" y="660983"/>
            <a:ext cx="11865922" cy="100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8"/>
              </a:lnSpc>
            </a:pPr>
            <a:r>
              <a:rPr lang="en-US" sz="2870" spc="146">
                <a:solidFill>
                  <a:srgbClr val="FFFFFF"/>
                </a:solidFill>
                <a:latin typeface="Intro"/>
              </a:rPr>
              <a:t>Сравнение компаний</a:t>
            </a:r>
          </a:p>
          <a:p>
            <a:pPr algn="ctr">
              <a:lnSpc>
                <a:spcPts val="4018"/>
              </a:lnSpc>
              <a:spcBef>
                <a:spcPct val="0"/>
              </a:spcBef>
            </a:pPr>
            <a:endParaRPr lang="en-US" sz="2870" spc="146">
              <a:solidFill>
                <a:srgbClr val="FFFFFF"/>
              </a:solidFill>
              <a:latin typeface="Int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58941" y="2047165"/>
            <a:ext cx="13852327" cy="96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7"/>
              </a:lnSpc>
            </a:pPr>
            <a:r>
              <a:rPr lang="en-US" sz="2955" spc="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Разбивка</a:t>
            </a:r>
            <a:r>
              <a:rPr lang="en-US" sz="2955" spc="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5" spc="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955" spc="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5" spc="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категорий</a:t>
            </a:r>
            <a:r>
              <a:rPr lang="en-US" sz="2955" spc="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и 2 (в </a:t>
            </a:r>
            <a:r>
              <a:rPr lang="en-US" sz="2955" spc="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955" spc="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CO2-эквивалента)</a:t>
            </a:r>
          </a:p>
          <a:p>
            <a:pPr algn="ctr">
              <a:lnSpc>
                <a:spcPts val="3437"/>
              </a:lnSpc>
              <a:spcBef>
                <a:spcPct val="0"/>
              </a:spcBef>
            </a:pPr>
            <a:endParaRPr lang="en-US" sz="2955" spc="150" dirty="0">
              <a:solidFill>
                <a:srgbClr val="008037"/>
              </a:solidFill>
              <a:latin typeface="Poppins Ligh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165" y="7550782"/>
            <a:ext cx="5275958" cy="185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4"/>
              </a:lnSpc>
              <a:spcBef>
                <a:spcPct val="0"/>
              </a:spcBef>
            </a:pP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Рио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Тинто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</a:t>
            </a:r>
          </a:p>
          <a:p>
            <a:pPr algn="ctr">
              <a:lnSpc>
                <a:spcPts val="3684"/>
              </a:lnSpc>
              <a:spcBef>
                <a:spcPct val="0"/>
              </a:spcBef>
            </a:pP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22,7 </a:t>
            </a: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  <a:p>
            <a:pPr algn="ctr">
              <a:lnSpc>
                <a:spcPts val="3684"/>
              </a:lnSpc>
              <a:spcBef>
                <a:spcPct val="0"/>
              </a:spcBef>
            </a:pP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8,4 </a:t>
            </a: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  <a:p>
            <a:pPr algn="ctr">
              <a:lnSpc>
                <a:spcPts val="3684"/>
              </a:lnSpc>
              <a:spcBef>
                <a:spcPct val="0"/>
              </a:spcBef>
            </a:pP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31,1 </a:t>
            </a:r>
            <a:r>
              <a:rPr lang="en-US" sz="2631" spc="134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31" spc="1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15442" y="7541257"/>
            <a:ext cx="5598765" cy="185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Сумитомо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</a:t>
            </a:r>
          </a:p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1,786 </a:t>
            </a: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0,861 </a:t>
            </a: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2,647 </a:t>
            </a: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95032" y="7617457"/>
            <a:ext cx="5446068" cy="185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Фортескью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(2022)</a:t>
            </a:r>
          </a:p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2,22 </a:t>
            </a: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0,33 </a:t>
            </a: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2,55 </a:t>
            </a:r>
            <a:r>
              <a:rPr lang="en-US" sz="2655" spc="13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55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CO2-экв.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D838853-D61C-63B3-1157-A1FEE9080DD6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EACCC15-A517-FB23-D3B3-4DD54682CD67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Сравнительный анализ по компаниям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14400" y="2476500"/>
            <a:ext cx="9678844" cy="7017618"/>
          </a:xfrm>
          <a:custGeom>
            <a:avLst/>
            <a:gdLst/>
            <a:ahLst/>
            <a:cxnLst/>
            <a:rect l="l" t="t" r="r" b="b"/>
            <a:pathLst>
              <a:path w="9678844" h="7017618">
                <a:moveTo>
                  <a:pt x="0" y="0"/>
                </a:moveTo>
                <a:lnTo>
                  <a:pt x="9678844" y="0"/>
                </a:lnTo>
                <a:lnTo>
                  <a:pt x="9678844" y="7017618"/>
                </a:lnTo>
                <a:lnTo>
                  <a:pt x="0" y="701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8084099" y="784648"/>
            <a:ext cx="11865922" cy="100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8"/>
              </a:lnSpc>
            </a:pPr>
            <a:r>
              <a:rPr lang="en-US" sz="2870" spc="146">
                <a:solidFill>
                  <a:srgbClr val="FFFFFF"/>
                </a:solidFill>
                <a:latin typeface="Intro"/>
              </a:rPr>
              <a:t>Сравнение компаний</a:t>
            </a:r>
          </a:p>
          <a:p>
            <a:pPr algn="ctr">
              <a:lnSpc>
                <a:spcPts val="4018"/>
              </a:lnSpc>
              <a:spcBef>
                <a:spcPct val="0"/>
              </a:spcBef>
            </a:pPr>
            <a:endParaRPr lang="en-US" sz="2870" spc="146">
              <a:solidFill>
                <a:srgbClr val="FFFFFF"/>
              </a:solidFill>
              <a:latin typeface="Int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589918" y="2601144"/>
            <a:ext cx="5344977" cy="689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9"/>
              </a:lnSpc>
              <a:spcBef>
                <a:spcPct val="0"/>
              </a:spcBef>
            </a:pP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Углеродоемкость (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CO2/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медного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2020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Рио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Тинто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84,20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Сумитомо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3,85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Фортескью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127,73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диверсифицированному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горнодобывающему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сектору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54,47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endParaRPr lang="en-US" sz="1956" spc="99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39"/>
              </a:lnSpc>
              <a:spcBef>
                <a:spcPct val="0"/>
              </a:spcBef>
            </a:pP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получению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и 2/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endParaRPr lang="en-US" sz="1956" spc="99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39"/>
              </a:lnSpc>
              <a:spcBef>
                <a:spcPct val="0"/>
              </a:spcBef>
            </a:pP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Углеродоемкость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зависит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факторов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энергетического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участвует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местной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956" spc="99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электричества</a:t>
            </a:r>
            <a:r>
              <a:rPr lang="en-US" sz="1956" spc="99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endParaRPr lang="en-US" sz="1956" spc="99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1F281A4-1B71-8266-9108-366833F54965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681EB27-A018-C98E-CFF7-C3EC24D3F2D3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Сравнительный анализ по компаниям</a:t>
            </a: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821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Intro</vt:lpstr>
      <vt:lpstr>Poppins Light Bold</vt:lpstr>
      <vt:lpstr>Arial Black</vt:lpstr>
      <vt:lpstr>Arial</vt:lpstr>
      <vt:lpstr>Poppins Light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м1</dc:title>
  <dc:creator>Syrym Nurgaliyev</dc:creator>
  <cp:lastModifiedBy>Syrym Nurgaliyev</cp:lastModifiedBy>
  <cp:revision>11</cp:revision>
  <dcterms:created xsi:type="dcterms:W3CDTF">2006-08-16T00:00:00Z</dcterms:created>
  <dcterms:modified xsi:type="dcterms:W3CDTF">2024-09-25T07:09:19Z</dcterms:modified>
  <dc:identifier>DAF2TSONJns</dc:identifier>
</cp:coreProperties>
</file>