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3"/>
  </p:notesMasterIdLst>
  <p:sldIdLst>
    <p:sldId id="257" r:id="rId2"/>
    <p:sldId id="258" r:id="rId3"/>
    <p:sldId id="259" r:id="rId4"/>
    <p:sldId id="261" r:id="rId5"/>
    <p:sldId id="262" r:id="rId6"/>
    <p:sldId id="264" r:id="rId7"/>
    <p:sldId id="265" r:id="rId8"/>
    <p:sldId id="267" r:id="rId9"/>
    <p:sldId id="268" r:id="rId10"/>
    <p:sldId id="272" r:id="rId11"/>
    <p:sldId id="293" r:id="rId12"/>
    <p:sldId id="295" r:id="rId13"/>
    <p:sldId id="274" r:id="rId14"/>
    <p:sldId id="296" r:id="rId15"/>
    <p:sldId id="297" r:id="rId16"/>
    <p:sldId id="279" r:id="rId17"/>
    <p:sldId id="280" r:id="rId18"/>
    <p:sldId id="283" r:id="rId19"/>
    <p:sldId id="284" r:id="rId20"/>
    <p:sldId id="285" r:id="rId21"/>
    <p:sldId id="287" r:id="rId22"/>
    <p:sldId id="289" r:id="rId23"/>
    <p:sldId id="290" r:id="rId24"/>
    <p:sldId id="291" r:id="rId25"/>
    <p:sldId id="273" r:id="rId26"/>
    <p:sldId id="298" r:id="rId27"/>
    <p:sldId id="299" r:id="rId28"/>
    <p:sldId id="263" r:id="rId29"/>
    <p:sldId id="300" r:id="rId30"/>
    <p:sldId id="301" r:id="rId31"/>
    <p:sldId id="266" r:id="rId32"/>
    <p:sldId id="269" r:id="rId33"/>
    <p:sldId id="270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282" r:id="rId43"/>
    <p:sldId id="316" r:id="rId44"/>
    <p:sldId id="302" r:id="rId45"/>
    <p:sldId id="303" r:id="rId46"/>
    <p:sldId id="286" r:id="rId47"/>
    <p:sldId id="304" r:id="rId48"/>
    <p:sldId id="305" r:id="rId49"/>
    <p:sldId id="306" r:id="rId50"/>
    <p:sldId id="288" r:id="rId51"/>
    <p:sldId id="307" r:id="rId52"/>
  </p:sldIdLst>
  <p:sldSz cx="18288000" cy="10287000"/>
  <p:notesSz cx="6858000" cy="9144000"/>
  <p:embeddedFontLst>
    <p:embeddedFont>
      <p:font typeface="Arial Black" panose="020B0A04020102020204" pitchFamily="34" charset="0"/>
      <p:bold r:id="rId54"/>
    </p:embeddedFont>
    <p:embeddedFont>
      <p:font typeface="Intro" panose="02000000000000000000" charset="0"/>
      <p:regular r:id="rId55"/>
    </p:embeddedFont>
    <p:embeddedFont>
      <p:font typeface="Poppins Light" panose="00000400000000000000" pitchFamily="2" charset="0"/>
      <p:regular r:id="rId56"/>
      <p:italic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95033" autoAdjust="0"/>
  </p:normalViewPr>
  <p:slideViewPr>
    <p:cSldViewPr>
      <p:cViewPr varScale="1">
        <p:scale>
          <a:sx n="53" d="100"/>
          <a:sy n="53" d="100"/>
        </p:scale>
        <p:origin x="73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2184C-CC38-4B16-B46A-5F1939FA38CC}" type="datetimeFigureOut">
              <a:rPr lang="ru-KZ" smtClean="0"/>
              <a:t>02.08.2024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937C1-D140-4BCE-91E7-1BEA41AD6E0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1092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FD98C0-3E1E-4E1D-B68C-B2BB5D6F7ACF}" type="slidenum">
              <a:rPr kumimoji="0" lang="ru-K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ru-K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919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FD98C0-3E1E-4E1D-B68C-B2BB5D6F7ACF}" type="slidenum">
              <a:rPr kumimoji="0" lang="ru-K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ru-K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25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4782800" y="723900"/>
            <a:ext cx="2535201" cy="964320"/>
          </a:xfrm>
          <a:custGeom>
            <a:avLst/>
            <a:gdLst/>
            <a:ahLst/>
            <a:cxnLst/>
            <a:rect l="l" t="t" r="r" b="b"/>
            <a:pathLst>
              <a:path w="1820093" h="692602">
                <a:moveTo>
                  <a:pt x="0" y="0"/>
                </a:moveTo>
                <a:lnTo>
                  <a:pt x="1820093" y="0"/>
                </a:lnTo>
                <a:lnTo>
                  <a:pt x="1820093" y="692602"/>
                </a:lnTo>
                <a:lnTo>
                  <a:pt x="0" y="6926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5350C2-8887-637F-49AB-6A3FB97BFDAD}"/>
              </a:ext>
            </a:extLst>
          </p:cNvPr>
          <p:cNvSpPr txBox="1"/>
          <p:nvPr/>
        </p:nvSpPr>
        <p:spPr>
          <a:xfrm>
            <a:off x="304800" y="3390900"/>
            <a:ext cx="17983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Презентация №1 «Декарбонизация 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 нефтегазовой промышленности»</a:t>
            </a:r>
            <a:endParaRPr lang="ru-KZ" sz="40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6EF0D25-A963-46F5-AF57-45F144E25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0" y="5143500"/>
            <a:ext cx="5342712" cy="47930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83867" y="3109460"/>
            <a:ext cx="6075433" cy="5764067"/>
          </a:xfrm>
          <a:custGeom>
            <a:avLst/>
            <a:gdLst/>
            <a:ahLst/>
            <a:cxnLst/>
            <a:rect l="l" t="t" r="r" b="b"/>
            <a:pathLst>
              <a:path w="6075433" h="5764067">
                <a:moveTo>
                  <a:pt x="0" y="0"/>
                </a:moveTo>
                <a:lnTo>
                  <a:pt x="6075433" y="0"/>
                </a:lnTo>
                <a:lnTo>
                  <a:pt x="6075433" y="5764067"/>
                </a:lnTo>
                <a:lnTo>
                  <a:pt x="0" y="57640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TextBox 3"/>
          <p:cNvSpPr txBox="1"/>
          <p:nvPr/>
        </p:nvSpPr>
        <p:spPr>
          <a:xfrm>
            <a:off x="734386" y="5086350"/>
            <a:ext cx="9196835" cy="528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8"/>
              </a:lnSpc>
              <a:spcBef>
                <a:spcPct val="0"/>
              </a:spcBef>
            </a:pPr>
            <a:r>
              <a:rPr lang="en-US" sz="3120" spc="159">
                <a:solidFill>
                  <a:srgbClr val="FFFFFF"/>
                </a:solidFill>
                <a:latin typeface="Poppins Light"/>
              </a:rPr>
              <a:t>Модуль 2 – Дополнительная информация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58919" y="743757"/>
            <a:ext cx="9925263" cy="2063600"/>
            <a:chOff x="0" y="0"/>
            <a:chExt cx="2497769" cy="519321"/>
          </a:xfrm>
          <a:solidFill>
            <a:schemeClr val="tx2">
              <a:lumMod val="50000"/>
            </a:schemeClr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2497769" cy="519321"/>
            </a:xfrm>
            <a:custGeom>
              <a:avLst/>
              <a:gdLst/>
              <a:ahLst/>
              <a:cxnLst/>
              <a:rect l="l" t="t" r="r" b="b"/>
              <a:pathLst>
                <a:path w="2497769" h="519321">
                  <a:moveTo>
                    <a:pt x="73322" y="0"/>
                  </a:moveTo>
                  <a:lnTo>
                    <a:pt x="2424447" y="0"/>
                  </a:lnTo>
                  <a:cubicBezTo>
                    <a:pt x="2443893" y="0"/>
                    <a:pt x="2462543" y="7725"/>
                    <a:pt x="2476293" y="21476"/>
                  </a:cubicBezTo>
                  <a:cubicBezTo>
                    <a:pt x="2490044" y="35226"/>
                    <a:pt x="2497769" y="53876"/>
                    <a:pt x="2497769" y="73322"/>
                  </a:cubicBezTo>
                  <a:lnTo>
                    <a:pt x="2497769" y="445999"/>
                  </a:lnTo>
                  <a:cubicBezTo>
                    <a:pt x="2497769" y="465445"/>
                    <a:pt x="2490044" y="484095"/>
                    <a:pt x="2476293" y="497845"/>
                  </a:cubicBezTo>
                  <a:cubicBezTo>
                    <a:pt x="2462543" y="511596"/>
                    <a:pt x="2443893" y="519321"/>
                    <a:pt x="2424447" y="519321"/>
                  </a:cubicBezTo>
                  <a:lnTo>
                    <a:pt x="73322" y="519321"/>
                  </a:lnTo>
                  <a:cubicBezTo>
                    <a:pt x="53876" y="519321"/>
                    <a:pt x="35226" y="511596"/>
                    <a:pt x="21476" y="497845"/>
                  </a:cubicBezTo>
                  <a:cubicBezTo>
                    <a:pt x="7725" y="484095"/>
                    <a:pt x="0" y="465445"/>
                    <a:pt x="0" y="445999"/>
                  </a:cubicBezTo>
                  <a:lnTo>
                    <a:pt x="0" y="73322"/>
                  </a:lnTo>
                  <a:cubicBezTo>
                    <a:pt x="0" y="53876"/>
                    <a:pt x="7725" y="35226"/>
                    <a:pt x="21476" y="21476"/>
                  </a:cubicBezTo>
                  <a:cubicBezTo>
                    <a:pt x="35226" y="7725"/>
                    <a:pt x="53876" y="0"/>
                    <a:pt x="73322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23825"/>
              <a:ext cx="2497769" cy="64314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9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34386" y="2693057"/>
            <a:ext cx="8175746" cy="1828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79"/>
              </a:lnSpc>
              <a:spcBef>
                <a:spcPct val="0"/>
              </a:spcBef>
            </a:pPr>
            <a:r>
              <a:rPr lang="en-US" sz="5199" spc="265">
                <a:solidFill>
                  <a:srgbClr val="FFFFFF"/>
                </a:solidFill>
                <a:latin typeface="Intro"/>
              </a:rPr>
              <a:t>Декарбонизация металлургии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03300" y="934328"/>
            <a:ext cx="8819406" cy="1803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7"/>
              </a:lnSpc>
            </a:pPr>
            <a:r>
              <a:rPr lang="ru-RU" sz="3455" spc="176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и оценка климатических рисков</a:t>
            </a:r>
            <a:endParaRPr lang="en-US" sz="3455" spc="176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837"/>
              </a:lnSpc>
              <a:spcBef>
                <a:spcPct val="0"/>
              </a:spcBef>
            </a:pPr>
            <a:endParaRPr lang="en-US" sz="3455" spc="176" dirty="0">
              <a:solidFill>
                <a:srgbClr val="FFFFFF"/>
              </a:solidFill>
              <a:latin typeface="Intr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3400111"/>
            <a:ext cx="9992534" cy="5508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spc="17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3399" spc="17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Операционный</a:t>
            </a:r>
            <a:r>
              <a:rPr lang="en-US" sz="3399" spc="17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99" spc="17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</a:t>
            </a:r>
            <a:r>
              <a:rPr lang="en-US" sz="3399" spc="17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3399" spc="17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связи</a:t>
            </a:r>
            <a:r>
              <a:rPr lang="en-US" sz="3399" spc="17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en-US" sz="3399" spc="17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изменением</a:t>
            </a:r>
            <a:r>
              <a:rPr lang="en-US" sz="3399" spc="17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99" spc="17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количества</a:t>
            </a:r>
            <a:r>
              <a:rPr lang="en-US" sz="3399" spc="17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99" spc="17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осадков</a:t>
            </a:r>
            <a:endParaRPr lang="en-US" sz="3399" spc="173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759"/>
              </a:lnSpc>
            </a:pPr>
            <a:r>
              <a:rPr lang="en-US" sz="3399" spc="17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3399" spc="17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Операционный</a:t>
            </a:r>
            <a:r>
              <a:rPr lang="en-US" sz="3399" spc="17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99" spc="17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</a:t>
            </a:r>
            <a:r>
              <a:rPr lang="en-US" sz="3399" spc="17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99" spc="17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из-за</a:t>
            </a:r>
            <a:r>
              <a:rPr lang="en-US" sz="3399" spc="17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99" spc="17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экстремальных</a:t>
            </a:r>
            <a:r>
              <a:rPr lang="en-US" sz="3399" spc="17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99" spc="17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</a:t>
            </a:r>
            <a:endParaRPr lang="en-US" sz="3399" spc="173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759"/>
              </a:lnSpc>
            </a:pPr>
            <a:r>
              <a:rPr lang="en-US" sz="3399" spc="17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3399" spc="17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Операционный</a:t>
            </a:r>
            <a:r>
              <a:rPr lang="en-US" sz="3399" spc="17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99" spc="17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</a:t>
            </a:r>
            <a:r>
              <a:rPr lang="en-US" sz="3399" spc="17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3399" spc="17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связи</a:t>
            </a:r>
            <a:r>
              <a:rPr lang="en-US" sz="3399" spc="17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en-US" sz="3399" spc="17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экстремальными</a:t>
            </a:r>
            <a:r>
              <a:rPr lang="en-US" sz="3399" spc="17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99" spc="17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погодными</a:t>
            </a:r>
            <a:r>
              <a:rPr lang="en-US" sz="3399" spc="17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99" spc="17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условиями</a:t>
            </a:r>
            <a:endParaRPr lang="en-US" sz="3399" spc="173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759"/>
              </a:lnSpc>
            </a:pPr>
            <a:r>
              <a:rPr lang="en-US" sz="3399" spc="17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3399" spc="17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Операционный</a:t>
            </a:r>
            <a:r>
              <a:rPr lang="en-US" sz="3399" spc="17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99" spc="17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</a:t>
            </a:r>
            <a:r>
              <a:rPr lang="en-US" sz="3399" spc="17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3399" spc="17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связи</a:t>
            </a:r>
            <a:r>
              <a:rPr lang="en-US" sz="3399" spc="17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99" spc="17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  <a:r>
              <a:rPr lang="en-US" sz="3399" spc="17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99" spc="17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дефицитом</a:t>
            </a:r>
            <a:r>
              <a:rPr lang="en-US" sz="3399" spc="17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99" spc="17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водных</a:t>
            </a:r>
            <a:r>
              <a:rPr lang="en-US" sz="3399" spc="17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99" spc="17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ресурсов</a:t>
            </a:r>
            <a:endParaRPr lang="en-US" sz="3399" spc="173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759"/>
              </a:lnSpc>
              <a:spcBef>
                <a:spcPct val="0"/>
              </a:spcBef>
            </a:pPr>
            <a:endParaRPr lang="en-US" sz="3399" spc="173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183867" y="971550"/>
            <a:ext cx="6629626" cy="1706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7"/>
              </a:lnSpc>
            </a:pPr>
            <a:r>
              <a:rPr lang="en-US" sz="2455" b="1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Риски</a:t>
            </a:r>
            <a:r>
              <a:rPr lang="en-US" sz="2455" b="1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55" b="1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связанные</a:t>
            </a:r>
            <a:r>
              <a:rPr lang="en-US" sz="2455" b="1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en-US" sz="2455" b="1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негативным</a:t>
            </a:r>
            <a:r>
              <a:rPr lang="en-US" sz="2455" b="1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55" b="1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воздействием</a:t>
            </a:r>
            <a:r>
              <a:rPr lang="en-US" sz="2455" b="1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55" b="1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</a:t>
            </a:r>
            <a:r>
              <a:rPr lang="en-US" sz="2455" b="1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55" b="1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климата</a:t>
            </a:r>
            <a:r>
              <a:rPr lang="en-US" sz="2455" b="1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55" b="1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455" b="1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55" b="1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операционную</a:t>
            </a:r>
            <a:r>
              <a:rPr lang="en-US" sz="2455" b="1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55" b="1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</a:t>
            </a:r>
            <a:endParaRPr lang="en-US" sz="2455" b="1" spc="125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437"/>
              </a:lnSpc>
              <a:spcBef>
                <a:spcPct val="0"/>
              </a:spcBef>
            </a:pPr>
            <a:endParaRPr lang="en-US" sz="2455" b="1" spc="125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4782800" y="723900"/>
            <a:ext cx="2535201" cy="964320"/>
          </a:xfrm>
          <a:custGeom>
            <a:avLst/>
            <a:gdLst/>
            <a:ahLst/>
            <a:cxnLst/>
            <a:rect l="l" t="t" r="r" b="b"/>
            <a:pathLst>
              <a:path w="1820093" h="692602">
                <a:moveTo>
                  <a:pt x="0" y="0"/>
                </a:moveTo>
                <a:lnTo>
                  <a:pt x="1820093" y="0"/>
                </a:lnTo>
                <a:lnTo>
                  <a:pt x="1820093" y="692602"/>
                </a:lnTo>
                <a:lnTo>
                  <a:pt x="0" y="6926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5350C2-8887-637F-49AB-6A3FB97BFDAD}"/>
              </a:ext>
            </a:extLst>
          </p:cNvPr>
          <p:cNvSpPr txBox="1"/>
          <p:nvPr/>
        </p:nvSpPr>
        <p:spPr>
          <a:xfrm>
            <a:off x="304800" y="3390900"/>
            <a:ext cx="17983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Презентация №2 «Достижение декарбонизации в горнодобывающей промышленности»</a:t>
            </a:r>
            <a:endParaRPr kumimoji="0" lang="ru-KZ" sz="4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F84424-A0D1-BF88-9879-252120659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6392" y="5037799"/>
            <a:ext cx="6006369" cy="413772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0" y="-77875"/>
            <a:ext cx="18288000" cy="1685230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04932" y="419593"/>
            <a:ext cx="16078135" cy="1187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55" b="0" i="0" u="none" strike="noStrike" kern="1200" cap="none" spc="17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Источники выбросов</a:t>
            </a:r>
            <a:endParaRPr kumimoji="0" lang="en-US" sz="3455" b="0" i="0" u="none" strike="noStrike" kern="1200" cap="none" spc="176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483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55" b="0" i="0" u="none" strike="noStrike" kern="1200" cap="none" spc="176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ro"/>
              <a:ea typeface="+mn-ea"/>
              <a:cs typeface="+mn-cs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7B7B5DEE-60B4-F4FE-84F4-C397FE013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556" y="1927411"/>
            <a:ext cx="6398146" cy="686351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FC08BE34-C86A-4B75-7993-8C5E96CE3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4600" y="2167534"/>
            <a:ext cx="6398146" cy="6374142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5783A164-BF6F-7EB6-853A-87FF8D81631A}"/>
              </a:ext>
            </a:extLst>
          </p:cNvPr>
          <p:cNvSpPr txBox="1"/>
          <p:nvPr/>
        </p:nvSpPr>
        <p:spPr>
          <a:xfrm>
            <a:off x="2094168" y="8790921"/>
            <a:ext cx="5206922" cy="1076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7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Распределение</a:t>
            </a:r>
            <a:r>
              <a:rPr kumimoji="0" lang="en-US" sz="207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7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выбросов</a:t>
            </a:r>
            <a:r>
              <a:rPr kumimoji="0" lang="en-US" sz="207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</a:t>
            </a:r>
            <a:r>
              <a:rPr kumimoji="0" lang="en-US" sz="207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млн</a:t>
            </a:r>
            <a:r>
              <a:rPr kumimoji="0" lang="en-US" sz="207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7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тонн</a:t>
            </a:r>
            <a:r>
              <a:rPr kumimoji="0" lang="en-US" sz="207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</a:t>
            </a:r>
            <a:r>
              <a:rPr kumimoji="0" lang="en-US" sz="14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207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-экв./</a:t>
            </a:r>
            <a:r>
              <a:rPr kumimoji="0" lang="en-US" sz="207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год</a:t>
            </a:r>
            <a:endParaRPr kumimoji="0" lang="en-US" sz="2070" b="0" i="0" u="none" strike="noStrike" kern="1200" cap="none" spc="105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8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70" b="0" i="0" u="none" strike="noStrike" kern="1200" cap="none" spc="105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75DD6E-67E3-AE07-6ECD-D2F813B843CB}"/>
              </a:ext>
            </a:extLst>
          </p:cNvPr>
          <p:cNvSpPr txBox="1"/>
          <p:nvPr/>
        </p:nvSpPr>
        <p:spPr>
          <a:xfrm>
            <a:off x="11201400" y="8732847"/>
            <a:ext cx="5216005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89" b="0" i="0" u="none" strike="noStrike" kern="1200" cap="none" spc="11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Разбивка</a:t>
            </a:r>
            <a:r>
              <a:rPr kumimoji="0" lang="en-US" sz="2189" b="0" i="0" u="none" strike="noStrike" kern="1200" cap="none" spc="11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189" b="0" i="0" u="none" strike="noStrike" kern="1200" cap="none" spc="11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выбросов</a:t>
            </a:r>
            <a:r>
              <a:rPr kumimoji="0" lang="en-US" sz="2189" b="0" i="0" u="none" strike="noStrike" kern="1200" cap="none" spc="11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189" b="0" i="0" u="none" strike="noStrike" kern="1200" cap="none" spc="11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охвата</a:t>
            </a:r>
            <a:r>
              <a:rPr kumimoji="0" lang="en-US" sz="2189" b="0" i="0" u="none" strike="noStrike" kern="1200" cap="none" spc="11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и 2 в </a:t>
            </a:r>
            <a:r>
              <a:rPr kumimoji="0" lang="en-US" sz="2189" b="0" i="0" u="none" strike="noStrike" kern="1200" cap="none" spc="11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млн</a:t>
            </a:r>
            <a:r>
              <a:rPr kumimoji="0" lang="en-US" sz="2189" b="0" i="0" u="none" strike="noStrike" kern="1200" cap="none" spc="11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189" b="0" i="0" u="none" strike="noStrike" kern="1200" cap="none" spc="11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тонн</a:t>
            </a:r>
            <a:r>
              <a:rPr kumimoji="0" lang="en-US" sz="2189" b="0" i="0" u="none" strike="noStrike" kern="1200" cap="none" spc="11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</a:t>
            </a:r>
            <a:r>
              <a:rPr kumimoji="0" lang="en-US" sz="1400" b="0" i="0" u="none" strike="noStrike" kern="1200" cap="none" spc="11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2189" b="0" i="0" u="none" strike="noStrike" kern="1200" cap="none" spc="11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-экв./</a:t>
            </a:r>
            <a:r>
              <a:rPr kumimoji="0" lang="en-US" sz="2189" b="0" i="0" u="none" strike="noStrike" kern="1200" cap="none" spc="11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год</a:t>
            </a:r>
            <a:endParaRPr kumimoji="0" lang="en-US" sz="2189" b="0" i="0" u="none" strike="noStrike" kern="1200" cap="none" spc="111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06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89" b="0" i="0" u="none" strike="noStrike" kern="1200" cap="none" spc="111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828800" y="2410844"/>
            <a:ext cx="14162995" cy="5465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83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55" b="0" i="0" u="none" strike="noStrike" kern="1200" cap="none" spc="176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Более</a:t>
            </a:r>
            <a:r>
              <a:rPr kumimoji="0" lang="en-US" sz="3455" b="0" i="0" u="none" strike="noStrike" kern="1200" cap="none" spc="176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455" b="0" i="0" u="none" strike="noStrike" kern="1200" cap="none" spc="176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амбициозные</a:t>
            </a:r>
            <a:r>
              <a:rPr kumimoji="0" lang="en-US" sz="3455" b="0" i="0" u="none" strike="noStrike" kern="1200" cap="none" spc="176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455" b="0" i="0" u="none" strike="noStrike" kern="1200" cap="none" spc="176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цели</a:t>
            </a:r>
            <a:r>
              <a:rPr kumimoji="0" lang="en-US" sz="3455" b="0" i="0" u="none" strike="noStrike" kern="1200" cap="none" spc="176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455" b="0" i="0" u="none" strike="noStrike" kern="1200" cap="none" spc="176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</a:t>
            </a:r>
            <a:r>
              <a:rPr kumimoji="0" lang="en-US" sz="3455" b="0" i="0" u="none" strike="noStrike" kern="1200" cap="none" spc="176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455" b="0" i="0" u="none" strike="noStrike" kern="1200" cap="none" spc="176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сокращению</a:t>
            </a:r>
            <a:r>
              <a:rPr kumimoji="0" lang="en-US" sz="3455" b="0" i="0" u="none" strike="noStrike" kern="1200" cap="none" spc="176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455" b="0" i="0" u="none" strike="noStrike" kern="1200" cap="none" spc="176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выбросов</a:t>
            </a:r>
            <a:r>
              <a:rPr kumimoji="0" lang="en-US" sz="3455" b="0" i="0" u="none" strike="noStrike" kern="1200" cap="none" spc="176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и 2.</a:t>
            </a:r>
          </a:p>
          <a:p>
            <a:pPr marL="0" marR="0" lvl="0" indent="0" algn="just" defTabSz="914400" rtl="0" eaLnBrk="1" fontAlgn="auto" latinLnBrk="0" hangingPunct="1">
              <a:lnSpc>
                <a:spcPts val="483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55" b="0" i="0" u="none" strike="noStrike" kern="1200" cap="none" spc="176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483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55" b="0" i="0" u="none" strike="noStrike" kern="1200" cap="none" spc="176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Фокус</a:t>
            </a:r>
            <a:r>
              <a:rPr kumimoji="0" lang="en-US" sz="3455" b="0" i="0" u="none" strike="noStrike" kern="1200" cap="none" spc="176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455" b="0" i="0" u="none" strike="noStrike" kern="1200" cap="none" spc="176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возобновляемая</a:t>
            </a:r>
            <a:r>
              <a:rPr kumimoji="0" lang="en-US" sz="3455" b="0" i="0" u="none" strike="noStrike" kern="1200" cap="none" spc="176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455" b="0" i="0" u="none" strike="noStrike" kern="1200" cap="none" spc="176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электроэнергия</a:t>
            </a:r>
            <a:r>
              <a:rPr kumimoji="0" lang="en-US" sz="3455" b="0" i="0" u="none" strike="noStrike" kern="1200" cap="none" spc="176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</a:t>
            </a:r>
            <a:r>
              <a:rPr kumimoji="0" lang="en-US" sz="3455" b="0" i="0" u="none" strike="noStrike" kern="1200" cap="none" spc="176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производство</a:t>
            </a:r>
            <a:r>
              <a:rPr kumimoji="0" lang="en-US" sz="3455" b="0" i="0" u="none" strike="noStrike" kern="1200" cap="none" spc="176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455" b="0" i="0" u="none" strike="noStrike" kern="1200" cap="none" spc="176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энергии</a:t>
            </a:r>
            <a:r>
              <a:rPr kumimoji="0" lang="en-US" sz="3455" b="0" i="0" u="none" strike="noStrike" kern="1200" cap="none" spc="176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3455" b="0" i="0" u="none" strike="noStrike" kern="1200" cap="none" spc="176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сокращение</a:t>
            </a:r>
            <a:r>
              <a:rPr kumimoji="0" lang="en-US" sz="3455" b="0" i="0" u="none" strike="noStrike" kern="1200" cap="none" spc="176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455" b="0" i="0" u="none" strike="noStrike" kern="1200" cap="none" spc="176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выбросов</a:t>
            </a:r>
            <a:r>
              <a:rPr kumimoji="0" lang="en-US" sz="3455" b="0" i="0" u="none" strike="noStrike" kern="1200" cap="none" spc="176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455" b="0" i="0" u="none" strike="noStrike" kern="1200" cap="none" spc="176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</a:t>
            </a:r>
            <a:r>
              <a:rPr kumimoji="0" lang="en-US" sz="3455" b="0" i="0" u="none" strike="noStrike" kern="1200" cap="none" spc="176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30-35%), </a:t>
            </a:r>
            <a:r>
              <a:rPr kumimoji="0" lang="en-US" sz="3455" b="0" i="0" u="none" strike="noStrike" kern="1200" cap="none" spc="176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замена</a:t>
            </a:r>
            <a:r>
              <a:rPr kumimoji="0" lang="en-US" sz="3455" b="0" i="0" u="none" strike="noStrike" kern="1200" cap="none" spc="176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455" b="0" i="0" u="none" strike="noStrike" kern="1200" cap="none" spc="176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горнодобывающей</a:t>
            </a:r>
            <a:r>
              <a:rPr kumimoji="0" lang="en-US" sz="3455" b="0" i="0" u="none" strike="noStrike" kern="1200" cap="none" spc="176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455" b="0" i="0" u="none" strike="noStrike" kern="1200" cap="none" spc="176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техники</a:t>
            </a:r>
            <a:r>
              <a:rPr kumimoji="0" lang="en-US" sz="3455" b="0" i="0" u="none" strike="noStrike" kern="1200" cap="none" spc="176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455" b="0" i="0" u="none" strike="noStrike" kern="1200" cap="none" spc="176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</a:t>
            </a:r>
            <a:r>
              <a:rPr kumimoji="0" lang="en-US" sz="3455" b="0" i="0" u="none" strike="noStrike" kern="1200" cap="none" spc="176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455" b="0" i="0" u="none" strike="noStrike" kern="1200" cap="none" spc="176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дизельном</a:t>
            </a:r>
            <a:r>
              <a:rPr kumimoji="0" lang="en-US" sz="3455" b="0" i="0" u="none" strike="noStrike" kern="1200" cap="none" spc="176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455" b="0" i="0" u="none" strike="noStrike" kern="1200" cap="none" spc="176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топливе</a:t>
            </a:r>
            <a:r>
              <a:rPr kumimoji="0" lang="en-US" sz="3455" b="0" i="0" u="none" strike="noStrike" kern="1200" cap="none" spc="176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3455" b="0" i="0" u="none" strike="noStrike" kern="1200" cap="none" spc="176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</a:t>
            </a:r>
            <a:r>
              <a:rPr kumimoji="0" lang="en-US" sz="3455" b="0" i="0" u="none" strike="noStrike" kern="1200" cap="none" spc="176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40 </a:t>
            </a:r>
            <a:r>
              <a:rPr kumimoji="0" lang="en-US" sz="3455" b="0" i="0" u="none" strike="noStrike" kern="1200" cap="none" spc="176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</a:t>
            </a:r>
            <a:r>
              <a:rPr kumimoji="0" lang="en-US" sz="3455" b="0" i="0" u="none" strike="noStrike" kern="1200" cap="none" spc="176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50%).</a:t>
            </a:r>
          </a:p>
          <a:p>
            <a:pPr marL="0" marR="0" lvl="0" indent="0" algn="just" defTabSz="914400" rtl="0" eaLnBrk="1" fontAlgn="auto" latinLnBrk="0" hangingPunct="1">
              <a:lnSpc>
                <a:spcPts val="483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55" b="0" i="0" u="none" strike="noStrike" kern="1200" cap="none" spc="176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483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55" b="0" i="0" u="none" strike="noStrike" kern="1200" cap="none" spc="176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Ориентация</a:t>
            </a:r>
            <a:r>
              <a:rPr kumimoji="0" lang="en-US" sz="3455" b="0" i="0" u="none" strike="noStrike" kern="1200" cap="none" spc="176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455" b="0" i="0" u="none" strike="noStrike" kern="1200" cap="none" spc="176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</a:t>
            </a:r>
            <a:r>
              <a:rPr kumimoji="0" lang="en-US" sz="3455" b="0" i="0" u="none" strike="noStrike" kern="1200" cap="none" spc="176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455" b="0" i="0" u="none" strike="noStrike" kern="1200" cap="none" spc="176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шахты</a:t>
            </a:r>
            <a:r>
              <a:rPr kumimoji="0" lang="en-US" sz="3455" b="0" i="0" u="none" strike="noStrike" kern="1200" cap="none" spc="176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 </a:t>
            </a:r>
            <a:r>
              <a:rPr kumimoji="0" lang="en-US" sz="3455" b="0" i="0" u="none" strike="noStrike" kern="1200" cap="none" spc="176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самыми</a:t>
            </a:r>
            <a:r>
              <a:rPr kumimoji="0" lang="en-US" sz="3455" b="0" i="0" u="none" strike="noStrike" kern="1200" cap="none" spc="176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455" b="0" i="0" u="none" strike="noStrike" kern="1200" cap="none" spc="176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высокими</a:t>
            </a:r>
            <a:r>
              <a:rPr kumimoji="0" lang="en-US" sz="3455" b="0" i="0" u="none" strike="noStrike" kern="1200" cap="none" spc="176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455" b="0" i="0" u="none" strike="noStrike" kern="1200" cap="none" spc="176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выбросами</a:t>
            </a:r>
            <a:r>
              <a:rPr kumimoji="0" lang="en-US" sz="3455" b="0" i="0" u="none" strike="noStrike" kern="1200" cap="none" spc="176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</a:t>
            </a:r>
            <a:r>
              <a:rPr kumimoji="0" lang="en-US" sz="3455" b="0" i="0" u="none" strike="noStrike" kern="1200" cap="none" spc="176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устранение</a:t>
            </a:r>
            <a:r>
              <a:rPr kumimoji="0" lang="en-US" sz="3455" b="0" i="0" u="none" strike="noStrike" kern="1200" cap="none" spc="176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455" b="0" i="0" u="none" strike="noStrike" kern="1200" cap="none" spc="176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выбросов</a:t>
            </a:r>
            <a:r>
              <a:rPr kumimoji="0" lang="en-US" sz="3455" b="0" i="0" u="none" strike="noStrike" kern="1200" cap="none" spc="176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455" b="0" i="0" u="none" strike="noStrike" kern="1200" cap="none" spc="176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</a:t>
            </a:r>
            <a:r>
              <a:rPr kumimoji="0" lang="en-US" sz="3455" b="0" i="0" u="none" strike="noStrike" kern="1200" cap="none" spc="176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455" b="0" i="0" u="none" strike="noStrike" kern="1200" cap="none" spc="176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нескольких</a:t>
            </a:r>
            <a:r>
              <a:rPr kumimoji="0" lang="en-US" sz="3455" b="0" i="0" u="none" strike="noStrike" kern="1200" cap="none" spc="176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455" b="0" i="0" u="none" strike="noStrike" kern="1200" cap="none" spc="176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источников</a:t>
            </a:r>
            <a:r>
              <a:rPr kumimoji="0" lang="en-US" sz="3455" b="0" i="0" u="none" strike="noStrike" kern="1200" cap="none" spc="176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4F89A20-6A12-CD10-EF97-4E1C04401248}"/>
              </a:ext>
            </a:extLst>
          </p:cNvPr>
          <p:cNvSpPr/>
          <p:nvPr/>
        </p:nvSpPr>
        <p:spPr>
          <a:xfrm>
            <a:off x="0" y="-77875"/>
            <a:ext cx="18288000" cy="1637206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D94EE8CE-89C7-2CB8-5AAA-33CDCD316146}"/>
              </a:ext>
            </a:extLst>
          </p:cNvPr>
          <p:cNvSpPr txBox="1"/>
          <p:nvPr/>
        </p:nvSpPr>
        <p:spPr>
          <a:xfrm>
            <a:off x="1104932" y="419593"/>
            <a:ext cx="16078135" cy="570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55" b="0" i="0" u="none" strike="noStrike" kern="1200" cap="none" spc="17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Декарбонизация горнодобывающей промышленности</a:t>
            </a:r>
            <a:endParaRPr kumimoji="0" lang="en-US" sz="3455" b="0" i="0" u="none" strike="noStrike" kern="1200" cap="none" spc="176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ro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9562" y="2329679"/>
            <a:ext cx="15648875" cy="7210145"/>
            <a:chOff x="0" y="0"/>
            <a:chExt cx="4121514" cy="18989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21514" cy="1898968"/>
            </a:xfrm>
            <a:custGeom>
              <a:avLst/>
              <a:gdLst/>
              <a:ahLst/>
              <a:cxnLst/>
              <a:rect l="l" t="t" r="r" b="b"/>
              <a:pathLst>
                <a:path w="4121514" h="1898968">
                  <a:moveTo>
                    <a:pt x="0" y="0"/>
                  </a:moveTo>
                  <a:lnTo>
                    <a:pt x="4121514" y="0"/>
                  </a:lnTo>
                  <a:lnTo>
                    <a:pt x="4121514" y="1898968"/>
                  </a:lnTo>
                  <a:lnTo>
                    <a:pt x="0" y="1898968"/>
                  </a:ln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43000"/>
                  </a:srgbClr>
                </a:gs>
                <a:gs pos="100000">
                  <a:srgbClr val="7ED957">
                    <a:alpha val="43000"/>
                  </a:srgbClr>
                </a:gs>
              </a:gsLst>
              <a:lin ang="0"/>
            </a:gra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121514" cy="19275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77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1319562" y="2329679"/>
          <a:ext cx="15648875" cy="7210145"/>
        </p:xfrm>
        <a:graphic>
          <a:graphicData uri="http://schemas.openxmlformats.org/drawingml/2006/table">
            <a:tbl>
              <a:tblPr/>
              <a:tblGrid>
                <a:gridCol w="4320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3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5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9868">
                <a:tc rowSpan="2">
                  <a:txBody>
                    <a:bodyPr/>
                    <a:lstStyle/>
                    <a:p>
                      <a:pPr algn="l">
                        <a:lnSpc>
                          <a:spcPts val="2509"/>
                        </a:lnSpc>
                        <a:defRPr/>
                      </a:pPr>
                      <a:r>
                        <a:rPr lang="en-US" sz="1792" dirty="0">
                          <a:solidFill>
                            <a:srgbClr val="000000"/>
                          </a:solidFill>
                          <a:latin typeface="Poppins Light"/>
                        </a:rPr>
                        <a:t> </a:t>
                      </a:r>
                      <a:r>
                        <a:rPr lang="en-US" sz="1792" dirty="0" err="1">
                          <a:solidFill>
                            <a:srgbClr val="000000"/>
                          </a:solidFill>
                          <a:latin typeface="Poppins Light"/>
                        </a:rPr>
                        <a:t>Компания</a:t>
                      </a:r>
                      <a:endParaRPr lang="en-US" sz="1100" dirty="0"/>
                    </a:p>
                    <a:p>
                      <a:pPr>
                        <a:lnSpc>
                          <a:spcPts val="2509"/>
                        </a:lnSpc>
                      </a:pPr>
                      <a:r>
                        <a:rPr lang="en-US" sz="1792" dirty="0">
                          <a:solidFill>
                            <a:srgbClr val="000000"/>
                          </a:solidFill>
                          <a:latin typeface="Poppins Ligh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2509"/>
                        </a:lnSpc>
                        <a:defRPr/>
                      </a:pPr>
                      <a:r>
                        <a:rPr lang="en-US" sz="1792">
                          <a:solidFill>
                            <a:srgbClr val="000000"/>
                          </a:solidFill>
                          <a:latin typeface="Poppins Light"/>
                        </a:rPr>
                        <a:t>Целевой год: 2030</a:t>
                      </a:r>
                      <a:endParaRPr lang="en-US" sz="1100"/>
                    </a:p>
                    <a:p>
                      <a:pPr>
                        <a:lnSpc>
                          <a:spcPts val="2509"/>
                        </a:lnSpc>
                      </a:pPr>
                      <a:r>
                        <a:rPr lang="en-US" sz="1792">
                          <a:solidFill>
                            <a:srgbClr val="000000"/>
                          </a:solidFill>
                          <a:latin typeface="Poppins Ligh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509"/>
                        </a:lnSpc>
                        <a:defRPr/>
                      </a:pPr>
                      <a:r>
                        <a:rPr lang="en-US" sz="1792">
                          <a:solidFill>
                            <a:srgbClr val="000000"/>
                          </a:solidFill>
                          <a:latin typeface="Poppins Light"/>
                        </a:rPr>
                        <a:t>Целевой год: 2030</a:t>
                      </a:r>
                      <a:endParaRPr lang="en-US" sz="1100"/>
                    </a:p>
                    <a:p>
                      <a:pPr>
                        <a:lnSpc>
                          <a:spcPts val="2509"/>
                        </a:lnSpc>
                      </a:pPr>
                      <a:r>
                        <a:rPr lang="en-US" sz="1792">
                          <a:solidFill>
                            <a:srgbClr val="000000"/>
                          </a:solidFill>
                          <a:latin typeface="Poppins Ligh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7548">
                <a:tc vMerge="1">
                  <a:txBody>
                    <a:bodyPr/>
                    <a:lstStyle/>
                    <a:p>
                      <a:pPr algn="l">
                        <a:lnSpc>
                          <a:spcPts val="2509"/>
                        </a:lnSpc>
                        <a:defRPr/>
                      </a:pPr>
                      <a:r>
                        <a:rPr lang="en-US" sz="1792">
                          <a:solidFill>
                            <a:srgbClr val="000000"/>
                          </a:solidFill>
                          <a:latin typeface="Poppins Light"/>
                        </a:rPr>
                        <a:t> Компания</a:t>
                      </a:r>
                      <a:endParaRPr lang="en-US" sz="1100"/>
                    </a:p>
                    <a:p>
                      <a:pPr>
                        <a:lnSpc>
                          <a:spcPts val="2509"/>
                        </a:lnSpc>
                      </a:pPr>
                      <a:r>
                        <a:rPr lang="en-US" sz="1792">
                          <a:solidFill>
                            <a:srgbClr val="000000"/>
                          </a:solidFill>
                          <a:latin typeface="Poppins Ligh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09"/>
                        </a:lnSpc>
                        <a:defRPr/>
                      </a:pPr>
                      <a:r>
                        <a:rPr lang="en-US" sz="1792">
                          <a:solidFill>
                            <a:srgbClr val="000000"/>
                          </a:solidFill>
                          <a:latin typeface="Poppins Light"/>
                        </a:rPr>
                        <a:t>Охват 1 &amp; 2</a:t>
                      </a:r>
                      <a:endParaRPr lang="en-US" sz="1100"/>
                    </a:p>
                    <a:p>
                      <a:pPr>
                        <a:lnSpc>
                          <a:spcPts val="2509"/>
                        </a:lnSpc>
                      </a:pPr>
                      <a:r>
                        <a:rPr lang="en-US" sz="1792">
                          <a:solidFill>
                            <a:srgbClr val="000000"/>
                          </a:solidFill>
                          <a:latin typeface="Poppins Ligh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89"/>
                        </a:lnSpc>
                        <a:defRPr/>
                      </a:pPr>
                      <a:r>
                        <a:rPr lang="en-US" sz="1492">
                          <a:solidFill>
                            <a:srgbClr val="000000"/>
                          </a:solidFill>
                          <a:latin typeface="Poppins Light"/>
                        </a:rPr>
                        <a:t> Охват 3</a:t>
                      </a:r>
                      <a:endParaRPr lang="en-US" sz="1100"/>
                    </a:p>
                    <a:p>
                      <a:pPr>
                        <a:lnSpc>
                          <a:spcPts val="2089"/>
                        </a:lnSpc>
                      </a:pPr>
                      <a:r>
                        <a:rPr lang="en-US" sz="1492">
                          <a:solidFill>
                            <a:srgbClr val="000000"/>
                          </a:solidFill>
                          <a:latin typeface="Poppins Ligh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4509">
                <a:tc>
                  <a:txBody>
                    <a:bodyPr/>
                    <a:lstStyle/>
                    <a:p>
                      <a:pPr algn="l">
                        <a:lnSpc>
                          <a:spcPts val="2509"/>
                        </a:lnSpc>
                        <a:defRPr/>
                      </a:pPr>
                      <a:r>
                        <a:rPr lang="en-US" sz="1792" dirty="0">
                          <a:solidFill>
                            <a:srgbClr val="000000"/>
                          </a:solidFill>
                          <a:latin typeface="Poppins Light"/>
                        </a:rPr>
                        <a:t> Vale S.A. (</a:t>
                      </a:r>
                      <a:r>
                        <a:rPr lang="en-US" sz="1792" dirty="0" err="1">
                          <a:solidFill>
                            <a:srgbClr val="000000"/>
                          </a:solidFill>
                          <a:latin typeface="Poppins Light"/>
                        </a:rPr>
                        <a:t>Бразилия</a:t>
                      </a:r>
                      <a:r>
                        <a:rPr lang="en-US" sz="1792" dirty="0">
                          <a:solidFill>
                            <a:srgbClr val="000000"/>
                          </a:solidFill>
                          <a:latin typeface="Poppins Light"/>
                        </a:rPr>
                        <a:t>) </a:t>
                      </a:r>
                      <a:endParaRPr lang="en-US" sz="1100" dirty="0"/>
                    </a:p>
                    <a:p>
                      <a:pPr>
                        <a:lnSpc>
                          <a:spcPts val="2509"/>
                        </a:lnSpc>
                      </a:pPr>
                      <a:r>
                        <a:rPr lang="en-US" sz="1792" dirty="0">
                          <a:solidFill>
                            <a:srgbClr val="000000"/>
                          </a:solidFill>
                          <a:latin typeface="Poppins Ligh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09"/>
                        </a:lnSpc>
                        <a:defRPr/>
                      </a:pPr>
                      <a:r>
                        <a:rPr lang="en-US" sz="1792">
                          <a:solidFill>
                            <a:srgbClr val="000000"/>
                          </a:solidFill>
                          <a:latin typeface="Poppins Light"/>
                        </a:rPr>
                        <a:t>33% (vs 2017) или 2.54% в год</a:t>
                      </a:r>
                      <a:endParaRPr lang="en-US" sz="1100"/>
                    </a:p>
                    <a:p>
                      <a:pPr>
                        <a:lnSpc>
                          <a:spcPts val="2509"/>
                        </a:lnSpc>
                      </a:pPr>
                      <a:r>
                        <a:rPr lang="en-US" sz="1792">
                          <a:solidFill>
                            <a:srgbClr val="000000"/>
                          </a:solidFill>
                          <a:latin typeface="Poppins Ligh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09"/>
                        </a:lnSpc>
                        <a:defRPr/>
                      </a:pPr>
                      <a:r>
                        <a:rPr lang="en-US" sz="1792" dirty="0">
                          <a:solidFill>
                            <a:srgbClr val="000000"/>
                          </a:solidFill>
                          <a:latin typeface="Poppins Light"/>
                        </a:rPr>
                        <a:t> 15% by 2035 (vs 2018) </a:t>
                      </a:r>
                      <a:r>
                        <a:rPr lang="en-US" sz="1792" dirty="0" err="1">
                          <a:solidFill>
                            <a:srgbClr val="000000"/>
                          </a:solidFill>
                          <a:latin typeface="Poppins Light"/>
                        </a:rPr>
                        <a:t>или</a:t>
                      </a:r>
                      <a:r>
                        <a:rPr lang="en-US" sz="1792" dirty="0">
                          <a:solidFill>
                            <a:srgbClr val="000000"/>
                          </a:solidFill>
                          <a:latin typeface="Poppins Light"/>
                        </a:rPr>
                        <a:t> 1.25% в </a:t>
                      </a:r>
                      <a:r>
                        <a:rPr lang="en-US" sz="1792" dirty="0" err="1">
                          <a:solidFill>
                            <a:srgbClr val="000000"/>
                          </a:solidFill>
                          <a:latin typeface="Poppins Light"/>
                        </a:rPr>
                        <a:t>год</a:t>
                      </a:r>
                      <a:endParaRPr lang="en-US" sz="1100" dirty="0"/>
                    </a:p>
                    <a:p>
                      <a:pPr>
                        <a:lnSpc>
                          <a:spcPts val="2509"/>
                        </a:lnSpc>
                      </a:pPr>
                      <a:r>
                        <a:rPr lang="en-US" sz="1792" dirty="0">
                          <a:solidFill>
                            <a:srgbClr val="000000"/>
                          </a:solidFill>
                          <a:latin typeface="Poppins Ligh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3124">
                <a:tc>
                  <a:txBody>
                    <a:bodyPr/>
                    <a:lstStyle/>
                    <a:p>
                      <a:pPr algn="l">
                        <a:lnSpc>
                          <a:spcPts val="2509"/>
                        </a:lnSpc>
                        <a:defRPr/>
                      </a:pPr>
                      <a:r>
                        <a:rPr lang="en-US" sz="1792">
                          <a:solidFill>
                            <a:srgbClr val="000000"/>
                          </a:solidFill>
                          <a:latin typeface="Poppins Light"/>
                        </a:rPr>
                        <a:t>BHP Group (Австралия)</a:t>
                      </a:r>
                      <a:endParaRPr lang="en-US" sz="1100"/>
                    </a:p>
                    <a:p>
                      <a:pPr>
                        <a:lnSpc>
                          <a:spcPts val="2509"/>
                        </a:lnSpc>
                      </a:pPr>
                      <a:r>
                        <a:rPr lang="en-US" sz="1792">
                          <a:solidFill>
                            <a:srgbClr val="000000"/>
                          </a:solidFill>
                          <a:latin typeface="Poppins Ligh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09"/>
                        </a:lnSpc>
                        <a:defRPr/>
                      </a:pPr>
                      <a:r>
                        <a:rPr lang="en-US" sz="1792">
                          <a:solidFill>
                            <a:srgbClr val="000000"/>
                          </a:solidFill>
                          <a:latin typeface="Poppins Light"/>
                        </a:rPr>
                        <a:t>30% (vs 2020) или 3.0% в год</a:t>
                      </a:r>
                      <a:endParaRPr lang="en-US" sz="1100"/>
                    </a:p>
                    <a:p>
                      <a:pPr>
                        <a:lnSpc>
                          <a:spcPts val="2509"/>
                        </a:lnSpc>
                      </a:pPr>
                      <a:r>
                        <a:rPr lang="en-US" sz="1792">
                          <a:solidFill>
                            <a:srgbClr val="000000"/>
                          </a:solidFill>
                          <a:latin typeface="Poppins Ligh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09"/>
                        </a:lnSpc>
                        <a:defRPr/>
                      </a:pPr>
                      <a:r>
                        <a:rPr lang="en-US" sz="1792">
                          <a:solidFill>
                            <a:srgbClr val="000000"/>
                          </a:solidFill>
                          <a:latin typeface="Poppins Light"/>
                        </a:rPr>
                        <a:t>30-40% (vs 2020) или </a:t>
                      </a:r>
                      <a:endParaRPr lang="en-US" sz="1100"/>
                    </a:p>
                    <a:p>
                      <a:pPr>
                        <a:lnSpc>
                          <a:spcPts val="2509"/>
                        </a:lnSpc>
                      </a:pPr>
                      <a:r>
                        <a:rPr lang="en-US" sz="1792">
                          <a:solidFill>
                            <a:srgbClr val="000000"/>
                          </a:solidFill>
                          <a:latin typeface="Poppins Light"/>
                        </a:rPr>
                        <a:t>  3-4% в год</a:t>
                      </a:r>
                    </a:p>
                    <a:p>
                      <a:pPr>
                        <a:lnSpc>
                          <a:spcPts val="2509"/>
                        </a:lnSpc>
                      </a:pPr>
                      <a:r>
                        <a:rPr lang="en-US" sz="1792">
                          <a:solidFill>
                            <a:srgbClr val="000000"/>
                          </a:solidFill>
                          <a:latin typeface="Poppins Ligh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7548">
                <a:tc>
                  <a:txBody>
                    <a:bodyPr/>
                    <a:lstStyle/>
                    <a:p>
                      <a:pPr algn="l">
                        <a:lnSpc>
                          <a:spcPts val="2509"/>
                        </a:lnSpc>
                        <a:defRPr/>
                      </a:pPr>
                      <a:r>
                        <a:rPr lang="en-US" sz="1792">
                          <a:solidFill>
                            <a:srgbClr val="000000"/>
                          </a:solidFill>
                          <a:latin typeface="Poppins Light"/>
                        </a:rPr>
                        <a:t> Polymetal (Россия)</a:t>
                      </a:r>
                      <a:endParaRPr lang="en-US" sz="1100"/>
                    </a:p>
                    <a:p>
                      <a:pPr>
                        <a:lnSpc>
                          <a:spcPts val="2509"/>
                        </a:lnSpc>
                      </a:pPr>
                      <a:r>
                        <a:rPr lang="en-US" sz="1792">
                          <a:solidFill>
                            <a:srgbClr val="000000"/>
                          </a:solidFill>
                          <a:latin typeface="Poppins Ligh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09"/>
                        </a:lnSpc>
                        <a:defRPr/>
                      </a:pPr>
                      <a:r>
                        <a:rPr lang="en-US" sz="1792">
                          <a:solidFill>
                            <a:srgbClr val="000000"/>
                          </a:solidFill>
                          <a:latin typeface="Poppins Light"/>
                        </a:rPr>
                        <a:t> 35% (vs 2019) или 3.2% в год</a:t>
                      </a:r>
                      <a:endParaRPr lang="en-US" sz="1100"/>
                    </a:p>
                    <a:p>
                      <a:pPr>
                        <a:lnSpc>
                          <a:spcPts val="2509"/>
                        </a:lnSpc>
                      </a:pPr>
                      <a:r>
                        <a:rPr lang="en-US" sz="1792">
                          <a:solidFill>
                            <a:srgbClr val="000000"/>
                          </a:solidFill>
                          <a:latin typeface="Poppins Light"/>
                        </a:rPr>
                        <a:t>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09"/>
                        </a:lnSpc>
                        <a:defRPr/>
                      </a:pPr>
                      <a:r>
                        <a:rPr lang="en-US" sz="1792">
                          <a:solidFill>
                            <a:srgbClr val="000000"/>
                          </a:solidFill>
                          <a:latin typeface="Poppins Light"/>
                        </a:rPr>
                        <a:t>Нет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7548">
                <a:tc>
                  <a:txBody>
                    <a:bodyPr/>
                    <a:lstStyle/>
                    <a:p>
                      <a:pPr algn="l">
                        <a:lnSpc>
                          <a:spcPts val="2509"/>
                        </a:lnSpc>
                        <a:defRPr/>
                      </a:pPr>
                      <a:r>
                        <a:rPr lang="en-US" sz="1792">
                          <a:solidFill>
                            <a:srgbClr val="000000"/>
                          </a:solidFill>
                          <a:latin typeface="Poppins Light"/>
                        </a:rPr>
                        <a:t>KazMinerals (Казахстан)</a:t>
                      </a:r>
                      <a:endParaRPr lang="en-US" sz="1100"/>
                    </a:p>
                    <a:p>
                      <a:pPr>
                        <a:lnSpc>
                          <a:spcPts val="2509"/>
                        </a:lnSpc>
                      </a:pPr>
                      <a:r>
                        <a:rPr lang="en-US" sz="1792">
                          <a:solidFill>
                            <a:srgbClr val="000000"/>
                          </a:solidFill>
                          <a:latin typeface="Poppins Ligh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09"/>
                        </a:lnSpc>
                        <a:defRPr/>
                      </a:pPr>
                      <a:r>
                        <a:rPr lang="en-US" sz="1792">
                          <a:solidFill>
                            <a:srgbClr val="000000"/>
                          </a:solidFill>
                          <a:latin typeface="Poppins Light"/>
                        </a:rPr>
                        <a:t>5% by 2024 (vs 2018) или 1% в год</a:t>
                      </a:r>
                      <a:endParaRPr lang="en-US" sz="1100"/>
                    </a:p>
                    <a:p>
                      <a:pPr>
                        <a:lnSpc>
                          <a:spcPts val="2509"/>
                        </a:lnSpc>
                      </a:pPr>
                      <a:r>
                        <a:rPr lang="en-US" sz="1792">
                          <a:solidFill>
                            <a:srgbClr val="000000"/>
                          </a:solidFill>
                          <a:latin typeface="Poppins Ligh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09"/>
                        </a:lnSpc>
                        <a:defRPr/>
                      </a:pPr>
                      <a:r>
                        <a:rPr lang="en-US" sz="1792" dirty="0">
                          <a:solidFill>
                            <a:srgbClr val="000000"/>
                          </a:solidFill>
                          <a:latin typeface="Poppins Light"/>
                        </a:rPr>
                        <a:t> </a:t>
                      </a:r>
                      <a:r>
                        <a:rPr lang="en-US" sz="1792" dirty="0" err="1">
                          <a:solidFill>
                            <a:srgbClr val="000000"/>
                          </a:solidFill>
                          <a:latin typeface="Poppins Light"/>
                        </a:rPr>
                        <a:t>Нет</a:t>
                      </a:r>
                      <a:endParaRPr lang="en-US" sz="1100" dirty="0"/>
                    </a:p>
                    <a:p>
                      <a:pPr>
                        <a:lnSpc>
                          <a:spcPts val="2509"/>
                        </a:lnSpc>
                      </a:pPr>
                      <a:r>
                        <a:rPr lang="en-US" sz="1792" dirty="0">
                          <a:solidFill>
                            <a:srgbClr val="000000"/>
                          </a:solidFill>
                          <a:latin typeface="Poppins Ligh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Freeform 5">
            <a:extLst>
              <a:ext uri="{FF2B5EF4-FFF2-40B4-BE49-F238E27FC236}">
                <a16:creationId xmlns:a16="http://schemas.microsoft.com/office/drawing/2014/main" id="{F5DEF3DC-5FF1-5DE0-27CB-33BBE59804F5}"/>
              </a:ext>
            </a:extLst>
          </p:cNvPr>
          <p:cNvSpPr/>
          <p:nvPr/>
        </p:nvSpPr>
        <p:spPr>
          <a:xfrm>
            <a:off x="0" y="-77875"/>
            <a:ext cx="18288000" cy="1944776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B600F1BD-A529-6F5A-184E-0FB2E720ADA6}"/>
              </a:ext>
            </a:extLst>
          </p:cNvPr>
          <p:cNvSpPr txBox="1"/>
          <p:nvPr/>
        </p:nvSpPr>
        <p:spPr>
          <a:xfrm>
            <a:off x="1104932" y="190500"/>
            <a:ext cx="16078135" cy="1803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55" b="0" i="0" u="none" strike="noStrike" kern="1200" cap="none" spc="17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Цели компаний в горнодобывающей промышленности </a:t>
            </a:r>
          </a:p>
          <a:p>
            <a:pPr marL="0" marR="0" lvl="0" indent="0" algn="ctr" defTabSz="914400" rtl="0" eaLnBrk="1" fontAlgn="auto" latinLnBrk="0" hangingPunct="1">
              <a:lnSpc>
                <a:spcPts val="4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55" b="0" i="0" u="none" strike="noStrike" kern="1200" cap="none" spc="17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в вопросах декарбонизации</a:t>
            </a:r>
            <a:endParaRPr kumimoji="0" lang="en-US" sz="3455" b="0" i="0" u="none" strike="noStrike" kern="1200" cap="none" spc="176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483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55" b="0" i="0" u="none" strike="noStrike" kern="1200" cap="none" spc="176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ro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3276384" y="2371415"/>
            <a:ext cx="4681008" cy="5423164"/>
            <a:chOff x="0" y="0"/>
            <a:chExt cx="1232858" cy="1428323"/>
          </a:xfrm>
          <a:solidFill>
            <a:schemeClr val="accent5">
              <a:lumMod val="5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1232858" cy="1428323"/>
            </a:xfrm>
            <a:custGeom>
              <a:avLst/>
              <a:gdLst/>
              <a:ahLst/>
              <a:cxnLst/>
              <a:rect l="l" t="t" r="r" b="b"/>
              <a:pathLst>
                <a:path w="1232858" h="1428323">
                  <a:moveTo>
                    <a:pt x="0" y="0"/>
                  </a:moveTo>
                  <a:lnTo>
                    <a:pt x="1232858" y="0"/>
                  </a:lnTo>
                  <a:lnTo>
                    <a:pt x="1232858" y="1428323"/>
                  </a:lnTo>
                  <a:lnTo>
                    <a:pt x="0" y="142832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1232858" cy="145689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77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517311" y="2323790"/>
            <a:ext cx="4286291" cy="5042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4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2" b="0" i="0" u="none" strike="noStrike" kern="1200" cap="none" spc="122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</a:t>
            </a:r>
            <a:r>
              <a:rPr kumimoji="0" lang="en-US" sz="2392" b="0" i="0" u="none" strike="noStrike" kern="1200" cap="none" spc="12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2030 </a:t>
            </a:r>
            <a:r>
              <a:rPr kumimoji="0" lang="en-US" sz="2392" b="0" i="0" u="none" strike="noStrike" kern="1200" cap="none" spc="122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года</a:t>
            </a:r>
            <a:r>
              <a:rPr kumimoji="0" lang="en-US" sz="2392" b="0" i="0" u="none" strike="noStrike" kern="1200" cap="none" spc="12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392" b="0" i="0" u="none" strike="noStrike" kern="1200" cap="none" spc="122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компания</a:t>
            </a:r>
            <a:r>
              <a:rPr kumimoji="0" lang="en-US" sz="2392" b="0" i="0" u="none" strike="noStrike" kern="1200" cap="none" spc="12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392" b="0" i="0" u="none" strike="noStrike" kern="1200" cap="none" spc="122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планирует</a:t>
            </a:r>
            <a:r>
              <a:rPr kumimoji="0" lang="en-US" sz="2392" b="0" i="0" u="none" strike="noStrike" kern="1200" cap="none" spc="12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392" b="0" i="0" u="none" strike="noStrike" kern="1200" cap="none" spc="122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сократить</a:t>
            </a:r>
            <a:r>
              <a:rPr kumimoji="0" lang="en-US" sz="2392" b="0" i="0" u="none" strike="noStrike" kern="1200" cap="none" spc="12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392" b="0" i="0" u="none" strike="noStrike" kern="1200" cap="none" spc="122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выбросы</a:t>
            </a:r>
            <a:r>
              <a:rPr kumimoji="0" lang="en-US" sz="2392" b="0" i="0" u="none" strike="noStrike" kern="1200" cap="none" spc="12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392" b="0" i="0" u="none" strike="noStrike" kern="1200" cap="none" spc="122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</a:t>
            </a:r>
            <a:r>
              <a:rPr kumimoji="0" lang="en-US" sz="2392" b="0" i="0" u="none" strike="noStrike" kern="1200" cap="none" spc="12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392" b="0" i="0" u="none" strike="noStrike" kern="1200" cap="none" spc="122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охвату</a:t>
            </a:r>
            <a:r>
              <a:rPr kumimoji="0" lang="en-US" sz="2392" b="0" i="0" u="none" strike="noStrike" kern="1200" cap="none" spc="12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и 2 </a:t>
            </a:r>
            <a:r>
              <a:rPr kumimoji="0" lang="en-US" sz="2392" b="0" i="0" u="none" strike="noStrike" kern="1200" cap="none" spc="122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</a:t>
            </a:r>
            <a:r>
              <a:rPr kumimoji="0" lang="en-US" sz="2392" b="0" i="0" u="none" strike="noStrike" kern="1200" cap="none" spc="12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15% (4,5 </a:t>
            </a:r>
            <a:r>
              <a:rPr kumimoji="0" lang="en-US" sz="2392" b="0" i="0" u="none" strike="noStrike" kern="1200" cap="none" spc="122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млн</a:t>
            </a:r>
            <a:r>
              <a:rPr kumimoji="0" lang="en-US" sz="2392" b="0" i="0" u="none" strike="noStrike" kern="1200" cap="none" spc="12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т СО2) </a:t>
            </a:r>
            <a:r>
              <a:rPr kumimoji="0" lang="en-US" sz="2392" b="0" i="0" u="none" strike="noStrike" kern="1200" cap="none" spc="122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</a:t>
            </a:r>
            <a:r>
              <a:rPr kumimoji="0" lang="en-US" sz="2392" b="0" i="0" u="none" strike="noStrike" kern="1200" cap="none" spc="12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392" b="0" i="0" u="none" strike="noStrike" kern="1200" cap="none" spc="122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счет</a:t>
            </a:r>
            <a:r>
              <a:rPr kumimoji="0" lang="en-US" sz="2392" b="0" i="0" u="none" strike="noStrike" kern="1200" cap="none" spc="12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ts val="334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2" b="0" i="0" u="none" strike="noStrike" kern="1200" cap="none" spc="122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34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2" b="0" i="0" u="none" strike="noStrike" kern="1200" cap="none" spc="122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Использования</a:t>
            </a:r>
            <a:r>
              <a:rPr kumimoji="0" lang="en-US" sz="2392" b="0" i="0" u="none" strike="noStrike" kern="1200" cap="none" spc="12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ВИЭ</a:t>
            </a:r>
          </a:p>
          <a:p>
            <a:pPr marL="0" marR="0" lvl="0" indent="0" algn="l" defTabSz="914400" rtl="0" eaLnBrk="1" fontAlgn="auto" latinLnBrk="0" hangingPunct="1">
              <a:lnSpc>
                <a:spcPts val="334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2" b="0" i="0" u="none" strike="noStrike" kern="1200" cap="none" spc="122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Электрификация</a:t>
            </a:r>
            <a:r>
              <a:rPr kumimoji="0" lang="en-US" sz="2392" b="0" i="0" u="none" strike="noStrike" kern="1200" cap="none" spc="12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392" b="0" i="0" u="none" strike="noStrike" kern="1200" cap="none" spc="122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процессов</a:t>
            </a:r>
            <a:r>
              <a:rPr kumimoji="0" lang="en-US" sz="2392" b="0" i="0" u="none" strike="noStrike" kern="1200" cap="none" spc="12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392" b="0" i="0" u="none" strike="noStrike" kern="1200" cap="none" spc="122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производства</a:t>
            </a:r>
            <a:r>
              <a:rPr kumimoji="0" lang="en-US" sz="2392" b="0" i="0" u="none" strike="noStrike" kern="1200" cap="none" spc="12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392" b="0" i="0" u="none" strike="noStrike" kern="1200" cap="none" spc="122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тепла</a:t>
            </a:r>
            <a:endParaRPr kumimoji="0" lang="en-US" sz="2392" b="0" i="0" u="none" strike="noStrike" kern="1200" cap="none" spc="122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34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2" b="0" i="0" u="none" strike="noStrike" kern="1200" cap="none" spc="122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Повышение</a:t>
            </a:r>
            <a:r>
              <a:rPr kumimoji="0" lang="en-US" sz="2392" b="0" i="0" u="none" strike="noStrike" kern="1200" cap="none" spc="12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392" b="0" i="0" u="none" strike="noStrike" kern="1200" cap="none" spc="122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энергоэффективности</a:t>
            </a:r>
            <a:endParaRPr kumimoji="0" lang="en-US" sz="2392" b="0" i="0" u="none" strike="noStrike" kern="1200" cap="none" spc="122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631247" y="1870587"/>
            <a:ext cx="12899138" cy="7220760"/>
          </a:xfrm>
          <a:custGeom>
            <a:avLst/>
            <a:gdLst/>
            <a:ahLst/>
            <a:cxnLst/>
            <a:rect l="l" t="t" r="r" b="b"/>
            <a:pathLst>
              <a:path w="12899138" h="7220760">
                <a:moveTo>
                  <a:pt x="0" y="0"/>
                </a:moveTo>
                <a:lnTo>
                  <a:pt x="12899137" y="0"/>
                </a:lnTo>
                <a:lnTo>
                  <a:pt x="12899137" y="7220760"/>
                </a:lnTo>
                <a:lnTo>
                  <a:pt x="0" y="72207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6764291" y="8795898"/>
            <a:ext cx="892462" cy="886704"/>
          </a:xfrm>
          <a:custGeom>
            <a:avLst/>
            <a:gdLst/>
            <a:ahLst/>
            <a:cxnLst/>
            <a:rect l="l" t="t" r="r" b="b"/>
            <a:pathLst>
              <a:path w="892462" h="886704">
                <a:moveTo>
                  <a:pt x="0" y="0"/>
                </a:moveTo>
                <a:lnTo>
                  <a:pt x="892461" y="0"/>
                </a:lnTo>
                <a:lnTo>
                  <a:pt x="892461" y="886704"/>
                </a:lnTo>
                <a:lnTo>
                  <a:pt x="0" y="8867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14976" y="9075896"/>
            <a:ext cx="544717" cy="326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2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6" b="0" i="0" u="none" strike="noStrike" kern="1200" cap="none" spc="99" normalizeH="0" baseline="0" noProof="0">
                <a:ln>
                  <a:noFill/>
                </a:ln>
                <a:solidFill>
                  <a:srgbClr val="008037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ВИЭ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369293" y="9026463"/>
            <a:ext cx="2578979" cy="1002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6" b="0" i="0" u="none" strike="noStrike" kern="1200" cap="none" spc="99" normalizeH="0" baseline="0" noProof="0">
                <a:ln>
                  <a:noFill/>
                </a:ln>
                <a:solidFill>
                  <a:srgbClr val="008037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Электрификация прозводства тепла</a:t>
            </a:r>
          </a:p>
          <a:p>
            <a:pPr marL="0" marR="0" lvl="0" indent="0" algn="ctr" defTabSz="914400" rtl="0" eaLnBrk="1" fontAlgn="auto" latinLnBrk="0" hangingPunct="1">
              <a:lnSpc>
                <a:spcPts val="272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46" b="0" i="0" u="none" strike="noStrike" kern="1200" cap="none" spc="99" normalizeH="0" baseline="0" noProof="0">
              <a:ln>
                <a:noFill/>
              </a:ln>
              <a:solidFill>
                <a:srgbClr val="008037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167347" y="9026463"/>
            <a:ext cx="1838584" cy="1002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6" b="0" i="0" u="none" strike="noStrike" kern="1200" cap="none" spc="99" normalizeH="0" baseline="0" noProof="0">
                <a:ln>
                  <a:noFill/>
                </a:ln>
                <a:solidFill>
                  <a:srgbClr val="008037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Энергоэффективность</a:t>
            </a:r>
          </a:p>
          <a:p>
            <a:pPr marL="0" marR="0" lvl="0" indent="0" algn="ctr" defTabSz="914400" rtl="0" eaLnBrk="1" fontAlgn="auto" latinLnBrk="0" hangingPunct="1">
              <a:lnSpc>
                <a:spcPts val="272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46" b="0" i="0" u="none" strike="noStrike" kern="1200" cap="none" spc="99" normalizeH="0" baseline="0" noProof="0">
              <a:ln>
                <a:noFill/>
              </a:ln>
              <a:solidFill>
                <a:srgbClr val="008037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616475" y="9132617"/>
            <a:ext cx="1015658" cy="664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6" b="0" i="0" u="none" strike="noStrike" kern="1200" cap="none" spc="99" normalizeH="0" baseline="0" noProof="0">
                <a:ln>
                  <a:noFill/>
                </a:ln>
                <a:solidFill>
                  <a:srgbClr val="008037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Офсеты</a:t>
            </a:r>
          </a:p>
          <a:p>
            <a:pPr marL="0" marR="0" lvl="0" indent="0" algn="ctr" defTabSz="914400" rtl="0" eaLnBrk="1" fontAlgn="auto" latinLnBrk="0" hangingPunct="1">
              <a:lnSpc>
                <a:spcPts val="272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46" b="0" i="0" u="none" strike="noStrike" kern="1200" cap="none" spc="99" normalizeH="0" baseline="0" noProof="0">
              <a:ln>
                <a:noFill/>
              </a:ln>
              <a:solidFill>
                <a:srgbClr val="008037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255750" y="9132617"/>
            <a:ext cx="4020635" cy="1017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7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6" b="0" i="0" u="none" strike="noStrike" kern="1200" cap="none" spc="99" normalizeH="0" baseline="0" noProof="0">
                <a:ln>
                  <a:noFill/>
                </a:ln>
                <a:solidFill>
                  <a:srgbClr val="008037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Переход с дизтопливо на альтернативы</a:t>
            </a:r>
          </a:p>
          <a:p>
            <a:pPr marL="0" marR="0" lvl="0" indent="0" algn="ctr" defTabSz="914400" rtl="0" eaLnBrk="1" fontAlgn="auto" latinLnBrk="0" hangingPunct="1">
              <a:lnSpc>
                <a:spcPts val="272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46" b="0" i="0" u="none" strike="noStrike" kern="1200" cap="none" spc="99" normalizeH="0" baseline="0" noProof="0">
              <a:ln>
                <a:noFill/>
              </a:ln>
              <a:solidFill>
                <a:srgbClr val="008037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5C2B9076-09B7-4FFD-8374-EF64A86CBABF}"/>
              </a:ext>
            </a:extLst>
          </p:cNvPr>
          <p:cNvSpPr/>
          <p:nvPr/>
        </p:nvSpPr>
        <p:spPr>
          <a:xfrm>
            <a:off x="0" y="-77875"/>
            <a:ext cx="18288000" cy="1637206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59D83504-C139-FFFC-84CE-20D3E3136EC9}"/>
              </a:ext>
            </a:extLst>
          </p:cNvPr>
          <p:cNvSpPr txBox="1"/>
          <p:nvPr/>
        </p:nvSpPr>
        <p:spPr>
          <a:xfrm>
            <a:off x="1104932" y="419593"/>
            <a:ext cx="16078135" cy="570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55" b="0" i="0" u="none" strike="noStrike" kern="1200" cap="none" spc="17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Стратегия декарбонизации компании </a:t>
            </a:r>
            <a:r>
              <a:rPr kumimoji="0" lang="en-US" sz="3455" b="0" i="0" u="none" strike="noStrike" kern="1200" cap="none" spc="17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Rio Tinto</a:t>
            </a:r>
            <a:endParaRPr kumimoji="0" lang="en-US" sz="3455" b="0" i="0" u="none" strike="noStrike" kern="1200" cap="none" spc="176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ro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990600" y="2498414"/>
            <a:ext cx="16002291" cy="6181474"/>
          </a:xfrm>
          <a:custGeom>
            <a:avLst/>
            <a:gdLst/>
            <a:ahLst/>
            <a:cxnLst/>
            <a:rect l="l" t="t" r="r" b="b"/>
            <a:pathLst>
              <a:path w="13486192" h="4770422">
                <a:moveTo>
                  <a:pt x="0" y="0"/>
                </a:moveTo>
                <a:lnTo>
                  <a:pt x="13486192" y="0"/>
                </a:lnTo>
                <a:lnTo>
                  <a:pt x="13486192" y="4770422"/>
                </a:lnTo>
                <a:lnTo>
                  <a:pt x="0" y="47704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593211" y="1367358"/>
            <a:ext cx="11115377" cy="1217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55" b="0" i="0" u="none" strike="noStrike" kern="1200" cap="none" spc="17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ro"/>
                <a:ea typeface="+mn-ea"/>
                <a:cs typeface="+mn-cs"/>
              </a:rPr>
              <a:t>Rio Tinto: </a:t>
            </a:r>
            <a:r>
              <a:rPr kumimoji="0" lang="en-US" sz="3455" b="0" i="0" u="none" strike="noStrike" kern="1200" cap="none" spc="176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ro"/>
                <a:ea typeface="+mn-ea"/>
                <a:cs typeface="+mn-cs"/>
              </a:rPr>
              <a:t>прогресс</a:t>
            </a:r>
            <a:r>
              <a:rPr kumimoji="0" lang="en-US" sz="3455" b="0" i="0" u="none" strike="noStrike" kern="1200" cap="none" spc="17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ro"/>
                <a:ea typeface="+mn-ea"/>
                <a:cs typeface="+mn-cs"/>
              </a:rPr>
              <a:t> и </a:t>
            </a:r>
            <a:r>
              <a:rPr kumimoji="0" lang="en-US" sz="3455" b="0" i="0" u="none" strike="noStrike" kern="1200" cap="none" spc="176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ro"/>
                <a:ea typeface="+mn-ea"/>
                <a:cs typeface="+mn-cs"/>
              </a:rPr>
              <a:t>лучшие</a:t>
            </a:r>
            <a:r>
              <a:rPr kumimoji="0" lang="en-US" sz="3455" b="0" i="0" u="none" strike="noStrike" kern="1200" cap="none" spc="17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ro"/>
                <a:ea typeface="+mn-ea"/>
                <a:cs typeface="+mn-cs"/>
              </a:rPr>
              <a:t> </a:t>
            </a:r>
            <a:r>
              <a:rPr kumimoji="0" lang="en-US" sz="3455" b="0" i="0" u="none" strike="noStrike" kern="1200" cap="none" spc="176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ro"/>
                <a:ea typeface="+mn-ea"/>
                <a:cs typeface="+mn-cs"/>
              </a:rPr>
              <a:t>практики</a:t>
            </a:r>
            <a:endParaRPr kumimoji="0" lang="en-US" sz="3455" b="0" i="0" u="none" strike="noStrike" kern="1200" cap="none" spc="176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r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483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55" b="0" i="0" u="none" strike="noStrike" kern="1200" cap="none" spc="176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ro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91631" y="1751892"/>
            <a:ext cx="4061369" cy="572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83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55" b="0" i="0" u="none" strike="noStrike" kern="1200" cap="none" spc="176" normalizeH="0" baseline="0" noProof="0" dirty="0">
                <a:ln>
                  <a:noFill/>
                </a:ln>
                <a:solidFill>
                  <a:srgbClr val="CC4E43"/>
                </a:solidFill>
                <a:effectLst/>
                <a:uLnTx/>
                <a:uFillTx/>
                <a:latin typeface="Intro"/>
                <a:ea typeface="+mn-ea"/>
                <a:cs typeface="+mn-cs"/>
              </a:rPr>
              <a:t>Достижение </a:t>
            </a:r>
            <a:endParaRPr kumimoji="0" lang="en-US" sz="3455" b="0" i="0" u="none" strike="noStrike" kern="1200" cap="none" spc="176" normalizeH="0" baseline="0" noProof="0" dirty="0">
              <a:ln>
                <a:noFill/>
              </a:ln>
              <a:solidFill>
                <a:srgbClr val="CC4E43"/>
              </a:solidFill>
              <a:effectLst/>
              <a:uLnTx/>
              <a:uFillTx/>
              <a:latin typeface="Intro"/>
              <a:ea typeface="+mn-ea"/>
              <a:cs typeface="+mn-cs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5C50EFCB-1185-1957-AEF0-A728DECDFE4B}"/>
              </a:ext>
            </a:extLst>
          </p:cNvPr>
          <p:cNvSpPr/>
          <p:nvPr/>
        </p:nvSpPr>
        <p:spPr>
          <a:xfrm>
            <a:off x="0" y="-77875"/>
            <a:ext cx="18288000" cy="1637206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2966BE5F-B02A-8BF6-9D63-4F520AFCFE9E}"/>
              </a:ext>
            </a:extLst>
          </p:cNvPr>
          <p:cNvSpPr txBox="1"/>
          <p:nvPr/>
        </p:nvSpPr>
        <p:spPr>
          <a:xfrm>
            <a:off x="1104932" y="419593"/>
            <a:ext cx="16078135" cy="570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55" b="0" i="0" u="none" strike="noStrike" kern="1200" cap="none" spc="17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Стратегия декарбонизации компании </a:t>
            </a:r>
            <a:r>
              <a:rPr kumimoji="0" lang="en-US" sz="3455" b="0" i="0" u="none" strike="noStrike" kern="1200" cap="none" spc="17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Rio Tinto</a:t>
            </a:r>
            <a:endParaRPr kumimoji="0" lang="en-US" sz="3455" b="0" i="0" u="none" strike="noStrike" kern="1200" cap="none" spc="176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ro"/>
              <a:ea typeface="+mn-ea"/>
              <a:cs typeface="+mn-cs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184C9F66-3D6E-D807-09B6-5123EA8AFF75}"/>
              </a:ext>
            </a:extLst>
          </p:cNvPr>
          <p:cNvSpPr/>
          <p:nvPr/>
        </p:nvSpPr>
        <p:spPr>
          <a:xfrm>
            <a:off x="16764291" y="8795898"/>
            <a:ext cx="892462" cy="886704"/>
          </a:xfrm>
          <a:custGeom>
            <a:avLst/>
            <a:gdLst/>
            <a:ahLst/>
            <a:cxnLst/>
            <a:rect l="l" t="t" r="r" b="b"/>
            <a:pathLst>
              <a:path w="892462" h="886704">
                <a:moveTo>
                  <a:pt x="0" y="0"/>
                </a:moveTo>
                <a:lnTo>
                  <a:pt x="892461" y="0"/>
                </a:lnTo>
                <a:lnTo>
                  <a:pt x="892461" y="886704"/>
                </a:lnTo>
                <a:lnTo>
                  <a:pt x="0" y="8867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5847850" y="8877300"/>
            <a:ext cx="2137099" cy="1272319"/>
          </a:xfrm>
          <a:custGeom>
            <a:avLst/>
            <a:gdLst/>
            <a:ahLst/>
            <a:cxnLst/>
            <a:rect l="l" t="t" r="r" b="b"/>
            <a:pathLst>
              <a:path w="1756099" h="1043719">
                <a:moveTo>
                  <a:pt x="0" y="0"/>
                </a:moveTo>
                <a:lnTo>
                  <a:pt x="1756100" y="0"/>
                </a:lnTo>
                <a:lnTo>
                  <a:pt x="1756100" y="1043719"/>
                </a:lnTo>
                <a:lnTo>
                  <a:pt x="0" y="10437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371600" y="2056799"/>
            <a:ext cx="14020800" cy="7120464"/>
          </a:xfrm>
          <a:custGeom>
            <a:avLst/>
            <a:gdLst/>
            <a:ahLst/>
            <a:cxnLst/>
            <a:rect l="l" t="t" r="r" b="b"/>
            <a:pathLst>
              <a:path w="11994679" h="7120464">
                <a:moveTo>
                  <a:pt x="0" y="0"/>
                </a:moveTo>
                <a:lnTo>
                  <a:pt x="11994679" y="0"/>
                </a:lnTo>
                <a:lnTo>
                  <a:pt x="11994679" y="7120464"/>
                </a:lnTo>
                <a:lnTo>
                  <a:pt x="0" y="71204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8842E26A-1321-5E9C-6295-0F91E63F8E54}"/>
              </a:ext>
            </a:extLst>
          </p:cNvPr>
          <p:cNvSpPr/>
          <p:nvPr/>
        </p:nvSpPr>
        <p:spPr>
          <a:xfrm>
            <a:off x="0" y="-77875"/>
            <a:ext cx="18288000" cy="1637206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3E2698DA-D70E-4FE0-313D-E603AED57D1F}"/>
              </a:ext>
            </a:extLst>
          </p:cNvPr>
          <p:cNvSpPr txBox="1"/>
          <p:nvPr/>
        </p:nvSpPr>
        <p:spPr>
          <a:xfrm>
            <a:off x="1104932" y="419593"/>
            <a:ext cx="16078135" cy="570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55" b="0" i="0" u="none" strike="noStrike" kern="1200" cap="none" spc="17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Стратегия устойчивого развития компании </a:t>
            </a:r>
            <a:r>
              <a:rPr kumimoji="0" lang="en-US" sz="3455" b="0" i="0" u="none" strike="noStrike" kern="1200" cap="none" spc="17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Sumitomo Metal Mining</a:t>
            </a:r>
            <a:endParaRPr kumimoji="0" lang="en-US" sz="3455" b="0" i="0" u="none" strike="noStrike" kern="1200" cap="none" spc="176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ro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020592" y="2959525"/>
            <a:ext cx="5919770" cy="4391232"/>
          </a:xfrm>
          <a:custGeom>
            <a:avLst/>
            <a:gdLst/>
            <a:ahLst/>
            <a:cxnLst/>
            <a:rect l="l" t="t" r="r" b="b"/>
            <a:pathLst>
              <a:path w="5919770" h="4391232">
                <a:moveTo>
                  <a:pt x="0" y="0"/>
                </a:moveTo>
                <a:lnTo>
                  <a:pt x="5919770" y="0"/>
                </a:lnTo>
                <a:lnTo>
                  <a:pt x="5919770" y="4391232"/>
                </a:lnTo>
                <a:lnTo>
                  <a:pt x="0" y="43912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6418416" y="3013543"/>
            <a:ext cx="5992819" cy="4452064"/>
          </a:xfrm>
          <a:custGeom>
            <a:avLst/>
            <a:gdLst/>
            <a:ahLst/>
            <a:cxnLst/>
            <a:rect l="l" t="t" r="r" b="b"/>
            <a:pathLst>
              <a:path w="5992819" h="4452064">
                <a:moveTo>
                  <a:pt x="0" y="0"/>
                </a:moveTo>
                <a:lnTo>
                  <a:pt x="5992818" y="0"/>
                </a:lnTo>
                <a:lnTo>
                  <a:pt x="5992818" y="4452064"/>
                </a:lnTo>
                <a:lnTo>
                  <a:pt x="0" y="44520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1446040" y="3052194"/>
            <a:ext cx="5897568" cy="4374763"/>
          </a:xfrm>
          <a:custGeom>
            <a:avLst/>
            <a:gdLst/>
            <a:ahLst/>
            <a:cxnLst/>
            <a:rect l="l" t="t" r="r" b="b"/>
            <a:pathLst>
              <a:path w="5897568" h="4374763">
                <a:moveTo>
                  <a:pt x="0" y="0"/>
                </a:moveTo>
                <a:lnTo>
                  <a:pt x="5897568" y="0"/>
                </a:lnTo>
                <a:lnTo>
                  <a:pt x="5897568" y="4374763"/>
                </a:lnTo>
                <a:lnTo>
                  <a:pt x="0" y="43747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552144" y="660983"/>
            <a:ext cx="11865922" cy="1006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1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70" b="0" i="0" u="none" strike="noStrike" kern="1200" cap="none" spc="146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ro"/>
                <a:ea typeface="+mn-ea"/>
                <a:cs typeface="+mn-cs"/>
              </a:rPr>
              <a:t>Сравнение компаний</a:t>
            </a:r>
          </a:p>
          <a:p>
            <a:pPr marL="0" marR="0" lvl="0" indent="0" algn="ctr" defTabSz="914400" rtl="0" eaLnBrk="1" fontAlgn="auto" latinLnBrk="0" hangingPunct="1">
              <a:lnSpc>
                <a:spcPts val="401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70" b="0" i="0" u="none" strike="noStrike" kern="1200" cap="none" spc="146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ro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558941" y="2047165"/>
            <a:ext cx="13852327" cy="966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1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55" b="0" i="0" u="none" strike="noStrike" kern="1200" cap="none" spc="15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Разбивка</a:t>
            </a:r>
            <a:r>
              <a:rPr kumimoji="0" lang="en-US" sz="2955" b="0" i="0" u="none" strike="noStrike" kern="1200" cap="none" spc="15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55" b="0" i="0" u="none" strike="noStrike" kern="1200" cap="none" spc="15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выбросов</a:t>
            </a:r>
            <a:r>
              <a:rPr kumimoji="0" lang="en-US" sz="2955" b="0" i="0" u="none" strike="noStrike" kern="1200" cap="none" spc="15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55" b="0" i="0" u="none" strike="noStrike" kern="1200" cap="none" spc="15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категорий</a:t>
            </a:r>
            <a:r>
              <a:rPr kumimoji="0" lang="en-US" sz="2955" b="0" i="0" u="none" strike="noStrike" kern="1200" cap="none" spc="15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и 2 (в </a:t>
            </a:r>
            <a:r>
              <a:rPr kumimoji="0" lang="en-US" sz="2955" b="0" i="0" u="none" strike="noStrike" kern="1200" cap="none" spc="15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млн</a:t>
            </a:r>
            <a:r>
              <a:rPr kumimoji="0" lang="en-US" sz="2955" b="0" i="0" u="none" strike="noStrike" kern="1200" cap="none" spc="15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т CO2-эквивалента)</a:t>
            </a:r>
          </a:p>
          <a:p>
            <a:pPr marL="0" marR="0" lvl="0" indent="0" algn="ctr" defTabSz="914400" rtl="0" eaLnBrk="1" fontAlgn="auto" latinLnBrk="0" hangingPunct="1">
              <a:lnSpc>
                <a:spcPts val="343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55" b="0" i="0" u="none" strike="noStrike" kern="1200" cap="none" spc="150" normalizeH="0" baseline="0" noProof="0" dirty="0">
              <a:ln>
                <a:noFill/>
              </a:ln>
              <a:solidFill>
                <a:srgbClr val="008037"/>
              </a:solidFill>
              <a:effectLst/>
              <a:uLnTx/>
              <a:uFillTx/>
              <a:latin typeface="Poppins Light Bold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14165" y="7550782"/>
            <a:ext cx="5275958" cy="1856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8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31" b="0" i="0" u="none" strike="noStrike" kern="1200" cap="none" spc="134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Рио</a:t>
            </a:r>
            <a:r>
              <a:rPr kumimoji="0" lang="en-US" sz="2631" b="0" i="0" u="none" strike="noStrike" kern="1200" cap="none" spc="134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31" b="0" i="0" u="none" strike="noStrike" kern="1200" cap="none" spc="134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Тинто</a:t>
            </a:r>
            <a:r>
              <a:rPr kumimoji="0" lang="en-US" sz="2631" b="0" i="0" u="none" strike="noStrike" kern="1200" cap="none" spc="134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(2021)</a:t>
            </a:r>
          </a:p>
          <a:p>
            <a:pPr marL="0" marR="0" lvl="0" indent="0" algn="ctr" defTabSz="914400" rtl="0" eaLnBrk="1" fontAlgn="auto" latinLnBrk="0" hangingPunct="1">
              <a:lnSpc>
                <a:spcPts val="368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31" b="0" i="0" u="none" strike="noStrike" kern="1200" cap="none" spc="134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Объем</a:t>
            </a:r>
            <a:r>
              <a:rPr kumimoji="0" lang="en-US" sz="2631" b="0" i="0" u="none" strike="noStrike" kern="1200" cap="none" spc="134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1: 22,7 </a:t>
            </a:r>
            <a:r>
              <a:rPr kumimoji="0" lang="en-US" sz="2631" b="0" i="0" u="none" strike="noStrike" kern="1200" cap="none" spc="134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млн</a:t>
            </a:r>
            <a:r>
              <a:rPr kumimoji="0" lang="en-US" sz="2631" b="0" i="0" u="none" strike="noStrike" kern="1200" cap="none" spc="134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т CO2-экв.</a:t>
            </a:r>
          </a:p>
          <a:p>
            <a:pPr marL="0" marR="0" lvl="0" indent="0" algn="ctr" defTabSz="914400" rtl="0" eaLnBrk="1" fontAlgn="auto" latinLnBrk="0" hangingPunct="1">
              <a:lnSpc>
                <a:spcPts val="368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31" b="0" i="0" u="none" strike="noStrike" kern="1200" cap="none" spc="134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Объем</a:t>
            </a:r>
            <a:r>
              <a:rPr kumimoji="0" lang="en-US" sz="2631" b="0" i="0" u="none" strike="noStrike" kern="1200" cap="none" spc="134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 8,4 </a:t>
            </a:r>
            <a:r>
              <a:rPr kumimoji="0" lang="en-US" sz="2631" b="0" i="0" u="none" strike="noStrike" kern="1200" cap="none" spc="134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млн</a:t>
            </a:r>
            <a:r>
              <a:rPr kumimoji="0" lang="en-US" sz="2631" b="0" i="0" u="none" strike="noStrike" kern="1200" cap="none" spc="134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т CO2-экв.</a:t>
            </a:r>
          </a:p>
          <a:p>
            <a:pPr marL="0" marR="0" lvl="0" indent="0" algn="ctr" defTabSz="914400" rtl="0" eaLnBrk="1" fontAlgn="auto" latinLnBrk="0" hangingPunct="1">
              <a:lnSpc>
                <a:spcPts val="368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31" b="0" i="0" u="none" strike="noStrike" kern="1200" cap="none" spc="134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Итого</a:t>
            </a:r>
            <a:r>
              <a:rPr kumimoji="0" lang="en-US" sz="2631" b="0" i="0" u="none" strike="noStrike" kern="1200" cap="none" spc="134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31,1 </a:t>
            </a:r>
            <a:r>
              <a:rPr kumimoji="0" lang="en-US" sz="2631" b="0" i="0" u="none" strike="noStrike" kern="1200" cap="none" spc="134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млн</a:t>
            </a:r>
            <a:r>
              <a:rPr kumimoji="0" lang="en-US" sz="2631" b="0" i="0" u="none" strike="noStrike" kern="1200" cap="none" spc="134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т CO2-экв.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615442" y="7541257"/>
            <a:ext cx="5598765" cy="1856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71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5" b="0" i="0" u="none" strike="noStrike" kern="1200" cap="none" spc="13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Сумитомо</a:t>
            </a:r>
            <a:r>
              <a:rPr kumimoji="0" lang="en-US" sz="2655" b="0" i="0" u="none" strike="noStrike" kern="1200" cap="none" spc="13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(2021)</a:t>
            </a:r>
          </a:p>
          <a:p>
            <a:pPr marL="0" marR="0" lvl="0" indent="0" algn="ctr" defTabSz="914400" rtl="0" eaLnBrk="1" fontAlgn="auto" latinLnBrk="0" hangingPunct="1">
              <a:lnSpc>
                <a:spcPts val="371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5" b="0" i="0" u="none" strike="noStrike" kern="1200" cap="none" spc="13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Объем</a:t>
            </a:r>
            <a:r>
              <a:rPr kumimoji="0" lang="en-US" sz="2655" b="0" i="0" u="none" strike="noStrike" kern="1200" cap="none" spc="13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1: 1,786 </a:t>
            </a:r>
            <a:r>
              <a:rPr kumimoji="0" lang="en-US" sz="2655" b="0" i="0" u="none" strike="noStrike" kern="1200" cap="none" spc="13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млн</a:t>
            </a:r>
            <a:r>
              <a:rPr kumimoji="0" lang="en-US" sz="2655" b="0" i="0" u="none" strike="noStrike" kern="1200" cap="none" spc="13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т CO2-экв.</a:t>
            </a:r>
          </a:p>
          <a:p>
            <a:pPr marL="0" marR="0" lvl="0" indent="0" algn="ctr" defTabSz="914400" rtl="0" eaLnBrk="1" fontAlgn="auto" latinLnBrk="0" hangingPunct="1">
              <a:lnSpc>
                <a:spcPts val="371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5" b="0" i="0" u="none" strike="noStrike" kern="1200" cap="none" spc="13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Объем</a:t>
            </a:r>
            <a:r>
              <a:rPr kumimoji="0" lang="en-US" sz="2655" b="0" i="0" u="none" strike="noStrike" kern="1200" cap="none" spc="13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 0,861 </a:t>
            </a:r>
            <a:r>
              <a:rPr kumimoji="0" lang="en-US" sz="2655" b="0" i="0" u="none" strike="noStrike" kern="1200" cap="none" spc="13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млн</a:t>
            </a:r>
            <a:r>
              <a:rPr kumimoji="0" lang="en-US" sz="2655" b="0" i="0" u="none" strike="noStrike" kern="1200" cap="none" spc="13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т CO2-экв.</a:t>
            </a:r>
          </a:p>
          <a:p>
            <a:pPr marL="0" marR="0" lvl="0" indent="0" algn="ctr" defTabSz="914400" rtl="0" eaLnBrk="1" fontAlgn="auto" latinLnBrk="0" hangingPunct="1">
              <a:lnSpc>
                <a:spcPts val="371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5" b="0" i="0" u="none" strike="noStrike" kern="1200" cap="none" spc="13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Итого</a:t>
            </a:r>
            <a:r>
              <a:rPr kumimoji="0" lang="en-US" sz="2655" b="0" i="0" u="none" strike="noStrike" kern="1200" cap="none" spc="13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2,647 </a:t>
            </a:r>
            <a:r>
              <a:rPr kumimoji="0" lang="en-US" sz="2655" b="0" i="0" u="none" strike="noStrike" kern="1200" cap="none" spc="13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млн</a:t>
            </a:r>
            <a:r>
              <a:rPr kumimoji="0" lang="en-US" sz="2655" b="0" i="0" u="none" strike="noStrike" kern="1200" cap="none" spc="13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т CO2-экв.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695032" y="7617457"/>
            <a:ext cx="5446068" cy="1856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71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5" b="0" i="0" u="none" strike="noStrike" kern="1200" cap="none" spc="13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Фортескью</a:t>
            </a:r>
            <a:r>
              <a:rPr kumimoji="0" lang="en-US" sz="2655" b="0" i="0" u="none" strike="noStrike" kern="1200" cap="none" spc="13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(2022)</a:t>
            </a:r>
          </a:p>
          <a:p>
            <a:pPr marL="0" marR="0" lvl="0" indent="0" algn="ctr" defTabSz="914400" rtl="0" eaLnBrk="1" fontAlgn="auto" latinLnBrk="0" hangingPunct="1">
              <a:lnSpc>
                <a:spcPts val="371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5" b="0" i="0" u="none" strike="noStrike" kern="1200" cap="none" spc="13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Объем</a:t>
            </a:r>
            <a:r>
              <a:rPr kumimoji="0" lang="en-US" sz="2655" b="0" i="0" u="none" strike="noStrike" kern="1200" cap="none" spc="13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1: 2,22 </a:t>
            </a:r>
            <a:r>
              <a:rPr kumimoji="0" lang="en-US" sz="2655" b="0" i="0" u="none" strike="noStrike" kern="1200" cap="none" spc="13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млн</a:t>
            </a:r>
            <a:r>
              <a:rPr kumimoji="0" lang="en-US" sz="2655" b="0" i="0" u="none" strike="noStrike" kern="1200" cap="none" spc="13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т CO2-экв.</a:t>
            </a:r>
          </a:p>
          <a:p>
            <a:pPr marL="0" marR="0" lvl="0" indent="0" algn="ctr" defTabSz="914400" rtl="0" eaLnBrk="1" fontAlgn="auto" latinLnBrk="0" hangingPunct="1">
              <a:lnSpc>
                <a:spcPts val="371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5" b="0" i="0" u="none" strike="noStrike" kern="1200" cap="none" spc="13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Объем</a:t>
            </a:r>
            <a:r>
              <a:rPr kumimoji="0" lang="en-US" sz="2655" b="0" i="0" u="none" strike="noStrike" kern="1200" cap="none" spc="13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 0,33 </a:t>
            </a:r>
            <a:r>
              <a:rPr kumimoji="0" lang="en-US" sz="2655" b="0" i="0" u="none" strike="noStrike" kern="1200" cap="none" spc="13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млн</a:t>
            </a:r>
            <a:r>
              <a:rPr kumimoji="0" lang="en-US" sz="2655" b="0" i="0" u="none" strike="noStrike" kern="1200" cap="none" spc="13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т CO2-экв.</a:t>
            </a:r>
          </a:p>
          <a:p>
            <a:pPr marL="0" marR="0" lvl="0" indent="0" algn="ctr" defTabSz="914400" rtl="0" eaLnBrk="1" fontAlgn="auto" latinLnBrk="0" hangingPunct="1">
              <a:lnSpc>
                <a:spcPts val="371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5" b="0" i="0" u="none" strike="noStrike" kern="1200" cap="none" spc="13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Итого</a:t>
            </a:r>
            <a:r>
              <a:rPr kumimoji="0" lang="en-US" sz="2655" b="0" i="0" u="none" strike="noStrike" kern="1200" cap="none" spc="13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2,55 </a:t>
            </a:r>
            <a:r>
              <a:rPr kumimoji="0" lang="en-US" sz="2655" b="0" i="0" u="none" strike="noStrike" kern="1200" cap="none" spc="13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млн</a:t>
            </a:r>
            <a:r>
              <a:rPr kumimoji="0" lang="en-US" sz="2655" b="0" i="0" u="none" strike="noStrike" kern="1200" cap="none" spc="13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т CO2-экв.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7D838853-D61C-63B3-1157-A1FEE9080DD6}"/>
              </a:ext>
            </a:extLst>
          </p:cNvPr>
          <p:cNvSpPr/>
          <p:nvPr/>
        </p:nvSpPr>
        <p:spPr>
          <a:xfrm>
            <a:off x="0" y="-77875"/>
            <a:ext cx="18288000" cy="1637206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FEACCC15-A517-FB23-D3B3-4DD54682CD67}"/>
              </a:ext>
            </a:extLst>
          </p:cNvPr>
          <p:cNvSpPr txBox="1"/>
          <p:nvPr/>
        </p:nvSpPr>
        <p:spPr>
          <a:xfrm>
            <a:off x="1104932" y="419593"/>
            <a:ext cx="16078135" cy="570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55" b="0" i="0" u="none" strike="noStrike" kern="1200" cap="none" spc="17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Сравнительный анализ по компаниям</a:t>
            </a:r>
            <a:endParaRPr kumimoji="0" lang="en-US" sz="3455" b="0" i="0" u="none" strike="noStrike" kern="1200" cap="none" spc="176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ro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914400" y="2476500"/>
            <a:ext cx="9678844" cy="7017618"/>
          </a:xfrm>
          <a:custGeom>
            <a:avLst/>
            <a:gdLst/>
            <a:ahLst/>
            <a:cxnLst/>
            <a:rect l="l" t="t" r="r" b="b"/>
            <a:pathLst>
              <a:path w="9678844" h="7017618">
                <a:moveTo>
                  <a:pt x="0" y="0"/>
                </a:moveTo>
                <a:lnTo>
                  <a:pt x="9678844" y="0"/>
                </a:lnTo>
                <a:lnTo>
                  <a:pt x="9678844" y="7017618"/>
                </a:lnTo>
                <a:lnTo>
                  <a:pt x="0" y="70176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084099" y="784648"/>
            <a:ext cx="11865922" cy="1006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1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70" b="0" i="0" u="none" strike="noStrike" kern="1200" cap="none" spc="146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ro"/>
                <a:ea typeface="+mn-ea"/>
                <a:cs typeface="+mn-cs"/>
              </a:rPr>
              <a:t>Сравнение компаний</a:t>
            </a:r>
          </a:p>
          <a:p>
            <a:pPr marL="0" marR="0" lvl="0" indent="0" algn="ctr" defTabSz="914400" rtl="0" eaLnBrk="1" fontAlgn="auto" latinLnBrk="0" hangingPunct="1">
              <a:lnSpc>
                <a:spcPts val="401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70" b="0" i="0" u="none" strike="noStrike" kern="1200" cap="none" spc="146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ro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589918" y="2601144"/>
            <a:ext cx="5344977" cy="6895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73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6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Углеродоемкость (</a:t>
            </a:r>
            <a:r>
              <a:rPr kumimoji="0" lang="en-US" sz="1956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тонна</a:t>
            </a:r>
            <a:r>
              <a:rPr kumimoji="0" lang="en-US" sz="1956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956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эквивалента</a:t>
            </a:r>
            <a:r>
              <a:rPr kumimoji="0" lang="en-US" sz="1956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CO2/</a:t>
            </a:r>
            <a:r>
              <a:rPr kumimoji="0" lang="en-US" sz="1956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тонна</a:t>
            </a:r>
            <a:r>
              <a:rPr kumimoji="0" lang="en-US" sz="1956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956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медного</a:t>
            </a:r>
            <a:r>
              <a:rPr kumimoji="0" lang="en-US" sz="1956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956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эквивалента</a:t>
            </a:r>
            <a:r>
              <a:rPr kumimoji="0" lang="en-US" sz="1956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2020 </a:t>
            </a:r>
            <a:r>
              <a:rPr kumimoji="0" lang="en-US" sz="1956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финансовый</a:t>
            </a:r>
            <a:r>
              <a:rPr kumimoji="0" lang="en-US" sz="1956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956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год</a:t>
            </a:r>
            <a:r>
              <a:rPr kumimoji="0" lang="en-US" sz="1956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ts val="273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6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Рио</a:t>
            </a:r>
            <a:r>
              <a:rPr kumimoji="0" lang="en-US" sz="1956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956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Тинто</a:t>
            </a:r>
            <a:r>
              <a:rPr kumimoji="0" lang="en-US" sz="1956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84,20</a:t>
            </a:r>
          </a:p>
          <a:p>
            <a:pPr marL="0" marR="0" lvl="0" indent="0" algn="l" defTabSz="914400" rtl="0" eaLnBrk="1" fontAlgn="auto" latinLnBrk="0" hangingPunct="1">
              <a:lnSpc>
                <a:spcPts val="273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6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Сумитомо</a:t>
            </a:r>
            <a:r>
              <a:rPr kumimoji="0" lang="en-US" sz="1956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3,85</a:t>
            </a:r>
          </a:p>
          <a:p>
            <a:pPr marL="0" marR="0" lvl="0" indent="0" algn="l" defTabSz="914400" rtl="0" eaLnBrk="1" fontAlgn="auto" latinLnBrk="0" hangingPunct="1">
              <a:lnSpc>
                <a:spcPts val="273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6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Фортескью</a:t>
            </a:r>
            <a:r>
              <a:rPr kumimoji="0" lang="en-US" sz="1956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127,73</a:t>
            </a:r>
          </a:p>
          <a:p>
            <a:pPr marL="0" marR="0" lvl="0" indent="0" algn="l" defTabSz="914400" rtl="0" eaLnBrk="1" fontAlgn="auto" latinLnBrk="0" hangingPunct="1">
              <a:lnSpc>
                <a:spcPts val="273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6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Средний</a:t>
            </a:r>
            <a:r>
              <a:rPr kumimoji="0" lang="en-US" sz="1956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956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показатель</a:t>
            </a:r>
            <a:r>
              <a:rPr kumimoji="0" lang="en-US" sz="1956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956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</a:t>
            </a:r>
            <a:r>
              <a:rPr kumimoji="0" lang="en-US" sz="1956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956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диверсифицированному</a:t>
            </a:r>
            <a:r>
              <a:rPr kumimoji="0" lang="en-US" sz="1956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956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горнодобывающему</a:t>
            </a:r>
            <a:r>
              <a:rPr kumimoji="0" lang="en-US" sz="1956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956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сектору</a:t>
            </a:r>
            <a:r>
              <a:rPr kumimoji="0" lang="en-US" sz="1956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54,47</a:t>
            </a:r>
          </a:p>
          <a:p>
            <a:pPr marL="0" marR="0" lvl="0" indent="0" algn="l" defTabSz="914400" rtl="0" eaLnBrk="1" fontAlgn="auto" latinLnBrk="0" hangingPunct="1">
              <a:lnSpc>
                <a:spcPts val="273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56" b="0" i="0" u="none" strike="noStrike" kern="1200" cap="none" spc="99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73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6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Сравните</a:t>
            </a:r>
            <a:r>
              <a:rPr kumimoji="0" lang="en-US" sz="1956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956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также</a:t>
            </a:r>
            <a:r>
              <a:rPr kumimoji="0" lang="en-US" sz="1956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956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</a:t>
            </a:r>
            <a:r>
              <a:rPr kumimoji="0" lang="en-US" sz="1956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956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получению</a:t>
            </a:r>
            <a:r>
              <a:rPr kumimoji="0" lang="en-US" sz="1956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956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дохода</a:t>
            </a:r>
            <a:r>
              <a:rPr kumimoji="0" lang="en-US" sz="1956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1956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область</a:t>
            </a:r>
            <a:r>
              <a:rPr kumimoji="0" lang="en-US" sz="1956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956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охвата</a:t>
            </a:r>
            <a:r>
              <a:rPr kumimoji="0" lang="en-US" sz="1956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и 2/</a:t>
            </a:r>
            <a:r>
              <a:rPr kumimoji="0" lang="en-US" sz="1956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млн</a:t>
            </a:r>
            <a:r>
              <a:rPr kumimoji="0" lang="en-US" sz="1956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956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долларов</a:t>
            </a:r>
            <a:r>
              <a:rPr kumimoji="0" lang="en-US" sz="1956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ts val="273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56" b="0" i="0" u="none" strike="noStrike" kern="1200" cap="none" spc="99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73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6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Углеродоемкость </a:t>
            </a:r>
            <a:r>
              <a:rPr kumimoji="0" lang="en-US" sz="1956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зависит</a:t>
            </a:r>
            <a:r>
              <a:rPr kumimoji="0" lang="en-US" sz="1956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956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</a:t>
            </a:r>
            <a:r>
              <a:rPr kumimoji="0" lang="en-US" sz="1956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956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множества</a:t>
            </a:r>
            <a:r>
              <a:rPr kumimoji="0" lang="en-US" sz="1956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956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факторов</a:t>
            </a:r>
            <a:r>
              <a:rPr kumimoji="0" lang="en-US" sz="1956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в </a:t>
            </a:r>
            <a:r>
              <a:rPr kumimoji="0" lang="en-US" sz="1956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том</a:t>
            </a:r>
            <a:r>
              <a:rPr kumimoji="0" lang="en-US" sz="1956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956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числе</a:t>
            </a:r>
            <a:r>
              <a:rPr kumimoji="0" lang="en-US" sz="1956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956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</a:t>
            </a:r>
            <a:r>
              <a:rPr kumimoji="0" lang="en-US" sz="1956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956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страны</a:t>
            </a:r>
            <a:r>
              <a:rPr kumimoji="0" lang="en-US" sz="1956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956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производства</a:t>
            </a:r>
            <a:r>
              <a:rPr kumimoji="0" lang="en-US" sz="1956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</a:t>
            </a:r>
            <a:r>
              <a:rPr kumimoji="0" lang="en-US" sz="1956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ее</a:t>
            </a:r>
            <a:r>
              <a:rPr kumimoji="0" lang="en-US" sz="1956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956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энергетического</a:t>
            </a:r>
            <a:r>
              <a:rPr kumimoji="0" lang="en-US" sz="1956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956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баланса</a:t>
            </a:r>
            <a:r>
              <a:rPr kumimoji="0" lang="en-US" sz="1956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956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операций</a:t>
            </a:r>
            <a:r>
              <a:rPr kumimoji="0" lang="en-US" sz="1956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в </a:t>
            </a:r>
            <a:r>
              <a:rPr kumimoji="0" lang="en-US" sz="1956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которых</a:t>
            </a:r>
            <a:r>
              <a:rPr kumimoji="0" lang="en-US" sz="1956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956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участвует</a:t>
            </a:r>
            <a:r>
              <a:rPr kumimoji="0" lang="en-US" sz="1956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956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компания</a:t>
            </a:r>
            <a:r>
              <a:rPr kumimoji="0" lang="en-US" sz="1956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и </a:t>
            </a:r>
            <a:r>
              <a:rPr kumimoji="0" lang="en-US" sz="1956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использования</a:t>
            </a:r>
            <a:r>
              <a:rPr kumimoji="0" lang="en-US" sz="1956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956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местной</a:t>
            </a:r>
            <a:r>
              <a:rPr kumimoji="0" lang="en-US" sz="1956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956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энергии</a:t>
            </a:r>
            <a:r>
              <a:rPr kumimoji="0" lang="en-US" sz="1956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en-US" sz="1956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электричества</a:t>
            </a:r>
            <a:r>
              <a:rPr kumimoji="0" lang="en-US" sz="1956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273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56" b="0" i="0" u="none" strike="noStrike" kern="1200" cap="none" spc="99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71F281A4-1B71-8266-9108-366833F54965}"/>
              </a:ext>
            </a:extLst>
          </p:cNvPr>
          <p:cNvSpPr/>
          <p:nvPr/>
        </p:nvSpPr>
        <p:spPr>
          <a:xfrm>
            <a:off x="0" y="-77875"/>
            <a:ext cx="18288000" cy="1637206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1681EB27-A018-C98E-CFF7-C3EC24D3F2D3}"/>
              </a:ext>
            </a:extLst>
          </p:cNvPr>
          <p:cNvSpPr txBox="1"/>
          <p:nvPr/>
        </p:nvSpPr>
        <p:spPr>
          <a:xfrm>
            <a:off x="1104932" y="419593"/>
            <a:ext cx="16078135" cy="570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55" b="0" i="0" u="none" strike="noStrike" kern="1200" cap="none" spc="17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Сравнительный анализ по компаниям</a:t>
            </a:r>
            <a:endParaRPr kumimoji="0" lang="en-US" sz="3455" b="0" i="0" u="none" strike="noStrike" kern="1200" cap="none" spc="176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ro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0" y="-77876"/>
            <a:ext cx="18288000" cy="2136295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6" name="TextBox 6"/>
          <p:cNvSpPr txBox="1"/>
          <p:nvPr/>
        </p:nvSpPr>
        <p:spPr>
          <a:xfrm>
            <a:off x="990599" y="2400300"/>
            <a:ext cx="16192467" cy="5745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27026" lvl="1" indent="-213513">
              <a:lnSpc>
                <a:spcPts val="2769"/>
              </a:lnSpc>
              <a:buFont typeface="Arial"/>
              <a:buChar char="•"/>
            </a:pP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Сжигание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ископаемого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топлива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Основным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источником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выбросов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парниковых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газов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нефтегазовой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промышленности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сжигание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ископаемого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топлива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процессе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добычи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переработки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транспортировки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нефть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сжигаются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производства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энергии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питания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транспортных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двуокись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углерода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(CO</a:t>
            </a:r>
            <a:r>
              <a:rPr lang="en-US" sz="1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выбрасывается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атмосферу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  <a:p>
            <a:pPr>
              <a:lnSpc>
                <a:spcPts val="2769"/>
              </a:lnSpc>
            </a:pPr>
            <a:endParaRPr lang="en-US" sz="2400" spc="1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7026" lvl="1" indent="-213513">
              <a:lnSpc>
                <a:spcPts val="2769"/>
              </a:lnSpc>
              <a:buFont typeface="Arial"/>
              <a:buChar char="•"/>
            </a:pP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Выбросы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метана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Метан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(CH</a:t>
            </a:r>
            <a:r>
              <a:rPr lang="en-US" sz="1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мощным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парниковым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газом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гораздо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высоким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потенциалом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глобального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потепления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</a:t>
            </a:r>
            <a:r>
              <a:rPr lang="en-US" sz="1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короткие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Выбросы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метана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происходят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различных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этапах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добычи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нефти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газа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включая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бурение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добычу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переработку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Утечки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вентиляция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сжигание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природного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газа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являются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распространенными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источниками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выбросов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метана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2769"/>
              </a:lnSpc>
            </a:pPr>
            <a:endParaRPr lang="en-US" sz="2400" spc="1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7026" lvl="1" indent="-213513">
              <a:lnSpc>
                <a:spcPts val="2769"/>
              </a:lnSpc>
              <a:buFont typeface="Arial"/>
              <a:buChar char="•"/>
            </a:pP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Сжигание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факелах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сброс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Сжигание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факелах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контролируемое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сжигание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природного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газа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который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нельзя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улавливать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использовать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разным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причинам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соображений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безопасности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из-за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отсутствия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инфраструктуры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Вентиляция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включает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несгоревших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газов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непосредственно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атмосферу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факельное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сжигание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вентиляция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способствуют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выбросам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</a:t>
            </a:r>
            <a:r>
              <a:rPr lang="en-US" sz="1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метана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других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парниковых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газов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04932" y="419593"/>
            <a:ext cx="16078135" cy="1178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7"/>
              </a:lnSpc>
            </a:pPr>
            <a:r>
              <a:rPr lang="en-US" sz="3455" b="1" spc="176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</a:t>
            </a:r>
            <a:r>
              <a:rPr lang="en-US" sz="3455" b="1" spc="17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55" b="1" spc="176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</a:t>
            </a:r>
            <a:r>
              <a:rPr lang="en-US" sz="3455" b="1" spc="17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55" b="1" spc="176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выбросов</a:t>
            </a:r>
            <a:r>
              <a:rPr lang="en-US" sz="3455" b="1" spc="17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55" b="1" spc="176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парниковых</a:t>
            </a:r>
            <a:r>
              <a:rPr lang="en-US" sz="3455" b="1" spc="17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55" b="1" spc="176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газов</a:t>
            </a:r>
            <a:r>
              <a:rPr lang="en-US" sz="3455" b="1" spc="17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455" b="1" spc="176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837"/>
              </a:lnSpc>
            </a:pPr>
            <a:r>
              <a:rPr lang="en-US" sz="3455" b="1" spc="17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en-US" sz="3455" b="1" spc="176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нефтегазовой</a:t>
            </a:r>
            <a:r>
              <a:rPr lang="en-US" sz="3455" b="1" spc="17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55" b="1" spc="176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промышленности</a:t>
            </a:r>
            <a:endParaRPr lang="en-US" sz="3455" b="1" spc="176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69B48C7-06EF-455F-8C06-2BCEE9C63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1294" y="7734300"/>
            <a:ext cx="4686706" cy="25527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620630" y="2068069"/>
            <a:ext cx="8969542" cy="6503340"/>
          </a:xfrm>
          <a:custGeom>
            <a:avLst/>
            <a:gdLst/>
            <a:ahLst/>
            <a:cxnLst/>
            <a:rect l="l" t="t" r="r" b="b"/>
            <a:pathLst>
              <a:path w="8969542" h="6503340">
                <a:moveTo>
                  <a:pt x="0" y="0"/>
                </a:moveTo>
                <a:lnTo>
                  <a:pt x="8969542" y="0"/>
                </a:lnTo>
                <a:lnTo>
                  <a:pt x="8969542" y="6503340"/>
                </a:lnTo>
                <a:lnTo>
                  <a:pt x="0" y="650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668000" y="2691685"/>
            <a:ext cx="6334585" cy="492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24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11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Углеродоемкость </a:t>
            </a:r>
            <a:r>
              <a:rPr kumimoji="0" lang="en-US" sz="2800" b="0" i="0" u="none" strike="noStrike" kern="1200" cap="none" spc="11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</a:t>
            </a:r>
            <a:r>
              <a:rPr kumimoji="0" lang="en-US" sz="2800" b="0" i="0" u="none" strike="noStrike" kern="1200" cap="none" spc="11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основе</a:t>
            </a:r>
            <a:r>
              <a:rPr kumimoji="0" lang="en-US" sz="2800" b="0" i="0" u="none" strike="noStrike" kern="1200" cap="none" spc="11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доходов</a:t>
            </a:r>
            <a:r>
              <a:rPr kumimoji="0" lang="en-US" sz="2800" b="0" i="0" u="none" strike="noStrike" kern="1200" cap="none" spc="11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2800" b="0" i="0" u="none" strike="noStrike" kern="1200" cap="none" spc="11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тонн</a:t>
            </a:r>
            <a:r>
              <a:rPr kumimoji="0" lang="en-US" sz="2800" b="0" i="0" u="none" strike="noStrike" kern="1200" cap="none" spc="11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эквивалента</a:t>
            </a:r>
            <a:r>
              <a:rPr kumimoji="0" lang="en-US" sz="2800" b="0" i="0" u="none" strike="noStrike" kern="1200" cap="none" spc="11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CO2/</a:t>
            </a:r>
            <a:r>
              <a:rPr kumimoji="0" lang="en-US" sz="2800" b="0" i="0" u="none" strike="noStrike" kern="1200" cap="none" spc="11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млрд</a:t>
            </a:r>
            <a:r>
              <a:rPr kumimoji="0" lang="en-US" sz="2800" b="0" i="0" u="none" strike="noStrike" kern="1200" cap="none" spc="11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долларов</a:t>
            </a:r>
            <a:r>
              <a:rPr kumimoji="0" lang="en-US" sz="2800" b="0" i="0" u="none" strike="noStrike" kern="1200" cap="none" spc="11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США), 2022 </a:t>
            </a:r>
            <a:r>
              <a:rPr kumimoji="0" lang="en-US" sz="2800" b="0" i="0" u="none" strike="noStrike" kern="1200" cap="none" spc="11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финансовый</a:t>
            </a:r>
            <a:r>
              <a:rPr kumimoji="0" lang="en-US" sz="2800" b="0" i="0" u="none" strike="noStrike" kern="1200" cap="none" spc="11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год</a:t>
            </a:r>
            <a:r>
              <a:rPr kumimoji="0" lang="en-US" sz="2800" b="0" i="0" u="none" strike="noStrike" kern="1200" cap="none" spc="11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ts val="324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118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24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11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•Rio Tinto: 0,69 (45,2 </a:t>
            </a:r>
            <a:r>
              <a:rPr kumimoji="0" lang="en-US" sz="2800" b="0" i="0" u="none" strike="noStrike" kern="1200" cap="none" spc="11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млрд</a:t>
            </a:r>
            <a:r>
              <a:rPr kumimoji="0" lang="en-US" sz="2800" b="0" i="0" u="none" strike="noStrike" kern="1200" cap="none" spc="11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долларов</a:t>
            </a:r>
            <a:r>
              <a:rPr kumimoji="0" lang="en-US" sz="2800" b="0" i="0" u="none" strike="noStrike" kern="1200" cap="none" spc="11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выручки</a:t>
            </a:r>
            <a:r>
              <a:rPr kumimoji="0" lang="en-US" sz="2800" b="0" i="0" u="none" strike="noStrike" kern="1200" cap="none" spc="11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24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11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</a:t>
            </a:r>
            <a:r>
              <a:rPr kumimoji="0" lang="en-US" sz="2800" b="0" i="0" u="none" strike="noStrike" kern="1200" cap="none" spc="11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Сумитомо</a:t>
            </a:r>
            <a:r>
              <a:rPr kumimoji="0" lang="en-US" sz="2800" b="0" i="0" u="none" strike="noStrike" kern="1200" cap="none" spc="11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0,08 (</a:t>
            </a:r>
            <a:r>
              <a:rPr kumimoji="0" lang="en-US" sz="2800" b="0" i="0" u="none" strike="noStrike" kern="1200" cap="none" spc="11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выручка</a:t>
            </a:r>
            <a:r>
              <a:rPr kumimoji="0" lang="en-US" sz="2800" b="0" i="0" u="none" strike="noStrike" kern="1200" cap="none" spc="11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33 </a:t>
            </a:r>
            <a:r>
              <a:rPr kumimoji="0" lang="en-US" sz="2800" b="0" i="0" u="none" strike="noStrike" kern="1200" cap="none" spc="11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млрд</a:t>
            </a:r>
            <a:r>
              <a:rPr kumimoji="0" lang="en-US" sz="2800" b="0" i="0" u="none" strike="noStrike" kern="1200" cap="none" spc="11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долларов</a:t>
            </a:r>
            <a:r>
              <a:rPr kumimoji="0" lang="en-US" sz="2800" b="0" i="0" u="none" strike="noStrike" kern="1200" cap="none" spc="11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США)</a:t>
            </a:r>
          </a:p>
          <a:p>
            <a:pPr marL="0" marR="0" lvl="0" indent="0" algn="l" defTabSz="914400" rtl="0" eaLnBrk="1" fontAlgn="auto" latinLnBrk="0" hangingPunct="1">
              <a:lnSpc>
                <a:spcPts val="324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11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•Fortescue: 0,23 (</a:t>
            </a:r>
            <a:r>
              <a:rPr kumimoji="0" lang="en-US" sz="2800" b="0" i="0" u="none" strike="noStrike" kern="1200" cap="none" spc="11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выручка</a:t>
            </a:r>
            <a:r>
              <a:rPr kumimoji="0" lang="en-US" sz="2800" b="0" i="0" u="none" strike="noStrike" kern="1200" cap="none" spc="11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11,3 </a:t>
            </a:r>
            <a:r>
              <a:rPr kumimoji="0" lang="en-US" sz="2800" b="0" i="0" u="none" strike="noStrike" kern="1200" cap="none" spc="11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млрд</a:t>
            </a:r>
            <a:r>
              <a:rPr kumimoji="0" lang="en-US" sz="2800" b="0" i="0" u="none" strike="noStrike" kern="1200" cap="none" spc="11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долларов</a:t>
            </a:r>
            <a:r>
              <a:rPr kumimoji="0" lang="en-US" sz="2800" b="0" i="0" u="none" strike="noStrike" kern="1200" cap="none" spc="11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США)</a:t>
            </a:r>
          </a:p>
          <a:p>
            <a:pPr marL="0" marR="0" lvl="0" indent="0" algn="l" defTabSz="914400" rtl="0" eaLnBrk="1" fontAlgn="auto" latinLnBrk="0" hangingPunct="1">
              <a:lnSpc>
                <a:spcPts val="324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118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6888290F-48EB-92E8-76EF-BC66836CBD96}"/>
              </a:ext>
            </a:extLst>
          </p:cNvPr>
          <p:cNvSpPr/>
          <p:nvPr/>
        </p:nvSpPr>
        <p:spPr>
          <a:xfrm>
            <a:off x="0" y="-77875"/>
            <a:ext cx="18288000" cy="1637206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D5757643-D5B0-21F1-6BD8-C9E75FAC3788}"/>
              </a:ext>
            </a:extLst>
          </p:cNvPr>
          <p:cNvSpPr txBox="1"/>
          <p:nvPr/>
        </p:nvSpPr>
        <p:spPr>
          <a:xfrm>
            <a:off x="1104932" y="419593"/>
            <a:ext cx="16078135" cy="570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55" b="0" i="0" u="none" strike="noStrike" kern="1200" cap="none" spc="17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Сравнительный анализ по компаниям</a:t>
            </a:r>
            <a:endParaRPr kumimoji="0" lang="en-US" sz="3455" b="0" i="0" u="none" strike="noStrike" kern="1200" cap="none" spc="176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ro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7726301" y="2816858"/>
            <a:ext cx="10113795" cy="5962237"/>
          </a:xfrm>
          <a:custGeom>
            <a:avLst/>
            <a:gdLst/>
            <a:ahLst/>
            <a:cxnLst/>
            <a:rect l="l" t="t" r="r" b="b"/>
            <a:pathLst>
              <a:path w="10113795" h="5962237">
                <a:moveTo>
                  <a:pt x="0" y="0"/>
                </a:moveTo>
                <a:lnTo>
                  <a:pt x="10113795" y="0"/>
                </a:lnTo>
                <a:lnTo>
                  <a:pt x="10113795" y="5962238"/>
                </a:lnTo>
                <a:lnTo>
                  <a:pt x="0" y="59622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54797" y="3236644"/>
            <a:ext cx="6575023" cy="1473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7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55" b="0" i="0" u="none" strike="noStrike" kern="1200" cap="none" spc="104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Институт</a:t>
            </a:r>
            <a:r>
              <a:rPr kumimoji="0" lang="en-US" sz="2055" b="0" i="0" u="none" strike="noStrike" kern="1200" cap="none" spc="10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55" b="0" i="0" u="none" strike="noStrike" kern="1200" cap="none" spc="104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исследований</a:t>
            </a:r>
            <a:r>
              <a:rPr kumimoji="0" lang="en-US" sz="2055" b="0" i="0" u="none" strike="noStrike" kern="1200" cap="none" spc="10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55" b="0" i="0" u="none" strike="noStrike" kern="1200" cap="none" spc="104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полезных</a:t>
            </a:r>
            <a:r>
              <a:rPr kumimoji="0" lang="en-US" sz="2055" b="0" i="0" u="none" strike="noStrike" kern="1200" cap="none" spc="10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55" b="0" i="0" u="none" strike="noStrike" kern="1200" cap="none" spc="104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ископаемых</a:t>
            </a:r>
            <a:r>
              <a:rPr kumimoji="0" lang="en-US" sz="2055" b="0" i="0" u="none" strike="noStrike" kern="1200" cap="none" spc="10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55" b="0" i="0" u="none" strike="noStrike" kern="1200" cap="none" spc="104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Западной</a:t>
            </a:r>
            <a:r>
              <a:rPr kumimoji="0" lang="en-US" sz="2055" b="0" i="0" u="none" strike="noStrike" kern="1200" cap="none" spc="10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55" b="0" i="0" u="none" strike="noStrike" kern="1200" cap="none" spc="104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Австралии</a:t>
            </a:r>
            <a:r>
              <a:rPr kumimoji="0" lang="en-US" sz="2055" b="0" i="0" u="none" strike="noStrike" kern="1200" cap="none" spc="10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055" b="0" i="0" u="none" strike="noStrike" kern="1200" cap="none" spc="104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отчет</a:t>
            </a:r>
            <a:r>
              <a:rPr kumimoji="0" lang="en-US" sz="2055" b="0" i="0" u="none" strike="noStrike" kern="1200" cap="none" spc="10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 </a:t>
            </a:r>
            <a:r>
              <a:rPr kumimoji="0" lang="en-US" sz="2055" b="0" i="0" u="none" strike="noStrike" kern="1200" cap="none" spc="104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путях</a:t>
            </a:r>
            <a:r>
              <a:rPr kumimoji="0" lang="en-US" sz="2055" b="0" i="0" u="none" strike="noStrike" kern="1200" cap="none" spc="10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55" b="0" i="0" u="none" strike="noStrike" kern="1200" cap="none" spc="104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декарбонизации</a:t>
            </a:r>
            <a:r>
              <a:rPr kumimoji="0" lang="en-US" sz="2055" b="0" i="0" u="none" strike="noStrike" kern="1200" cap="none" spc="10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55" b="0" i="0" u="none" strike="noStrike" kern="1200" cap="none" spc="104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</a:t>
            </a:r>
            <a:r>
              <a:rPr kumimoji="0" lang="en-US" sz="2055" b="0" i="0" u="none" strike="noStrike" kern="1200" cap="none" spc="10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55" b="0" i="0" u="none" strike="noStrike" kern="1200" cap="none" spc="104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австралийского</a:t>
            </a:r>
            <a:r>
              <a:rPr kumimoji="0" lang="en-US" sz="2055" b="0" i="0" u="none" strike="noStrike" kern="1200" cap="none" spc="10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55" b="0" i="0" u="none" strike="noStrike" kern="1200" cap="none" spc="104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горнодобывающего</a:t>
            </a:r>
            <a:r>
              <a:rPr kumimoji="0" lang="en-US" sz="2055" b="0" i="0" u="none" strike="noStrike" kern="1200" cap="none" spc="10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55" b="0" i="0" u="none" strike="noStrike" kern="1200" cap="none" spc="104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сектора</a:t>
            </a:r>
            <a:r>
              <a:rPr kumimoji="0" lang="en-US" sz="2055" b="0" i="0" u="none" strike="noStrike" kern="1200" cap="none" spc="10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43211" y="5568993"/>
            <a:ext cx="6567781" cy="3246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1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55" b="0" i="0" u="none" strike="noStrike" kern="1200" cap="none" spc="11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Определить</a:t>
            </a:r>
            <a:r>
              <a:rPr kumimoji="0" lang="en-US" sz="2255" b="0" i="0" u="none" strike="noStrike" kern="1200" cap="none" spc="11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255" b="0" i="0" u="none" strike="noStrike" kern="1200" cap="none" spc="11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определить</a:t>
            </a:r>
            <a:r>
              <a:rPr kumimoji="0" lang="en-US" sz="2255" b="0" i="0" u="none" strike="noStrike" kern="1200" cap="none" spc="11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55" b="0" i="0" u="none" strike="noStrike" kern="1200" cap="none" spc="11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профиль</a:t>
            </a:r>
            <a:r>
              <a:rPr kumimoji="0" lang="en-US" sz="2255" b="0" i="0" u="none" strike="noStrike" kern="1200" cap="none" spc="11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55" b="0" i="0" u="none" strike="noStrike" kern="1200" cap="none" spc="11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выбросов</a:t>
            </a:r>
            <a:r>
              <a:rPr kumimoji="0" lang="en-US" sz="2255" b="0" i="0" u="none" strike="noStrike" kern="1200" cap="none" spc="11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55" b="0" i="0" u="none" strike="noStrike" kern="1200" cap="none" spc="11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шахты</a:t>
            </a:r>
            <a:r>
              <a:rPr kumimoji="0" lang="en-US" sz="2255" b="0" i="0" u="none" strike="noStrike" kern="1200" cap="none" spc="11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</a:t>
            </a:r>
            <a:r>
              <a:rPr kumimoji="0" lang="en-US" sz="2255" b="0" i="0" u="none" strike="noStrike" kern="1200" cap="none" spc="11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критических</a:t>
            </a:r>
            <a:r>
              <a:rPr kumimoji="0" lang="en-US" sz="2255" b="0" i="0" u="none" strike="noStrike" kern="1200" cap="none" spc="11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55" b="0" i="0" u="none" strike="noStrike" kern="1200" cap="none" spc="11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секторов</a:t>
            </a:r>
            <a:r>
              <a:rPr kumimoji="0" lang="en-US" sz="2255" b="0" i="0" u="none" strike="noStrike" kern="1200" cap="none" spc="11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ts val="31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55" b="0" i="0" u="none" strike="noStrike" kern="1200" cap="none" spc="11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Цель</a:t>
            </a:r>
            <a:r>
              <a:rPr kumimoji="0" lang="en-US" sz="2255" b="0" i="0" u="none" strike="noStrike" kern="1200" cap="none" spc="11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255" b="0" i="0" u="none" strike="noStrike" kern="1200" cap="none" spc="11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краткосрочные</a:t>
            </a:r>
            <a:r>
              <a:rPr kumimoji="0" lang="en-US" sz="2255" b="0" i="0" u="none" strike="noStrike" kern="1200" cap="none" spc="11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</a:t>
            </a:r>
            <a:r>
              <a:rPr kumimoji="0" lang="en-US" sz="2255" b="0" i="0" u="none" strike="noStrike" kern="1200" cap="none" spc="11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долгосрочные</a:t>
            </a:r>
            <a:r>
              <a:rPr kumimoji="0" lang="en-US" sz="2255" b="0" i="0" u="none" strike="noStrike" kern="1200" cap="none" spc="11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55" b="0" i="0" u="none" strike="noStrike" kern="1200" cap="none" spc="11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цели</a:t>
            </a:r>
            <a:endParaRPr kumimoji="0" lang="en-US" sz="2255" b="0" i="0" u="none" strike="noStrike" kern="1200" cap="none" spc="115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31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55" b="0" i="0" u="none" strike="noStrike" kern="1200" cap="none" spc="11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План</a:t>
            </a:r>
            <a:r>
              <a:rPr kumimoji="0" lang="en-US" sz="2255" b="0" i="0" u="none" strike="noStrike" kern="1200" cap="none" spc="11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255" b="0" i="0" u="none" strike="noStrike" kern="1200" cap="none" spc="11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определите</a:t>
            </a:r>
            <a:r>
              <a:rPr kumimoji="0" lang="en-US" sz="2255" b="0" i="0" u="none" strike="noStrike" kern="1200" cap="none" spc="11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55" b="0" i="0" u="none" strike="noStrike" kern="1200" cap="none" spc="11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наилучший</a:t>
            </a:r>
            <a:r>
              <a:rPr kumimoji="0" lang="en-US" sz="2255" b="0" i="0" u="none" strike="noStrike" kern="1200" cap="none" spc="11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55" b="0" i="0" u="none" strike="noStrike" kern="1200" cap="none" spc="11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подход</a:t>
            </a:r>
            <a:r>
              <a:rPr kumimoji="0" lang="en-US" sz="2255" b="0" i="0" u="none" strike="noStrike" kern="1200" cap="none" spc="11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</a:t>
            </a:r>
            <a:r>
              <a:rPr kumimoji="0" lang="en-US" sz="2255" b="0" i="0" u="none" strike="noStrike" kern="1200" cap="none" spc="11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расставьте</a:t>
            </a:r>
            <a:r>
              <a:rPr kumimoji="0" lang="en-US" sz="2255" b="0" i="0" u="none" strike="noStrike" kern="1200" cap="none" spc="11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55" b="0" i="0" u="none" strike="noStrike" kern="1200" cap="none" spc="11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приоритеты</a:t>
            </a:r>
            <a:r>
              <a:rPr kumimoji="0" lang="en-US" sz="2255" b="0" i="0" u="none" strike="noStrike" kern="1200" cap="none" spc="11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55" b="0" i="0" u="none" strike="noStrike" kern="1200" cap="none" spc="11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действий</a:t>
            </a:r>
            <a:endParaRPr kumimoji="0" lang="en-US" sz="2255" b="0" i="0" u="none" strike="noStrike" kern="1200" cap="none" spc="115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31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55" b="0" i="0" u="none" strike="noStrike" kern="1200" cap="none" spc="11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Реализация</a:t>
            </a:r>
            <a:r>
              <a:rPr kumimoji="0" lang="en-US" sz="2255" b="0" i="0" u="none" strike="noStrike" kern="1200" cap="none" spc="11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255" b="0" i="0" u="none" strike="noStrike" kern="1200" cap="none" spc="11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взаимодействие</a:t>
            </a:r>
            <a:r>
              <a:rPr kumimoji="0" lang="en-US" sz="2255" b="0" i="0" u="none" strike="noStrike" kern="1200" cap="none" spc="11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 </a:t>
            </a:r>
            <a:r>
              <a:rPr kumimoji="0" lang="en-US" sz="2255" b="0" i="0" u="none" strike="noStrike" kern="1200" cap="none" spc="11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заинтересованными</a:t>
            </a:r>
            <a:r>
              <a:rPr kumimoji="0" lang="en-US" sz="2255" b="0" i="0" u="none" strike="noStrike" kern="1200" cap="none" spc="11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55" b="0" i="0" u="none" strike="noStrike" kern="1200" cap="none" spc="11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сторонами</a:t>
            </a:r>
            <a:r>
              <a:rPr kumimoji="0" lang="en-US" sz="2255" b="0" i="0" u="none" strike="noStrike" kern="1200" cap="none" spc="11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</a:t>
            </a:r>
            <a:r>
              <a:rPr kumimoji="0" lang="en-US" sz="2255" b="0" i="0" u="none" strike="noStrike" kern="1200" cap="none" spc="11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строгость</a:t>
            </a:r>
            <a:r>
              <a:rPr kumimoji="0" lang="en-US" sz="2255" b="0" i="0" u="none" strike="noStrike" kern="1200" cap="none" spc="11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</a:t>
            </a:r>
            <a:r>
              <a:rPr kumimoji="0" lang="en-US" sz="2255" b="0" i="0" u="none" strike="noStrike" kern="1200" cap="none" spc="11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прозрачность</a:t>
            </a:r>
            <a:endParaRPr kumimoji="0" lang="en-US" sz="2255" b="0" i="0" u="none" strike="noStrike" kern="1200" cap="none" spc="115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84099" y="8497291"/>
            <a:ext cx="9398198" cy="269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1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5" b="0" i="0" u="none" strike="noStrike" kern="1200" cap="none" spc="84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Мониторинг</a:t>
            </a:r>
            <a:r>
              <a:rPr kumimoji="0" lang="en-US" sz="1655" b="0" i="0" u="none" strike="noStrike" kern="1200" cap="none" spc="84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1655" b="0" i="0" u="none" strike="noStrike" kern="1200" cap="none" spc="84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использование</a:t>
            </a:r>
            <a:r>
              <a:rPr kumimoji="0" lang="en-US" sz="1655" b="0" i="0" u="none" strike="noStrike" kern="1200" cap="none" spc="84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55" b="0" i="0" u="none" strike="noStrike" kern="1200" cap="none" spc="84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общепринятых</a:t>
            </a:r>
            <a:r>
              <a:rPr kumimoji="0" lang="en-US" sz="1655" b="0" i="0" u="none" strike="noStrike" kern="1200" cap="none" spc="84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55" b="0" i="0" u="none" strike="noStrike" kern="1200" cap="none" spc="84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схем</a:t>
            </a:r>
            <a:r>
              <a:rPr kumimoji="0" lang="en-US" sz="1655" b="0" i="0" u="none" strike="noStrike" kern="1200" cap="none" spc="84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55" b="0" i="0" u="none" strike="noStrike" kern="1200" cap="none" spc="84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раскрытия</a:t>
            </a:r>
            <a:r>
              <a:rPr kumimoji="0" lang="en-US" sz="1655" b="0" i="0" u="none" strike="noStrike" kern="1200" cap="none" spc="84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55" b="0" i="0" u="none" strike="noStrike" kern="1200" cap="none" spc="84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информации</a:t>
            </a:r>
            <a:r>
              <a:rPr kumimoji="0" lang="en-US" sz="1655" b="0" i="0" u="none" strike="noStrike" kern="1200" cap="none" spc="84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(TCFD)</a:t>
            </a: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80FFB0A2-071B-C471-A5B1-D9BA8B2EDEDB}"/>
              </a:ext>
            </a:extLst>
          </p:cNvPr>
          <p:cNvSpPr/>
          <p:nvPr/>
        </p:nvSpPr>
        <p:spPr>
          <a:xfrm>
            <a:off x="0" y="-77875"/>
            <a:ext cx="18288000" cy="1637206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6EBBAF6D-DCF6-C851-6E31-548EBC74D41F}"/>
              </a:ext>
            </a:extLst>
          </p:cNvPr>
          <p:cNvSpPr txBox="1"/>
          <p:nvPr/>
        </p:nvSpPr>
        <p:spPr>
          <a:xfrm>
            <a:off x="1104932" y="419593"/>
            <a:ext cx="16078135" cy="570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55" b="0" i="0" u="none" strike="noStrike" kern="1200" cap="none" spc="17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Руководство по декарбонизации</a:t>
            </a:r>
            <a:endParaRPr kumimoji="0" lang="en-US" sz="3455" b="0" i="0" u="none" strike="noStrike" kern="1200" cap="none" spc="176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ro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144000" y="2129672"/>
            <a:ext cx="8612157" cy="6680960"/>
            <a:chOff x="0" y="0"/>
            <a:chExt cx="2268223" cy="175959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2268223" cy="1759594"/>
            </a:xfrm>
            <a:custGeom>
              <a:avLst/>
              <a:gdLst/>
              <a:ahLst/>
              <a:cxnLst/>
              <a:rect l="l" t="t" r="r" b="b"/>
              <a:pathLst>
                <a:path w="2268223" h="1759594">
                  <a:moveTo>
                    <a:pt x="0" y="0"/>
                  </a:moveTo>
                  <a:lnTo>
                    <a:pt x="2268223" y="0"/>
                  </a:lnTo>
                  <a:lnTo>
                    <a:pt x="2268223" y="1759594"/>
                  </a:lnTo>
                  <a:lnTo>
                    <a:pt x="0" y="1759594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268223" cy="180721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7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1028700" y="2129672"/>
            <a:ext cx="7744766" cy="6725718"/>
          </a:xfrm>
          <a:custGeom>
            <a:avLst/>
            <a:gdLst/>
            <a:ahLst/>
            <a:cxnLst/>
            <a:rect l="l" t="t" r="r" b="b"/>
            <a:pathLst>
              <a:path w="7744766" h="6725718">
                <a:moveTo>
                  <a:pt x="0" y="0"/>
                </a:moveTo>
                <a:lnTo>
                  <a:pt x="7744766" y="0"/>
                </a:lnTo>
                <a:lnTo>
                  <a:pt x="7744766" y="6725718"/>
                </a:lnTo>
                <a:lnTo>
                  <a:pt x="0" y="67257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722623" y="2369441"/>
            <a:ext cx="8033534" cy="6514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Идеальный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случай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производство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медных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месторождений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рудника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металла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расположенное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удаленной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Западной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Западной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Австралии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с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оставшимся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сроком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службы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рудника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25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лет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29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Приоритизация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производства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электроэнергии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возобновляемых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источников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месте</a:t>
            </a:r>
            <a:endParaRPr kumimoji="0" lang="en-US" sz="2400" b="0" i="0" u="none" strike="noStrike" kern="1200" cap="none" spc="10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9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Электрификация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тепловых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производств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использование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природного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газа</a:t>
            </a:r>
            <a:endParaRPr kumimoji="0" lang="en-US" sz="2400" b="0" i="0" u="none" strike="noStrike" kern="1200" cap="none" spc="10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9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Дизель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остается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смеси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компенсируя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оставшиеся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выбросы</a:t>
            </a:r>
            <a:endParaRPr kumimoji="0" lang="en-US" sz="2400" b="0" i="0" u="none" strike="noStrike" kern="1200" cap="none" spc="10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9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Приблизительный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процент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выбросов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которые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они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могут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сократить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только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помощью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доступных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технологий</a:t>
            </a:r>
            <a:endParaRPr kumimoji="0" lang="en-US" sz="2400" b="0" i="0" u="none" strike="noStrike" kern="1200" cap="none" spc="10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9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Общие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капитальные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затраты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(CAPEX): 744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миллиона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долларов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299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10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1B239DF0-3F44-47FB-971A-CE91F264D79E}"/>
              </a:ext>
            </a:extLst>
          </p:cNvPr>
          <p:cNvSpPr/>
          <p:nvPr/>
        </p:nvSpPr>
        <p:spPr>
          <a:xfrm>
            <a:off x="0" y="-77875"/>
            <a:ext cx="18288000" cy="1637206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D37AC443-71A2-42DD-72CD-5A93DF73DF66}"/>
              </a:ext>
            </a:extLst>
          </p:cNvPr>
          <p:cNvSpPr txBox="1"/>
          <p:nvPr/>
        </p:nvSpPr>
        <p:spPr>
          <a:xfrm>
            <a:off x="1104932" y="419593"/>
            <a:ext cx="16078135" cy="1178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55" b="0" i="0" u="none" strike="noStrike" kern="1200" cap="none" spc="176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Mine</a:t>
            </a:r>
            <a:r>
              <a:rPr kumimoji="0" lang="ru-RU" sz="3455" b="0" i="0" u="none" strike="noStrike" kern="1200" cap="none" spc="17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 Zero </a:t>
            </a:r>
            <a:r>
              <a:rPr kumimoji="0" lang="ru-RU" sz="3455" b="0" i="0" u="none" strike="noStrike" kern="1200" cap="none" spc="176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Pathway</a:t>
            </a:r>
            <a:r>
              <a:rPr kumimoji="0" lang="ru-RU" sz="3455" b="0" i="0" u="none" strike="noStrike" kern="1200" cap="none" spc="17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 1: Устоявшаяся технология</a:t>
            </a:r>
          </a:p>
          <a:p>
            <a:pPr marL="0" marR="0" lvl="0" indent="0" algn="ctr" defTabSz="914400" rtl="0" eaLnBrk="1" fontAlgn="auto" latinLnBrk="0" hangingPunct="1">
              <a:lnSpc>
                <a:spcPts val="4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455" b="0" i="0" u="none" strike="noStrike" kern="1200" cap="none" spc="176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144000" y="2129672"/>
            <a:ext cx="8612157" cy="6680960"/>
            <a:chOff x="0" y="0"/>
            <a:chExt cx="2268223" cy="175959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2268223" cy="1759594"/>
            </a:xfrm>
            <a:custGeom>
              <a:avLst/>
              <a:gdLst/>
              <a:ahLst/>
              <a:cxnLst/>
              <a:rect l="l" t="t" r="r" b="b"/>
              <a:pathLst>
                <a:path w="2268223" h="1759594">
                  <a:moveTo>
                    <a:pt x="0" y="0"/>
                  </a:moveTo>
                  <a:lnTo>
                    <a:pt x="2268223" y="0"/>
                  </a:lnTo>
                  <a:lnTo>
                    <a:pt x="2268223" y="1759594"/>
                  </a:lnTo>
                  <a:lnTo>
                    <a:pt x="0" y="1759594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268223" cy="180721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7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1028700" y="2298772"/>
            <a:ext cx="7431920" cy="6342759"/>
          </a:xfrm>
          <a:custGeom>
            <a:avLst/>
            <a:gdLst/>
            <a:ahLst/>
            <a:cxnLst/>
            <a:rect l="l" t="t" r="r" b="b"/>
            <a:pathLst>
              <a:path w="7431920" h="6342759">
                <a:moveTo>
                  <a:pt x="0" y="0"/>
                </a:moveTo>
                <a:lnTo>
                  <a:pt x="7431920" y="0"/>
                </a:lnTo>
                <a:lnTo>
                  <a:pt x="7431920" y="6342759"/>
                </a:lnTo>
                <a:lnTo>
                  <a:pt x="0" y="63427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433312" y="2990210"/>
            <a:ext cx="8033534" cy="4975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Фаза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1,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общая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всех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путей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сосредоточено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генерации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RE)</a:t>
            </a:r>
          </a:p>
          <a:p>
            <a:pPr marL="0" marR="0" lvl="0" indent="0" algn="l" defTabSz="914400" rtl="0" eaLnBrk="1" fontAlgn="auto" latinLnBrk="0" hangingPunct="1">
              <a:lnSpc>
                <a:spcPts val="29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Фаза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полная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электрификация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тепловых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нужд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питание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аккумуляторов</a:t>
            </a:r>
            <a:endParaRPr kumimoji="0" lang="en-US" sz="2400" b="0" i="0" u="none" strike="noStrike" kern="1200" cap="none" spc="109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9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Фаза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3: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поэтапный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отказ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дизельного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топлива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импортом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электронного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топлива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также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замены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оставшегося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природного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газа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электрификации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Дополнительные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мощности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ВИЭ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удовлетворения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потребностей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электроэнергии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29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109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9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Общие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капиталовложения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1,072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миллиарда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долларов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299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109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646217F8-B435-7F64-17E9-D22B5CED766D}"/>
              </a:ext>
            </a:extLst>
          </p:cNvPr>
          <p:cNvSpPr/>
          <p:nvPr/>
        </p:nvSpPr>
        <p:spPr>
          <a:xfrm>
            <a:off x="0" y="-77875"/>
            <a:ext cx="18288000" cy="1637206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8BCF5AEA-D58C-1D52-8924-BD62A749DC89}"/>
              </a:ext>
            </a:extLst>
          </p:cNvPr>
          <p:cNvSpPr txBox="1"/>
          <p:nvPr/>
        </p:nvSpPr>
        <p:spPr>
          <a:xfrm>
            <a:off x="1104932" y="419593"/>
            <a:ext cx="16078135" cy="572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55" b="0" i="0" u="none" strike="noStrike" kern="1200" cap="none" spc="17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Mine Zero Pathway 2: </a:t>
            </a:r>
            <a:r>
              <a:rPr kumimoji="0" lang="en-US" sz="3455" b="0" i="0" u="none" strike="noStrike" kern="1200" cap="none" spc="176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Электрификация</a:t>
            </a:r>
            <a:endParaRPr kumimoji="0" lang="en-US" sz="3455" b="0" i="0" u="none" strike="noStrike" kern="1200" cap="none" spc="176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8994146" y="3542795"/>
            <a:ext cx="8612157" cy="4799908"/>
            <a:chOff x="0" y="0"/>
            <a:chExt cx="2268223" cy="126417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2268223" cy="1264173"/>
            </a:xfrm>
            <a:custGeom>
              <a:avLst/>
              <a:gdLst/>
              <a:ahLst/>
              <a:cxnLst/>
              <a:rect l="l" t="t" r="r" b="b"/>
              <a:pathLst>
                <a:path w="2268223" h="1264173">
                  <a:moveTo>
                    <a:pt x="0" y="0"/>
                  </a:moveTo>
                  <a:lnTo>
                    <a:pt x="2268223" y="0"/>
                  </a:lnTo>
                  <a:lnTo>
                    <a:pt x="2268223" y="1264173"/>
                  </a:lnTo>
                  <a:lnTo>
                    <a:pt x="0" y="126417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268223" cy="131179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7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652179" y="2244321"/>
            <a:ext cx="7431920" cy="6342759"/>
          </a:xfrm>
          <a:custGeom>
            <a:avLst/>
            <a:gdLst/>
            <a:ahLst/>
            <a:cxnLst/>
            <a:rect l="l" t="t" r="r" b="b"/>
            <a:pathLst>
              <a:path w="7431920" h="6342759">
                <a:moveTo>
                  <a:pt x="0" y="0"/>
                </a:moveTo>
                <a:lnTo>
                  <a:pt x="7431920" y="0"/>
                </a:lnTo>
                <a:lnTo>
                  <a:pt x="7431920" y="6342760"/>
                </a:lnTo>
                <a:lnTo>
                  <a:pt x="0" y="63427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433312" y="3543300"/>
            <a:ext cx="7825988" cy="4628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•</a:t>
            </a:r>
            <a:r>
              <a:rPr kumimoji="0" lang="en-US" sz="28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Фаза</a:t>
            </a:r>
            <a:r>
              <a:rPr kumimoji="0" lang="en-US" sz="28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1 </a:t>
            </a:r>
            <a:r>
              <a:rPr kumimoji="0" lang="en-US" sz="28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общая</a:t>
            </a:r>
            <a:r>
              <a:rPr kumimoji="0" lang="en-US" sz="28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для</a:t>
            </a:r>
            <a:r>
              <a:rPr kumimoji="0" lang="en-US" sz="28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всех</a:t>
            </a:r>
            <a:r>
              <a:rPr kumimoji="0" lang="en-US" sz="28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путей</a:t>
            </a:r>
            <a:endParaRPr kumimoji="0" lang="en-US" sz="2800" b="0" i="0" u="none" strike="noStrike" kern="1200" cap="none" spc="10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9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•</a:t>
            </a:r>
            <a:r>
              <a:rPr kumimoji="0" lang="en-US" sz="28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Фаза</a:t>
            </a:r>
            <a:r>
              <a:rPr kumimoji="0" lang="en-US" sz="28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2: </a:t>
            </a:r>
            <a:r>
              <a:rPr kumimoji="0" lang="en-US" sz="28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увеличение</a:t>
            </a:r>
            <a:r>
              <a:rPr kumimoji="0" lang="en-US" sz="28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мощности</a:t>
            </a:r>
            <a:r>
              <a:rPr kumimoji="0" lang="en-US" sz="28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ВИЭ + </a:t>
            </a:r>
            <a:r>
              <a:rPr kumimoji="0" lang="en-US" sz="28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внедрение</a:t>
            </a:r>
            <a:r>
              <a:rPr kumimoji="0" lang="en-US" sz="28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аккумуляторов</a:t>
            </a:r>
            <a:r>
              <a:rPr kumimoji="0" lang="en-US" sz="28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(</a:t>
            </a:r>
            <a:r>
              <a:rPr kumimoji="0" lang="en-US" sz="28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по-прежнему</a:t>
            </a:r>
            <a:r>
              <a:rPr kumimoji="0" lang="en-US" sz="28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используется</a:t>
            </a:r>
            <a:r>
              <a:rPr kumimoji="0" lang="en-US" sz="28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дизельное</a:t>
            </a:r>
            <a:r>
              <a:rPr kumimoji="0" lang="en-US" sz="28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топливо</a:t>
            </a:r>
            <a:r>
              <a:rPr kumimoji="0" lang="en-US" sz="28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для</a:t>
            </a:r>
            <a:r>
              <a:rPr kumimoji="0" lang="en-US" sz="28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транспорта</a:t>
            </a:r>
            <a:r>
              <a:rPr kumimoji="0" lang="en-US" sz="28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и </a:t>
            </a:r>
            <a:r>
              <a:rPr kumimoji="0" lang="en-US" sz="28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природный</a:t>
            </a:r>
            <a:r>
              <a:rPr kumimoji="0" lang="en-US" sz="28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газ</a:t>
            </a:r>
            <a:r>
              <a:rPr kumimoji="0" lang="en-US" sz="28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для</a:t>
            </a:r>
            <a:r>
              <a:rPr kumimoji="0" lang="en-US" sz="28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выработки</a:t>
            </a:r>
            <a:r>
              <a:rPr kumimoji="0" lang="en-US" sz="28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оставшейся</a:t>
            </a:r>
            <a:r>
              <a:rPr kumimoji="0" lang="en-US" sz="28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электроэнергии</a:t>
            </a:r>
            <a:r>
              <a:rPr kumimoji="0" lang="en-US" sz="28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29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•</a:t>
            </a:r>
            <a:r>
              <a:rPr kumimoji="0" lang="en-US" sz="28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Фаза</a:t>
            </a:r>
            <a:r>
              <a:rPr kumimoji="0" lang="en-US" sz="28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3: </a:t>
            </a:r>
            <a:r>
              <a:rPr kumimoji="0" lang="en-US" sz="28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поэтапный</a:t>
            </a:r>
            <a:r>
              <a:rPr kumimoji="0" lang="en-US" sz="28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отказ</a:t>
            </a:r>
            <a:r>
              <a:rPr kumimoji="0" lang="en-US" sz="28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от</a:t>
            </a:r>
            <a:r>
              <a:rPr kumimoji="0" lang="en-US" sz="28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дизельного</a:t>
            </a:r>
            <a:r>
              <a:rPr kumimoji="0" lang="en-US" sz="28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топлива</a:t>
            </a:r>
            <a:r>
              <a:rPr kumimoji="0" lang="en-US" sz="28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замена</a:t>
            </a:r>
            <a:r>
              <a:rPr kumimoji="0" lang="en-US" sz="28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на</a:t>
            </a:r>
            <a:r>
              <a:rPr kumimoji="0" lang="en-US" sz="28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производство</a:t>
            </a:r>
            <a:r>
              <a:rPr kumimoji="0" lang="en-US" sz="28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водорода</a:t>
            </a:r>
            <a:r>
              <a:rPr kumimoji="0" lang="en-US" sz="28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на</a:t>
            </a:r>
            <a:r>
              <a:rPr kumimoji="0" lang="en-US" sz="28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месте</a:t>
            </a:r>
            <a:r>
              <a:rPr kumimoji="0" lang="en-US" sz="28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+ </a:t>
            </a:r>
            <a:r>
              <a:rPr kumimoji="0" lang="en-US" sz="28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дополнительные</a:t>
            </a:r>
            <a:r>
              <a:rPr kumimoji="0" lang="en-US" sz="28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батареи</a:t>
            </a:r>
            <a:endParaRPr kumimoji="0" lang="en-US" sz="2800" b="0" i="0" u="none" strike="noStrike" kern="1200" cap="none" spc="10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9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10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9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 Bold"/>
                <a:ea typeface="+mn-ea"/>
                <a:cs typeface="+mn-cs"/>
              </a:rPr>
              <a:t>Общие</a:t>
            </a:r>
            <a:r>
              <a:rPr kumimoji="0" lang="en-US" sz="28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 Bold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 Bold"/>
                <a:ea typeface="+mn-ea"/>
                <a:cs typeface="+mn-cs"/>
              </a:rPr>
              <a:t>капиталовложения</a:t>
            </a:r>
            <a:r>
              <a:rPr kumimoji="0" lang="en-US" sz="28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 Bold"/>
                <a:ea typeface="+mn-ea"/>
                <a:cs typeface="+mn-cs"/>
              </a:rPr>
              <a:t>: $3,011 </a:t>
            </a:r>
            <a:r>
              <a:rPr kumimoji="0" lang="en-US" sz="2800" b="0" i="0" u="none" strike="noStrike" kern="1200" cap="none" spc="10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 Bold"/>
                <a:ea typeface="+mn-ea"/>
                <a:cs typeface="+mn-cs"/>
              </a:rPr>
              <a:t>млрд</a:t>
            </a:r>
            <a:r>
              <a:rPr kumimoji="0" lang="en-US" sz="2800" b="0" i="0" u="none" strike="noStrike" kern="1200" cap="none" spc="10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 Bold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299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10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 Bold"/>
              <a:ea typeface="+mn-ea"/>
              <a:cs typeface="+mn-cs"/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91614B69-2411-24D4-E2EE-67B2C2047D78}"/>
              </a:ext>
            </a:extLst>
          </p:cNvPr>
          <p:cNvSpPr/>
          <p:nvPr/>
        </p:nvSpPr>
        <p:spPr>
          <a:xfrm>
            <a:off x="0" y="-77875"/>
            <a:ext cx="18288000" cy="1637206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A8DCD3D1-D286-04B6-CB9D-F1972204C41A}"/>
              </a:ext>
            </a:extLst>
          </p:cNvPr>
          <p:cNvSpPr txBox="1"/>
          <p:nvPr/>
        </p:nvSpPr>
        <p:spPr>
          <a:xfrm>
            <a:off x="1104932" y="419593"/>
            <a:ext cx="16078135" cy="1178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55" b="0" i="0" u="none" strike="noStrike" kern="1200" cap="none" spc="176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Mine</a:t>
            </a:r>
            <a:r>
              <a:rPr kumimoji="0" lang="ru-RU" sz="3455" b="0" i="0" u="none" strike="noStrike" kern="1200" cap="none" spc="17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Zero </a:t>
            </a:r>
            <a:r>
              <a:rPr kumimoji="0" lang="ru-RU" sz="3455" b="0" i="0" u="none" strike="noStrike" kern="1200" cap="none" spc="176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Pathway</a:t>
            </a:r>
            <a:r>
              <a:rPr kumimoji="0" lang="ru-RU" sz="3455" b="0" i="0" u="none" strike="noStrike" kern="1200" cap="none" spc="17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4: Производитель водорода</a:t>
            </a:r>
          </a:p>
          <a:p>
            <a:pPr marL="0" marR="0" lvl="0" indent="0" algn="ctr" defTabSz="914400" rtl="0" eaLnBrk="1" fontAlgn="auto" latinLnBrk="0" hangingPunct="1">
              <a:lnSpc>
                <a:spcPts val="4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455" b="0" i="0" u="none" strike="noStrike" kern="1200" cap="none" spc="176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4782800" y="723900"/>
            <a:ext cx="2535201" cy="964320"/>
          </a:xfrm>
          <a:custGeom>
            <a:avLst/>
            <a:gdLst/>
            <a:ahLst/>
            <a:cxnLst/>
            <a:rect l="l" t="t" r="r" b="b"/>
            <a:pathLst>
              <a:path w="1820093" h="692602">
                <a:moveTo>
                  <a:pt x="0" y="0"/>
                </a:moveTo>
                <a:lnTo>
                  <a:pt x="1820093" y="0"/>
                </a:lnTo>
                <a:lnTo>
                  <a:pt x="1820093" y="692602"/>
                </a:lnTo>
                <a:lnTo>
                  <a:pt x="0" y="6926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5350C2-8887-637F-49AB-6A3FB97BFDAD}"/>
              </a:ext>
            </a:extLst>
          </p:cNvPr>
          <p:cNvSpPr txBox="1"/>
          <p:nvPr/>
        </p:nvSpPr>
        <p:spPr>
          <a:xfrm>
            <a:off x="304800" y="3390900"/>
            <a:ext cx="17983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Презентация №3 «Основы декарбонизации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химической промышленности»</a:t>
            </a:r>
            <a:endParaRPr kumimoji="0" lang="ru-KZ" sz="4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0E1237-320C-827E-B1D6-DFB585256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8800" y="5733987"/>
            <a:ext cx="3594802" cy="355063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609600" y="1485900"/>
            <a:ext cx="15849599" cy="89255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76388" marR="0" lvl="1" indent="-188194" algn="l" defTabSz="914400" rtl="0" eaLnBrk="1" fontAlgn="auto" latinLnBrk="0" hangingPunct="1">
              <a:lnSpc>
                <a:spcPts val="2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Производство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энергии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В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химической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промышленности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используется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значительное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количество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энергии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привода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реакций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процессов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Сжигание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ископаемых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топлив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приводит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выбросу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углекислого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газа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(CO</a:t>
            </a:r>
            <a:r>
              <a:rPr kumimoji="0" lang="en-US" sz="1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(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охват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1),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потребление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электрической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энергии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производстве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сопряжено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косвенными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выбросами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охвату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</a:p>
          <a:p>
            <a:pPr marL="0" marR="0" lvl="0" indent="0" algn="l" defTabSz="914400" rtl="0" eaLnBrk="1" fontAlgn="auto" latinLnBrk="0" hangingPunct="1">
              <a:lnSpc>
                <a:spcPts val="2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88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76388" marR="0" lvl="1" indent="-188194" algn="l" defTabSz="914400" rtl="0" eaLnBrk="1" fontAlgn="auto" latinLnBrk="0" hangingPunct="1">
              <a:lnSpc>
                <a:spcPts val="2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Синтез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химических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веществ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Многие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химические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процессы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требуют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высоких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температур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давлений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что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может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привести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выбросу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парниковых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газов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Например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синтез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аммиака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метанола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может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быть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связан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выбросами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</a:t>
            </a:r>
            <a:r>
              <a:rPr kumimoji="0" lang="en-US" sz="1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охват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1).</a:t>
            </a:r>
          </a:p>
          <a:p>
            <a:pPr marL="0" marR="0" lvl="0" indent="0" algn="l" defTabSz="914400" rtl="0" eaLnBrk="1" fontAlgn="auto" latinLnBrk="0" hangingPunct="1">
              <a:lnSpc>
                <a:spcPts val="2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88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76388" marR="0" lvl="1" indent="-188194" algn="l" defTabSz="914400" rtl="0" eaLnBrk="1" fontAlgn="auto" latinLnBrk="0" hangingPunct="1">
              <a:lnSpc>
                <a:spcPts val="2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Производство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цемента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Производство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цемента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является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энергоемким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процессом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включающим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обжиг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известняка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глины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высоких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температурах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Это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приводит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выбросу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</a:t>
            </a:r>
            <a:r>
              <a:rPr kumimoji="0" lang="en-US" sz="1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результату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химических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реакций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охват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1).</a:t>
            </a:r>
          </a:p>
          <a:p>
            <a:pPr marL="0" marR="0" lvl="0" indent="0" algn="l" defTabSz="914400" rtl="0" eaLnBrk="1" fontAlgn="auto" latinLnBrk="0" hangingPunct="1">
              <a:lnSpc>
                <a:spcPts val="2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88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76388" marR="0" lvl="1" indent="-188194" algn="l" defTabSz="914400" rtl="0" eaLnBrk="1" fontAlgn="auto" latinLnBrk="0" hangingPunct="1">
              <a:lnSpc>
                <a:spcPts val="2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Производство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удобрений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Производство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азотных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удобрений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связано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выбросами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парниковых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газов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так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процесс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аммиачной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синтеза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требует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большого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количества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энергии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сырья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охват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1)</a:t>
            </a:r>
          </a:p>
          <a:p>
            <a:pPr marL="0" marR="0" lvl="0" indent="0" algn="l" defTabSz="914400" rtl="0" eaLnBrk="1" fontAlgn="auto" latinLnBrk="0" hangingPunct="1">
              <a:lnSpc>
                <a:spcPts val="2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88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76388" marR="0" lvl="1" indent="-188194" algn="l" defTabSz="914400" rtl="0" eaLnBrk="1" fontAlgn="auto" latinLnBrk="0" hangingPunct="1">
              <a:lnSpc>
                <a:spcPts val="2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Реакции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окисления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Окислительные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процессы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используемые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получения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различных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химических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продуктов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могут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привести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выбросу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ПГ (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охват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1)</a:t>
            </a:r>
            <a:endParaRPr kumimoji="0" lang="ru-RU" sz="2400" b="0" i="0" u="none" strike="noStrike" kern="1200" cap="none" spc="88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76388" marR="0" lvl="1" indent="-188194" algn="l" defTabSz="914400" rtl="0" eaLnBrk="1" fontAlgn="auto" latinLnBrk="0" hangingPunct="1">
              <a:lnSpc>
                <a:spcPts val="2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ru-RU" sz="2400" b="0" i="0" u="none" strike="noStrike" kern="1200" cap="none" spc="88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76388" marR="0" lvl="1" indent="-188194" algn="l" defTabSz="914400" rtl="0" eaLnBrk="1" fontAlgn="auto" latinLnBrk="0" hangingPunct="1">
              <a:lnSpc>
                <a:spcPts val="2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Нефть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Сжигание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нефтепродуктов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таких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бензин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дизельное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топливо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в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двигателях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автомобилей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самолетов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промышленных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установках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также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вызывает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выбросы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</a:t>
            </a:r>
            <a:r>
              <a:rPr kumimoji="0" lang="en-US" sz="1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2400" b="0" i="0" u="none" strike="noStrike" kern="1200" cap="none" spc="88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8194" marR="0" lvl="1" indent="0" algn="l" defTabSz="914400" rtl="0" eaLnBrk="1" fontAlgn="auto" latinLnBrk="0" hangingPunct="1">
              <a:lnSpc>
                <a:spcPts val="2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88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76388" marR="0" lvl="1" indent="-188194" algn="l" defTabSz="914400" rtl="0" eaLnBrk="1" fontAlgn="auto" latinLnBrk="0" hangingPunct="1">
              <a:lnSpc>
                <a:spcPts val="2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Природный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газ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Хотя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природный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газ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считается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более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чистым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топливом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сравнении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углем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нефтью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сжигание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его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также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приводит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выбросам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</a:t>
            </a:r>
            <a:r>
              <a:rPr kumimoji="0" lang="en-US" sz="1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2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88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4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88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3848C603-3BAC-A3C1-F89D-0FACB8BDA797}"/>
              </a:ext>
            </a:extLst>
          </p:cNvPr>
          <p:cNvSpPr/>
          <p:nvPr/>
        </p:nvSpPr>
        <p:spPr>
          <a:xfrm>
            <a:off x="0" y="-77875"/>
            <a:ext cx="18288000" cy="1821312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3A258834-19B7-C3B1-CF2F-CFCC78114F2A}"/>
              </a:ext>
            </a:extLst>
          </p:cNvPr>
          <p:cNvSpPr txBox="1"/>
          <p:nvPr/>
        </p:nvSpPr>
        <p:spPr>
          <a:xfrm>
            <a:off x="1104932" y="190500"/>
            <a:ext cx="16078135" cy="1178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55" b="1" i="0" u="none" strike="noStrike" kern="1200" cap="none" spc="17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</a:t>
            </a:r>
            <a:r>
              <a:rPr kumimoji="0" lang="en-US" sz="3455" b="1" i="0" u="none" strike="noStrike" kern="1200" cap="none" spc="176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сточники</a:t>
            </a:r>
            <a:r>
              <a:rPr kumimoji="0" lang="en-US" sz="3455" b="1" i="0" u="none" strike="noStrike" kern="1200" cap="none" spc="17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455" b="1" i="0" u="none" strike="noStrike" kern="1200" cap="none" spc="176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выбросов</a:t>
            </a:r>
            <a:r>
              <a:rPr kumimoji="0" lang="en-US" sz="3455" b="1" i="0" u="none" strike="noStrike" kern="1200" cap="none" spc="17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455" b="1" i="0" u="none" strike="noStrike" kern="1200" cap="none" spc="176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парниковых</a:t>
            </a:r>
            <a:r>
              <a:rPr kumimoji="0" lang="en-US" sz="3455" b="1" i="0" u="none" strike="noStrike" kern="1200" cap="none" spc="17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455" b="1" i="0" u="none" strike="noStrike" kern="1200" cap="none" spc="176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газов</a:t>
            </a:r>
            <a:r>
              <a:rPr kumimoji="0" lang="en-US" sz="3455" b="1" i="0" u="none" strike="noStrike" kern="1200" cap="none" spc="17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</a:t>
            </a:r>
            <a:r>
              <a:rPr kumimoji="0" lang="en-US" sz="3455" b="1" i="0" u="none" strike="noStrike" kern="1200" cap="none" spc="176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химической</a:t>
            </a:r>
            <a:r>
              <a:rPr kumimoji="0" lang="en-US" sz="3455" b="1" i="0" u="none" strike="noStrike" kern="1200" cap="none" spc="17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455" b="1" i="0" u="none" strike="noStrike" kern="1200" cap="none" spc="176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промышленности</a:t>
            </a:r>
            <a:endParaRPr kumimoji="0" lang="en-US" sz="3455" b="1" i="0" u="none" strike="noStrike" kern="1200" cap="none" spc="176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63EC5B7-7671-6CD5-71A5-37C318C6D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5435" y="8191500"/>
            <a:ext cx="2086728" cy="182131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0" y="216059"/>
            <a:ext cx="18288000" cy="211251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381001" y="4634412"/>
            <a:ext cx="8418994" cy="5220186"/>
          </a:xfrm>
          <a:custGeom>
            <a:avLst/>
            <a:gdLst/>
            <a:ahLst/>
            <a:cxnLst/>
            <a:rect l="l" t="t" r="r" b="b"/>
            <a:pathLst>
              <a:path w="7876069" h="4551408">
                <a:moveTo>
                  <a:pt x="0" y="0"/>
                </a:moveTo>
                <a:lnTo>
                  <a:pt x="7876069" y="0"/>
                </a:lnTo>
                <a:lnTo>
                  <a:pt x="7876069" y="4551408"/>
                </a:lnTo>
                <a:lnTo>
                  <a:pt x="0" y="4551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9144000" y="4634412"/>
            <a:ext cx="8762999" cy="5220186"/>
          </a:xfrm>
          <a:custGeom>
            <a:avLst/>
            <a:gdLst/>
            <a:ahLst/>
            <a:cxnLst/>
            <a:rect l="l" t="t" r="r" b="b"/>
            <a:pathLst>
              <a:path w="7807639" h="4516962">
                <a:moveTo>
                  <a:pt x="0" y="0"/>
                </a:moveTo>
                <a:lnTo>
                  <a:pt x="7807639" y="0"/>
                </a:lnTo>
                <a:lnTo>
                  <a:pt x="7807639" y="4516962"/>
                </a:lnTo>
                <a:lnTo>
                  <a:pt x="0" y="45169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381000" y="1962805"/>
            <a:ext cx="2456214" cy="996471"/>
          </a:xfrm>
          <a:custGeom>
            <a:avLst/>
            <a:gdLst/>
            <a:ahLst/>
            <a:cxnLst/>
            <a:rect l="l" t="t" r="r" b="b"/>
            <a:pathLst>
              <a:path w="2456214" h="996471">
                <a:moveTo>
                  <a:pt x="0" y="0"/>
                </a:moveTo>
                <a:lnTo>
                  <a:pt x="2456214" y="0"/>
                </a:lnTo>
                <a:lnTo>
                  <a:pt x="2456214" y="996471"/>
                </a:lnTo>
                <a:lnTo>
                  <a:pt x="0" y="9964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048000" y="1894329"/>
            <a:ext cx="14542688" cy="1456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14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Одна</a:t>
            </a:r>
            <a:r>
              <a:rPr kumimoji="0" lang="en-US" sz="2800" b="0" i="0" u="none" strike="noStrike" kern="1200" cap="none" spc="14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4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</a:t>
            </a:r>
            <a:r>
              <a:rPr kumimoji="0" lang="en-US" sz="2800" b="0" i="0" u="none" strike="noStrike" kern="1200" cap="none" spc="14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4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крупнейших</a:t>
            </a:r>
            <a:r>
              <a:rPr kumimoji="0" lang="en-US" sz="2800" b="0" i="0" u="none" strike="noStrike" kern="1200" cap="none" spc="14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4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Европейских</a:t>
            </a:r>
            <a:r>
              <a:rPr kumimoji="0" lang="en-US" sz="2800" b="0" i="0" u="none" strike="noStrike" kern="1200" cap="none" spc="14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4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энергетических</a:t>
            </a:r>
            <a:r>
              <a:rPr kumimoji="0" lang="en-US" sz="2800" b="0" i="0" u="none" strike="noStrike" kern="1200" cap="none" spc="14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4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компаний</a:t>
            </a:r>
            <a:r>
              <a:rPr kumimoji="0" lang="en-US" sz="2800" b="0" i="0" u="none" strike="noStrike" kern="1200" cap="none" spc="14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800" b="0" i="0" u="none" strike="noStrike" kern="1200" cap="none" spc="14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поставщик</a:t>
            </a:r>
            <a:r>
              <a:rPr kumimoji="0" lang="en-US" sz="2800" b="0" i="0" u="none" strike="noStrike" kern="1200" cap="none" spc="14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4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электроэнергии</a:t>
            </a:r>
            <a:r>
              <a:rPr kumimoji="0" lang="en-US" sz="2800" b="0" i="0" u="none" strike="noStrike" kern="1200" cap="none" spc="14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4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</a:t>
            </a:r>
            <a:r>
              <a:rPr kumimoji="0" lang="en-US" sz="2800" b="0" i="0" u="none" strike="noStrike" kern="1200" cap="none" spc="14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50 </a:t>
            </a:r>
            <a:r>
              <a:rPr kumimoji="0" lang="en-US" sz="2800" b="0" i="0" u="none" strike="noStrike" kern="1200" cap="none" spc="14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миллионов</a:t>
            </a:r>
            <a:r>
              <a:rPr kumimoji="0" lang="en-US" sz="2800" b="0" i="0" u="none" strike="noStrike" kern="1200" cap="none" spc="14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4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клиентов</a:t>
            </a:r>
            <a:r>
              <a:rPr kumimoji="0" lang="en-US" sz="2800" b="0" i="0" u="none" strike="noStrike" kern="1200" cap="none" spc="14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388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141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883968" y="3619500"/>
            <a:ext cx="5955982" cy="746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96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17" b="0" i="0" u="none" strike="noStrike" kern="1200" cap="none" spc="107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Сократить</a:t>
            </a:r>
            <a:r>
              <a:rPr kumimoji="0" lang="en-US" sz="2117" b="0" i="0" u="none" strike="noStrike" kern="1200" cap="none" spc="107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117" b="0" i="0" u="none" strike="noStrike" kern="1200" cap="none" spc="107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выбросы</a:t>
            </a:r>
            <a:r>
              <a:rPr kumimoji="0" lang="en-US" sz="2117" b="0" i="0" u="none" strike="noStrike" kern="1200" cap="none" spc="107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117" b="0" i="0" u="none" strike="noStrike" kern="1200" cap="none" spc="107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</a:t>
            </a:r>
            <a:r>
              <a:rPr kumimoji="0" lang="en-US" sz="2117" b="0" i="0" u="none" strike="noStrike" kern="1200" cap="none" spc="107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117" b="0" i="0" u="none" strike="noStrike" kern="1200" cap="none" spc="107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охвату</a:t>
            </a:r>
            <a:r>
              <a:rPr kumimoji="0" lang="en-US" sz="2117" b="0" i="0" u="none" strike="noStrike" kern="1200" cap="none" spc="107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и 2 </a:t>
            </a:r>
            <a:r>
              <a:rPr kumimoji="0" lang="en-US" sz="2117" b="0" i="0" u="none" strike="noStrike" kern="1200" cap="none" spc="107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</a:t>
            </a:r>
            <a:r>
              <a:rPr kumimoji="0" lang="en-US" sz="2117" b="0" i="0" u="none" strike="noStrike" kern="1200" cap="none" spc="107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75 % к 2030 </a:t>
            </a:r>
            <a:r>
              <a:rPr kumimoji="0" lang="en-US" sz="2117" b="0" i="0" u="none" strike="noStrike" kern="1200" cap="none" spc="107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году</a:t>
            </a:r>
            <a:r>
              <a:rPr kumimoji="0" lang="en-US" sz="2117" b="0" i="0" u="none" strike="noStrike" kern="1200" cap="none" spc="107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</a:t>
            </a:r>
            <a:r>
              <a:rPr kumimoji="0" lang="en-US" sz="2117" b="0" i="0" u="none" strike="noStrike" kern="1200" cap="none" spc="107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</a:t>
            </a:r>
            <a:r>
              <a:rPr kumimoji="0" lang="en-US" sz="2117" b="0" i="0" u="none" strike="noStrike" kern="1200" cap="none" spc="107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100 % к 2040 </a:t>
            </a:r>
            <a:r>
              <a:rPr kumimoji="0" lang="en-US" sz="2117" b="0" i="0" u="none" strike="noStrike" kern="1200" cap="none" spc="107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году</a:t>
            </a:r>
            <a:endParaRPr kumimoji="0" lang="en-US" sz="2117" b="0" i="0" u="none" strike="noStrike" kern="1200" cap="none" spc="107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517621" y="3619500"/>
            <a:ext cx="5747868" cy="1134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9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17" b="0" i="0" u="none" strike="noStrike" kern="1200" cap="none" spc="107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Сократить</a:t>
            </a:r>
            <a:r>
              <a:rPr kumimoji="0" lang="en-US" sz="2117" b="0" i="0" u="none" strike="noStrike" kern="1200" cap="none" spc="107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117" b="0" i="0" u="none" strike="noStrike" kern="1200" cap="none" spc="107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выбросы</a:t>
            </a:r>
            <a:r>
              <a:rPr kumimoji="0" lang="en-US" sz="2117" b="0" i="0" u="none" strike="noStrike" kern="1200" cap="none" spc="107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117" b="0" i="0" u="none" strike="noStrike" kern="1200" cap="none" spc="107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</a:t>
            </a:r>
            <a:r>
              <a:rPr kumimoji="0" lang="en-US" sz="2117" b="0" i="0" u="none" strike="noStrike" kern="1200" cap="none" spc="107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117" b="0" i="0" u="none" strike="noStrike" kern="1200" cap="none" spc="107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охвату</a:t>
            </a:r>
            <a:r>
              <a:rPr kumimoji="0" lang="en-US" sz="2117" b="0" i="0" u="none" strike="noStrike" kern="1200" cap="none" spc="107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</a:t>
            </a:r>
            <a:r>
              <a:rPr kumimoji="0" lang="en-US" sz="2117" b="0" i="0" u="none" strike="noStrike" kern="1200" cap="none" spc="107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</a:t>
            </a:r>
            <a:r>
              <a:rPr kumimoji="0" lang="en-US" sz="2117" b="0" i="0" u="none" strike="noStrike" kern="1200" cap="none" spc="107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50 % к 2030 </a:t>
            </a:r>
            <a:r>
              <a:rPr kumimoji="0" lang="en-US" sz="2117" b="0" i="0" u="none" strike="noStrike" kern="1200" cap="none" spc="107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году</a:t>
            </a:r>
            <a:r>
              <a:rPr kumimoji="0" lang="en-US" sz="2117" b="0" i="0" u="none" strike="noStrike" kern="1200" cap="none" spc="107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</a:t>
            </a:r>
            <a:r>
              <a:rPr kumimoji="0" lang="en-US" sz="2117" b="0" i="0" u="none" strike="noStrike" kern="1200" cap="none" spc="107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</a:t>
            </a:r>
            <a:r>
              <a:rPr kumimoji="0" lang="en-US" sz="2117" b="0" i="0" u="none" strike="noStrike" kern="1200" cap="none" spc="107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100 % к 2050 </a:t>
            </a:r>
            <a:r>
              <a:rPr kumimoji="0" lang="en-US" sz="2117" b="0" i="0" u="none" strike="noStrike" kern="1200" cap="none" spc="107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году</a:t>
            </a:r>
            <a:endParaRPr kumimoji="0" lang="en-US" sz="2117" b="0" i="0" u="none" strike="noStrike" kern="1200" cap="none" spc="107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296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17" b="0" i="0" u="none" strike="noStrike" kern="1200" cap="none" spc="107" normalizeH="0" baseline="0" noProof="0" dirty="0">
              <a:ln>
                <a:noFill/>
              </a:ln>
              <a:solidFill>
                <a:srgbClr val="008037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C6969474-93A6-52E6-E8FE-7F7A77DAD16E}"/>
              </a:ext>
            </a:extLst>
          </p:cNvPr>
          <p:cNvSpPr/>
          <p:nvPr/>
        </p:nvSpPr>
        <p:spPr>
          <a:xfrm>
            <a:off x="0" y="-77875"/>
            <a:ext cx="18288000" cy="1821312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49EF23CE-88B1-8C0B-AF9E-669C7B1167FF}"/>
              </a:ext>
            </a:extLst>
          </p:cNvPr>
          <p:cNvSpPr txBox="1"/>
          <p:nvPr/>
        </p:nvSpPr>
        <p:spPr>
          <a:xfrm>
            <a:off x="1104932" y="190500"/>
            <a:ext cx="16078135" cy="1178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55" b="1" i="0" u="none" strike="noStrike" kern="1200" cap="none" spc="17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Практические примеры в химической </a:t>
            </a:r>
          </a:p>
          <a:p>
            <a:pPr marL="0" marR="0" lvl="0" indent="0" algn="ctr" defTabSz="914400" rtl="0" eaLnBrk="1" fontAlgn="auto" latinLnBrk="0" hangingPunct="1">
              <a:lnSpc>
                <a:spcPts val="4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55" b="1" i="0" u="none" strike="noStrike" kern="1200" cap="none" spc="17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промышленности в мире</a:t>
            </a:r>
            <a:endParaRPr kumimoji="0" lang="en-US" sz="3455" b="1" i="0" u="none" strike="noStrike" kern="1200" cap="none" spc="176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533400" y="1937469"/>
            <a:ext cx="5089616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8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88" b="0" i="0" u="none" strike="noStrike" kern="1200" cap="none" spc="177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Intro"/>
                <a:ea typeface="+mn-ea"/>
                <a:cs typeface="+mn-cs"/>
              </a:rPr>
              <a:t>DOW Chemical</a:t>
            </a:r>
          </a:p>
        </p:txBody>
      </p:sp>
      <p:sp>
        <p:nvSpPr>
          <p:cNvPr id="6" name="Freeform 6"/>
          <p:cNvSpPr/>
          <p:nvPr/>
        </p:nvSpPr>
        <p:spPr>
          <a:xfrm>
            <a:off x="1104932" y="2559251"/>
            <a:ext cx="16154368" cy="7219076"/>
          </a:xfrm>
          <a:custGeom>
            <a:avLst/>
            <a:gdLst/>
            <a:ahLst/>
            <a:cxnLst/>
            <a:rect l="l" t="t" r="r" b="b"/>
            <a:pathLst>
              <a:path w="15952966" h="7052890">
                <a:moveTo>
                  <a:pt x="0" y="0"/>
                </a:moveTo>
                <a:lnTo>
                  <a:pt x="15952966" y="0"/>
                </a:lnTo>
                <a:lnTo>
                  <a:pt x="15952966" y="7052890"/>
                </a:lnTo>
                <a:lnTo>
                  <a:pt x="0" y="70528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BDEE8930-0463-7E4B-7F98-2146FF64A9B7}"/>
              </a:ext>
            </a:extLst>
          </p:cNvPr>
          <p:cNvSpPr/>
          <p:nvPr/>
        </p:nvSpPr>
        <p:spPr>
          <a:xfrm>
            <a:off x="0" y="-77875"/>
            <a:ext cx="18288000" cy="1821312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543B6F-5E18-C016-3043-CD428E91E4BA}"/>
              </a:ext>
            </a:extLst>
          </p:cNvPr>
          <p:cNvSpPr txBox="1"/>
          <p:nvPr/>
        </p:nvSpPr>
        <p:spPr>
          <a:xfrm>
            <a:off x="1104932" y="190500"/>
            <a:ext cx="16078135" cy="1178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55" b="1" i="0" u="none" strike="noStrike" kern="1200" cap="none" spc="17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Практические примеры в химической </a:t>
            </a:r>
          </a:p>
          <a:p>
            <a:pPr marL="0" marR="0" lvl="0" indent="0" algn="ctr" defTabSz="914400" rtl="0" eaLnBrk="1" fontAlgn="auto" latinLnBrk="0" hangingPunct="1">
              <a:lnSpc>
                <a:spcPts val="4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55" b="1" i="0" u="none" strike="noStrike" kern="1200" cap="none" spc="17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промышленности в мире</a:t>
            </a:r>
            <a:endParaRPr kumimoji="0" lang="en-US" sz="3455" b="1" i="0" u="none" strike="noStrike" kern="1200" cap="none" spc="176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9144000" y="2515520"/>
            <a:ext cx="8514546" cy="7328250"/>
          </a:xfrm>
          <a:custGeom>
            <a:avLst/>
            <a:gdLst/>
            <a:ahLst/>
            <a:cxnLst/>
            <a:rect l="l" t="t" r="r" b="b"/>
            <a:pathLst>
              <a:path w="8514546" h="7328250">
                <a:moveTo>
                  <a:pt x="0" y="0"/>
                </a:moveTo>
                <a:lnTo>
                  <a:pt x="8514546" y="0"/>
                </a:lnTo>
                <a:lnTo>
                  <a:pt x="8514546" y="7328251"/>
                </a:lnTo>
                <a:lnTo>
                  <a:pt x="0" y="73282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04932" y="2714353"/>
            <a:ext cx="7658068" cy="6578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73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Компания</a:t>
            </a:r>
            <a:r>
              <a:rPr kumimoji="0" lang="en-US" sz="2800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Dow </a:t>
            </a:r>
            <a:r>
              <a:rPr kumimoji="0" lang="en-US" sz="2800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модернизировала</a:t>
            </a:r>
            <a:r>
              <a:rPr kumimoji="0" lang="en-US" sz="2800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один</a:t>
            </a:r>
            <a:r>
              <a:rPr kumimoji="0" lang="en-US" sz="2800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</a:t>
            </a:r>
            <a:r>
              <a:rPr kumimoji="0" lang="en-US" sz="2800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смешанных</a:t>
            </a:r>
            <a:r>
              <a:rPr kumimoji="0" lang="en-US" sz="2800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крекеров</a:t>
            </a:r>
            <a:r>
              <a:rPr kumimoji="0" lang="en-US" sz="2800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</a:t>
            </a:r>
            <a:r>
              <a:rPr kumimoji="0" lang="en-US" sz="2800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Плакемине</a:t>
            </a:r>
            <a:r>
              <a:rPr kumimoji="0" lang="en-US" sz="2800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штат</a:t>
            </a:r>
            <a:r>
              <a:rPr kumimoji="0" lang="en-US" sz="2800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Луизиана</a:t>
            </a:r>
            <a:r>
              <a:rPr kumimoji="0" lang="en-US" sz="2800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технологией</a:t>
            </a:r>
            <a:r>
              <a:rPr kumimoji="0" lang="en-US" sz="2800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псевдосжиженного</a:t>
            </a:r>
            <a:r>
              <a:rPr kumimoji="0" lang="en-US" sz="2800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каталитического</a:t>
            </a:r>
            <a:r>
              <a:rPr kumimoji="0" lang="en-US" sz="2800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дегидрирования</a:t>
            </a:r>
            <a:r>
              <a:rPr kumimoji="0" lang="en-US" sz="2800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2800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FCDh</a:t>
            </a:r>
            <a:r>
              <a:rPr kumimoji="0" lang="en-US" sz="2800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en-US" sz="2800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</a:t>
            </a:r>
            <a:r>
              <a:rPr kumimoji="0" lang="en-US" sz="2800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производства</a:t>
            </a:r>
            <a:r>
              <a:rPr kumimoji="0" lang="en-US" sz="2800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пропилена</a:t>
            </a:r>
            <a:endParaRPr kumimoji="0" lang="en-US" sz="2800" b="0" i="0" u="none" strike="noStrike" kern="1200" cap="none" spc="99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273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ts val="273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Запатентованная</a:t>
            </a:r>
            <a:r>
              <a:rPr kumimoji="0" lang="en-US" sz="2800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технология</a:t>
            </a:r>
            <a:r>
              <a:rPr kumimoji="0" lang="en-US" sz="2800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FCDh</a:t>
            </a:r>
            <a:r>
              <a:rPr kumimoji="0" lang="en-US" sz="2800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может</a:t>
            </a:r>
            <a:r>
              <a:rPr kumimoji="0" lang="en-US" sz="2800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сократить</a:t>
            </a:r>
            <a:r>
              <a:rPr kumimoji="0" lang="en-US" sz="2800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капитальные</a:t>
            </a:r>
            <a:r>
              <a:rPr kumimoji="0" lang="en-US" sz="2800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затраты</a:t>
            </a:r>
            <a:r>
              <a:rPr kumimoji="0" lang="en-US" sz="2800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примерно</a:t>
            </a:r>
            <a:r>
              <a:rPr kumimoji="0" lang="en-US" sz="2800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</a:t>
            </a:r>
            <a:r>
              <a:rPr kumimoji="0" lang="en-US" sz="2800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25 %, </a:t>
            </a:r>
            <a:r>
              <a:rPr kumimoji="0" lang="en-US" sz="2800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снизить</a:t>
            </a:r>
            <a:r>
              <a:rPr kumimoji="0" lang="en-US" sz="2800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потребление</a:t>
            </a:r>
            <a:r>
              <a:rPr kumimoji="0" lang="en-US" sz="2800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энергии</a:t>
            </a:r>
            <a:r>
              <a:rPr kumimoji="0" lang="en-US" sz="2800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</a:t>
            </a:r>
            <a:r>
              <a:rPr kumimoji="0" lang="en-US" sz="2800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выбросы</a:t>
            </a:r>
            <a:r>
              <a:rPr kumimoji="0" lang="en-US" sz="2800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парниковых</a:t>
            </a:r>
            <a:r>
              <a:rPr kumimoji="0" lang="en-US" sz="2800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газов</a:t>
            </a:r>
            <a:r>
              <a:rPr kumimoji="0" lang="en-US" sz="2800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примерно</a:t>
            </a:r>
            <a:r>
              <a:rPr kumimoji="0" lang="en-US" sz="2800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</a:t>
            </a:r>
            <a:r>
              <a:rPr kumimoji="0" lang="en-US" sz="2800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20 %. </a:t>
            </a:r>
          </a:p>
          <a:p>
            <a:pPr marL="0" marR="0" lvl="0" indent="0" algn="just" defTabSz="914400" rtl="0" eaLnBrk="1" fontAlgn="auto" latinLnBrk="0" hangingPunct="1">
              <a:lnSpc>
                <a:spcPts val="273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99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273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Недорогая</a:t>
            </a:r>
            <a:r>
              <a:rPr kumimoji="0" lang="en-US" sz="2800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</a:t>
            </a:r>
            <a:r>
              <a:rPr kumimoji="0" lang="en-US" sz="2800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высокорентабельная</a:t>
            </a:r>
            <a:r>
              <a:rPr kumimoji="0" lang="en-US" sz="2800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модернизация</a:t>
            </a:r>
            <a:r>
              <a:rPr kumimoji="0" lang="en-US" sz="2800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усиливает</a:t>
            </a:r>
            <a:r>
              <a:rPr kumimoji="0" lang="en-US" sz="2800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интеграцию</a:t>
            </a:r>
            <a:r>
              <a:rPr kumimoji="0" lang="en-US" sz="2800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обеспечивает</a:t>
            </a:r>
            <a:r>
              <a:rPr kumimoji="0" lang="en-US" sz="2800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надежную</a:t>
            </a:r>
            <a:r>
              <a:rPr kumimoji="0" lang="en-US" sz="2800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поставку</a:t>
            </a:r>
            <a:r>
              <a:rPr kumimoji="0" lang="en-US" sz="2800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дополнительных</a:t>
            </a:r>
            <a:r>
              <a:rPr kumimoji="0" lang="en-US" sz="2800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&gt;100 000 </a:t>
            </a:r>
            <a:r>
              <a:rPr kumimoji="0" lang="en-US" sz="2800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метрических</a:t>
            </a:r>
            <a:r>
              <a:rPr kumimoji="0" lang="en-US" sz="2800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тонн</a:t>
            </a:r>
            <a:r>
              <a:rPr kumimoji="0" lang="en-US" sz="2800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пропилена</a:t>
            </a:r>
            <a:r>
              <a:rPr kumimoji="0" lang="en-US" sz="2800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</a:t>
            </a:r>
            <a:r>
              <a:rPr kumimoji="0" lang="en-US" sz="2800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удовлетворения</a:t>
            </a:r>
            <a:r>
              <a:rPr kumimoji="0" lang="en-US" sz="2800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растущего</a:t>
            </a:r>
            <a:r>
              <a:rPr kumimoji="0" lang="en-US" sz="2800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спроса</a:t>
            </a:r>
            <a:r>
              <a:rPr kumimoji="0" lang="en-US" sz="2800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</a:t>
            </a:r>
            <a:r>
              <a:rPr kumimoji="0" lang="en-US" sz="2800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основных</a:t>
            </a:r>
            <a:r>
              <a:rPr kumimoji="0" lang="en-US" sz="2800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конечных</a:t>
            </a:r>
            <a:r>
              <a:rPr kumimoji="0" lang="en-US" sz="2800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рынках</a:t>
            </a:r>
            <a:r>
              <a:rPr kumimoji="0" lang="en-US" sz="2800" b="0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BD81D017-CD03-CD23-8E48-84EED0E4EA0F}"/>
              </a:ext>
            </a:extLst>
          </p:cNvPr>
          <p:cNvSpPr txBox="1"/>
          <p:nvPr/>
        </p:nvSpPr>
        <p:spPr>
          <a:xfrm>
            <a:off x="533400" y="1937469"/>
            <a:ext cx="5089616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8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88" b="0" i="0" u="none" strike="noStrike" kern="1200" cap="none" spc="177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Intro"/>
                <a:ea typeface="+mn-ea"/>
                <a:cs typeface="+mn-cs"/>
              </a:rPr>
              <a:t>DOW Chemical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1F0F7E15-F458-3DF6-AD57-44FE9A3AECC9}"/>
              </a:ext>
            </a:extLst>
          </p:cNvPr>
          <p:cNvSpPr/>
          <p:nvPr/>
        </p:nvSpPr>
        <p:spPr>
          <a:xfrm>
            <a:off x="0" y="-77875"/>
            <a:ext cx="18288000" cy="1821312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3F4C05-C63F-CAD7-A08F-2730851B0C91}"/>
              </a:ext>
            </a:extLst>
          </p:cNvPr>
          <p:cNvSpPr txBox="1"/>
          <p:nvPr/>
        </p:nvSpPr>
        <p:spPr>
          <a:xfrm>
            <a:off x="1104932" y="190500"/>
            <a:ext cx="16078135" cy="1178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55" b="1" i="0" u="none" strike="noStrike" kern="1200" cap="none" spc="17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Практические примеры в химической </a:t>
            </a:r>
          </a:p>
          <a:p>
            <a:pPr marL="0" marR="0" lvl="0" indent="0" algn="ctr" defTabSz="914400" rtl="0" eaLnBrk="1" fontAlgn="auto" latinLnBrk="0" hangingPunct="1">
              <a:lnSpc>
                <a:spcPts val="4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55" b="1" i="0" u="none" strike="noStrike" kern="1200" cap="none" spc="17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промышленности в мире</a:t>
            </a:r>
            <a:endParaRPr kumimoji="0" lang="en-US" sz="3455" b="1" i="0" u="none" strike="noStrike" kern="1200" cap="none" spc="176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594264" y="2430427"/>
            <a:ext cx="815612" cy="815612"/>
          </a:xfrm>
          <a:custGeom>
            <a:avLst/>
            <a:gdLst/>
            <a:ahLst/>
            <a:cxnLst/>
            <a:rect l="l" t="t" r="r" b="b"/>
            <a:pathLst>
              <a:path w="815612" h="815612">
                <a:moveTo>
                  <a:pt x="0" y="0"/>
                </a:moveTo>
                <a:lnTo>
                  <a:pt x="815612" y="0"/>
                </a:lnTo>
                <a:lnTo>
                  <a:pt x="815612" y="815612"/>
                </a:lnTo>
                <a:lnTo>
                  <a:pt x="0" y="81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" name="TextBox 5"/>
          <p:cNvSpPr txBox="1"/>
          <p:nvPr/>
        </p:nvSpPr>
        <p:spPr>
          <a:xfrm>
            <a:off x="1028700" y="2790608"/>
            <a:ext cx="13906500" cy="5475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0102" lvl="1" indent="-265051">
              <a:lnSpc>
                <a:spcPts val="3437"/>
              </a:lnSpc>
              <a:spcBef>
                <a:spcPct val="0"/>
              </a:spcBef>
              <a:buFont typeface="Arial"/>
              <a:buChar char="•"/>
            </a:pP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Процессы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разведки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добычи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Разведка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бурение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добыча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нефти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газа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включают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себя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различные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энергоемкие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операции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приводит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косвенным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выбросам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результате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потребления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электроэнергии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топлива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2).</a:t>
            </a:r>
          </a:p>
          <a:p>
            <a:pPr>
              <a:lnSpc>
                <a:spcPts val="3437"/>
              </a:lnSpc>
              <a:spcBef>
                <a:spcPct val="0"/>
              </a:spcBef>
            </a:pPr>
            <a:endParaRPr lang="en-US" sz="2400" spc="125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0102" lvl="1" indent="-265051">
              <a:lnSpc>
                <a:spcPts val="3437"/>
              </a:lnSpc>
              <a:spcBef>
                <a:spcPct val="0"/>
              </a:spcBef>
              <a:buFont typeface="Arial"/>
              <a:buChar char="•"/>
            </a:pP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Переработка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переработки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сырой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нефти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пригодные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использования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приводит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выбросам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парниковых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газов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включая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</a:t>
            </a:r>
            <a:r>
              <a:rPr lang="en-US" sz="1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метан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1).</a:t>
            </a:r>
          </a:p>
          <a:p>
            <a:pPr>
              <a:lnSpc>
                <a:spcPts val="3437"/>
              </a:lnSpc>
              <a:spcBef>
                <a:spcPct val="0"/>
              </a:spcBef>
            </a:pPr>
            <a:endParaRPr lang="en-US" sz="2400" spc="125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0102" lvl="1" indent="-265051">
              <a:lnSpc>
                <a:spcPts val="3437"/>
              </a:lnSpc>
              <a:spcBef>
                <a:spcPct val="0"/>
              </a:spcBef>
              <a:buFont typeface="Arial"/>
              <a:buChar char="•"/>
            </a:pP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Транспортировка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нефти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газа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трубопроводам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судам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грузовикам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другими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средствами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способствуют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выбросам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ПГ,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главным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образом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счет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сжигания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топлива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транспортных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средствах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3).</a:t>
            </a:r>
          </a:p>
          <a:p>
            <a:pPr>
              <a:lnSpc>
                <a:spcPts val="1757"/>
              </a:lnSpc>
              <a:spcBef>
                <a:spcPct val="0"/>
              </a:spcBef>
            </a:pPr>
            <a:endParaRPr lang="en-US" sz="2400" spc="125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3B1E4889-82D3-A11F-8229-F559AD7ADF70}"/>
              </a:ext>
            </a:extLst>
          </p:cNvPr>
          <p:cNvSpPr/>
          <p:nvPr/>
        </p:nvSpPr>
        <p:spPr>
          <a:xfrm>
            <a:off x="0" y="-77876"/>
            <a:ext cx="18288000" cy="2136295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162D68B8-4E3F-3C5C-7013-1BFFF7143C0F}"/>
              </a:ext>
            </a:extLst>
          </p:cNvPr>
          <p:cNvSpPr txBox="1"/>
          <p:nvPr/>
        </p:nvSpPr>
        <p:spPr>
          <a:xfrm>
            <a:off x="1104932" y="419593"/>
            <a:ext cx="16078135" cy="1178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7"/>
              </a:lnSpc>
            </a:pPr>
            <a:r>
              <a:rPr lang="en-US" sz="3455" b="1" spc="176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</a:t>
            </a:r>
            <a:r>
              <a:rPr lang="en-US" sz="3455" b="1" spc="17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55" b="1" spc="176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</a:t>
            </a:r>
            <a:r>
              <a:rPr lang="en-US" sz="3455" b="1" spc="17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55" b="1" spc="176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выбросов</a:t>
            </a:r>
            <a:r>
              <a:rPr lang="en-US" sz="3455" b="1" spc="17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55" b="1" spc="176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парниковых</a:t>
            </a:r>
            <a:r>
              <a:rPr lang="en-US" sz="3455" b="1" spc="17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55" b="1" spc="176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газов</a:t>
            </a:r>
            <a:r>
              <a:rPr lang="en-US" sz="3455" b="1" spc="17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455" b="1" spc="176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837"/>
              </a:lnSpc>
            </a:pPr>
            <a:r>
              <a:rPr lang="en-US" sz="3455" b="1" spc="17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en-US" sz="3455" b="1" spc="176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нефтегазовой</a:t>
            </a:r>
            <a:r>
              <a:rPr lang="en-US" sz="3455" b="1" spc="17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55" b="1" spc="176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промышленности</a:t>
            </a:r>
            <a:endParaRPr lang="en-US" sz="3455" b="1" spc="176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89EE97-2066-0FD9-7B84-9C08B7A18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1294" y="7734300"/>
            <a:ext cx="4686706" cy="25527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685800" y="2889221"/>
            <a:ext cx="14508557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75940" marR="0" lvl="1" indent="-187970" algn="l" defTabSz="914400" rtl="0" eaLnBrk="1" fontAlgn="auto" latinLnBrk="0" hangingPunct="1">
              <a:lnSpc>
                <a:spcPts val="24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Проект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«H2 HUB Flanders»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направлен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строительство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установки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производству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зеленого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водорода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мощностью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МВт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производящей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3.000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тонн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зеленого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водорода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год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которая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будет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введена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эксплуатацию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2024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году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ts val="24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88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75940" marR="0" lvl="1" indent="-187970" algn="l" defTabSz="914400" rtl="0" eaLnBrk="1" fontAlgn="auto" latinLnBrk="0" hangingPunct="1">
              <a:lnSpc>
                <a:spcPts val="24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высокоэффективном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процессе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крекинга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аммиака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Air Liquide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использует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технологию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тепловой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интеграции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реакторных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труб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нового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поколения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Эта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технология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обеспечивает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максимально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возможный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перевод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аммиака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водород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нулевые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прямые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выбросы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CO2. </a:t>
            </a:r>
          </a:p>
          <a:p>
            <a:pPr marL="0" marR="0" lvl="0" indent="0" algn="l" defTabSz="914400" rtl="0" eaLnBrk="1" fontAlgn="auto" latinLnBrk="0" hangingPunct="1">
              <a:lnSpc>
                <a:spcPts val="24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88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75940" marR="0" lvl="1" indent="-187970" algn="l" defTabSz="914400" rtl="0" eaLnBrk="1" fontAlgn="auto" latinLnBrk="0" hangingPunct="1">
              <a:lnSpc>
                <a:spcPts val="24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Ключевым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элементом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процесса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крекинга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аммиака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является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установка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крекинга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аммиака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представляющая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собой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печь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каталитического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крекинга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в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которой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реакция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синтеза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аммиака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реверсируется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повышенных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температурах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Образующийся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крекинг-газ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состоит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основном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водорода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азота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После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последующей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стадии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разделения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получают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очищенный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водород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ts val="24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88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75940" marR="0" lvl="1" indent="-187970" algn="l" defTabSz="914400" rtl="0" eaLnBrk="1" fontAlgn="auto" latinLnBrk="0" hangingPunct="1">
              <a:lnSpc>
                <a:spcPts val="24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Экономическая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целесообразность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была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обеспечена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счет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грантового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финансирование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правительством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Фландрии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ts val="24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88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75940" marR="0" lvl="1" indent="-187970" algn="l" defTabSz="914400" rtl="0" eaLnBrk="1" fontAlgn="auto" latinLnBrk="0" hangingPunct="1">
              <a:lnSpc>
                <a:spcPts val="24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Air Liquide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обязалась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инвестировать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около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миллиардов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евро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всему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миру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цепочку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создания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стоимости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низкоуглеродного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водорода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 2035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году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рамках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своей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стратегической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8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стратегии</a:t>
            </a:r>
            <a:r>
              <a:rPr kumimoji="0" lang="en-US" sz="2400" b="0" i="0" u="none" strike="noStrike" kern="1200" cap="none" spc="8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ADVANCE.</a:t>
            </a:r>
          </a:p>
          <a:p>
            <a:pPr marL="0" marR="0" lvl="0" indent="0" algn="l" defTabSz="914400" rtl="0" eaLnBrk="1" fontAlgn="auto" latinLnBrk="0" hangingPunct="1">
              <a:lnSpc>
                <a:spcPts val="243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88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2A309D30-C448-C43E-F4C0-E11B5E65E2AE}"/>
              </a:ext>
            </a:extLst>
          </p:cNvPr>
          <p:cNvSpPr txBox="1"/>
          <p:nvPr/>
        </p:nvSpPr>
        <p:spPr>
          <a:xfrm>
            <a:off x="973296" y="2019300"/>
            <a:ext cx="5089616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8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88" b="0" i="0" u="none" strike="noStrike" kern="1200" cap="none" spc="177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Intro"/>
                <a:ea typeface="+mn-ea"/>
                <a:cs typeface="+mn-cs"/>
              </a:rPr>
              <a:t>Air Liquide 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40781994-E735-6307-5195-01F68A2A024D}"/>
              </a:ext>
            </a:extLst>
          </p:cNvPr>
          <p:cNvSpPr/>
          <p:nvPr/>
        </p:nvSpPr>
        <p:spPr>
          <a:xfrm>
            <a:off x="0" y="-77875"/>
            <a:ext cx="18288000" cy="1821312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27BB29-FC38-D551-050D-5C0623012107}"/>
              </a:ext>
            </a:extLst>
          </p:cNvPr>
          <p:cNvSpPr txBox="1"/>
          <p:nvPr/>
        </p:nvSpPr>
        <p:spPr>
          <a:xfrm>
            <a:off x="1104932" y="190500"/>
            <a:ext cx="16078135" cy="1178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55" b="1" i="0" u="none" strike="noStrike" kern="1200" cap="none" spc="17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Практические примеры в химической </a:t>
            </a:r>
          </a:p>
          <a:p>
            <a:pPr marL="0" marR="0" lvl="0" indent="0" algn="ctr" defTabSz="914400" rtl="0" eaLnBrk="1" fontAlgn="auto" latinLnBrk="0" hangingPunct="1">
              <a:lnSpc>
                <a:spcPts val="4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55" b="1" i="0" u="none" strike="noStrike" kern="1200" cap="none" spc="17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промышленности в мире</a:t>
            </a:r>
            <a:endParaRPr kumimoji="0" lang="en-US" sz="3455" b="1" i="0" u="none" strike="noStrike" kern="1200" cap="none" spc="176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104932" y="2400300"/>
            <a:ext cx="16271892" cy="6587243"/>
          </a:xfrm>
          <a:custGeom>
            <a:avLst/>
            <a:gdLst/>
            <a:ahLst/>
            <a:cxnLst/>
            <a:rect l="l" t="t" r="r" b="b"/>
            <a:pathLst>
              <a:path w="16271892" h="6587243">
                <a:moveTo>
                  <a:pt x="0" y="0"/>
                </a:moveTo>
                <a:lnTo>
                  <a:pt x="16271892" y="0"/>
                </a:lnTo>
                <a:lnTo>
                  <a:pt x="16271892" y="6587243"/>
                </a:lnTo>
                <a:lnTo>
                  <a:pt x="0" y="65872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112923F-51B3-EBA3-5FFE-A0DA061135CF}"/>
              </a:ext>
            </a:extLst>
          </p:cNvPr>
          <p:cNvSpPr/>
          <p:nvPr/>
        </p:nvSpPr>
        <p:spPr>
          <a:xfrm>
            <a:off x="0" y="-77875"/>
            <a:ext cx="18288000" cy="1821312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494AC5-9588-DED9-2004-EC3018606CB7}"/>
              </a:ext>
            </a:extLst>
          </p:cNvPr>
          <p:cNvSpPr txBox="1"/>
          <p:nvPr/>
        </p:nvSpPr>
        <p:spPr>
          <a:xfrm>
            <a:off x="1104932" y="419100"/>
            <a:ext cx="16078135" cy="562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55" b="1" i="0" u="none" strike="noStrike" kern="1200" cap="none" spc="17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Сравнительный анализ по мероприятиям</a:t>
            </a:r>
            <a:endParaRPr kumimoji="0" lang="en-US" sz="3455" b="1" i="0" u="none" strike="noStrike" kern="1200" cap="none" spc="176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371600" y="2659996"/>
            <a:ext cx="14185600" cy="7155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31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1089" marR="0" lvl="1" indent="-240544" algn="just" defTabSz="914400" rtl="0" eaLnBrk="1" fontAlgn="auto" latinLnBrk="0" hangingPunct="1">
              <a:lnSpc>
                <a:spcPts val="3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Кредитный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риск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связанный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 ESG (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Экологическим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социальным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корпоративным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управлением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):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риск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столкнуться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более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высокими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процентными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ставками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трудностями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доступе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финансированию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из-за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строгих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требований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соблюдению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требований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ESG</a:t>
            </a:r>
          </a:p>
          <a:p>
            <a:pPr marL="0" marR="0" lvl="0" indent="0" algn="just" defTabSz="914400" rtl="0" eaLnBrk="1" fontAlgn="auto" latinLnBrk="0" hangingPunct="1">
              <a:lnSpc>
                <a:spcPts val="3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113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1089" marR="0" lvl="1" indent="-240544" algn="just" defTabSz="914400" rtl="0" eaLnBrk="1" fontAlgn="auto" latinLnBrk="0" hangingPunct="1">
              <a:lnSpc>
                <a:spcPts val="3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Регуляторный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риск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Риск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возможных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изменений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национальном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законодательстве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связанном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изменением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климата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приводящих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налогообложению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выбросов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ПГ,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установлению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целей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снижению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углеродного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следа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возможным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судебным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разбирательствам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связи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несоблюдением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требований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законодательства</a:t>
            </a:r>
            <a:endParaRPr kumimoji="0" lang="en-US" sz="2800" b="0" i="0" u="none" strike="noStrike" kern="1200" cap="none" spc="113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3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113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1089" marR="0" lvl="1" indent="-240544" algn="just" defTabSz="914400" rtl="0" eaLnBrk="1" fontAlgn="auto" latinLnBrk="0" hangingPunct="1">
              <a:lnSpc>
                <a:spcPts val="3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Рыночный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риск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Риск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подверженности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углеродному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налогообложению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странах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импорта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продукции</a:t>
            </a:r>
            <a:endParaRPr kumimoji="0" lang="en-US" sz="2800" b="0" i="0" u="none" strike="noStrike" kern="1200" cap="none" spc="113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3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113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1089" marR="0" lvl="1" indent="-240544" algn="just" defTabSz="914400" rtl="0" eaLnBrk="1" fontAlgn="auto" latinLnBrk="0" hangingPunct="1">
              <a:lnSpc>
                <a:spcPts val="3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Клиентский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риск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риск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потери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клиентов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из-за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несоблюдения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их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целевых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показателей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декарбонизации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роли</a:t>
            </a:r>
            <a:r>
              <a:rPr kumimoji="0" lang="en-US" sz="2800" b="0" i="0" u="none" strike="noStrike" kern="1200" cap="none" spc="11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3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поставщика</a:t>
            </a:r>
            <a:endParaRPr kumimoji="0" lang="en-US" sz="2800" b="0" i="0" u="none" strike="noStrike" kern="1200" cap="none" spc="113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3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113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590306" y="2198703"/>
            <a:ext cx="14470261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29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12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Риски</a:t>
            </a:r>
            <a:r>
              <a:rPr kumimoji="0" lang="en-US" sz="2800" b="1" i="0" u="none" strike="noStrike" kern="1200" cap="none" spc="12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1" i="0" u="none" strike="noStrike" kern="1200" cap="none" spc="12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связанные</a:t>
            </a:r>
            <a:r>
              <a:rPr kumimoji="0" lang="en-US" sz="2800" b="1" i="0" u="none" strike="noStrike" kern="1200" cap="none" spc="12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 </a:t>
            </a:r>
            <a:r>
              <a:rPr kumimoji="0" lang="en-US" sz="2800" b="1" i="0" u="none" strike="noStrike" kern="1200" cap="none" spc="12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глобальным</a:t>
            </a:r>
            <a:r>
              <a:rPr kumimoji="0" lang="en-US" sz="2800" b="1" i="0" u="none" strike="noStrike" kern="1200" cap="none" spc="12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12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переходом</a:t>
            </a:r>
            <a:r>
              <a:rPr kumimoji="0" lang="en-US" sz="2800" b="1" i="0" u="none" strike="noStrike" kern="1200" cap="none" spc="12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12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</a:t>
            </a:r>
            <a:r>
              <a:rPr kumimoji="0" lang="en-US" sz="2800" b="1" i="0" u="none" strike="noStrike" kern="1200" cap="none" spc="12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низкоуглеродное </a:t>
            </a:r>
            <a:r>
              <a:rPr kumimoji="0" lang="en-US" sz="2800" b="1" i="0" u="none" strike="noStrike" kern="1200" cap="none" spc="12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развитие</a:t>
            </a:r>
            <a:endParaRPr kumimoji="0" lang="en-US" sz="2800" b="1" i="0" u="none" strike="noStrike" kern="1200" cap="none" spc="12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6121C164-792A-82F5-C76D-9B56685258D5}"/>
              </a:ext>
            </a:extLst>
          </p:cNvPr>
          <p:cNvSpPr/>
          <p:nvPr/>
        </p:nvSpPr>
        <p:spPr>
          <a:xfrm>
            <a:off x="0" y="-77875"/>
            <a:ext cx="18288000" cy="1821312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E6C8B8-4E05-72EC-C9C1-4DFC47B8DB76}"/>
              </a:ext>
            </a:extLst>
          </p:cNvPr>
          <p:cNvSpPr txBox="1"/>
          <p:nvPr/>
        </p:nvSpPr>
        <p:spPr>
          <a:xfrm>
            <a:off x="1104932" y="419100"/>
            <a:ext cx="16078135" cy="562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55" b="1" i="0" u="none" strike="noStrike" kern="1200" cap="none" spc="17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Климатические риски</a:t>
            </a:r>
            <a:endParaRPr kumimoji="0" lang="en-US" sz="3455" b="1" i="0" u="none" strike="noStrike" kern="1200" cap="none" spc="176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9CEFD3D-E9F9-7F86-A830-D9920FDDD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5435" y="8191500"/>
            <a:ext cx="2086728" cy="182131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046976" y="9852942"/>
            <a:ext cx="10565435" cy="434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6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970171" y="3757586"/>
            <a:ext cx="11848752" cy="4466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0588" marR="0" lvl="1" indent="-340294" algn="l" defTabSz="914400" rtl="0" eaLnBrk="1" fontAlgn="auto" latinLnBrk="0" hangingPunct="1">
              <a:lnSpc>
                <a:spcPts val="4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16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Операционный</a:t>
            </a:r>
            <a:r>
              <a:rPr kumimoji="0" lang="en-US" sz="3200" b="0" i="0" u="none" strike="noStrike" kern="1200" cap="none" spc="16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6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риск</a:t>
            </a:r>
            <a:r>
              <a:rPr kumimoji="0" lang="en-US" sz="3200" b="0" i="0" u="none" strike="noStrike" kern="1200" cap="none" spc="16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</a:t>
            </a:r>
            <a:r>
              <a:rPr kumimoji="0" lang="en-US" sz="3200" b="0" i="0" u="none" strike="noStrike" kern="1200" cap="none" spc="16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связи</a:t>
            </a:r>
            <a:r>
              <a:rPr kumimoji="0" lang="en-US" sz="3200" b="0" i="0" u="none" strike="noStrike" kern="1200" cap="none" spc="16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 </a:t>
            </a:r>
            <a:r>
              <a:rPr kumimoji="0" lang="en-US" sz="3200" b="0" i="0" u="none" strike="noStrike" kern="1200" cap="none" spc="16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изменением</a:t>
            </a:r>
            <a:r>
              <a:rPr kumimoji="0" lang="en-US" sz="3200" b="0" i="0" u="none" strike="noStrike" kern="1200" cap="none" spc="16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6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количества</a:t>
            </a:r>
            <a:r>
              <a:rPr kumimoji="0" lang="en-US" sz="3200" b="0" i="0" u="none" strike="noStrike" kern="1200" cap="none" spc="16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6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осадков</a:t>
            </a:r>
            <a:endParaRPr kumimoji="0" lang="en-US" sz="3200" b="0" i="0" u="none" strike="noStrike" kern="1200" cap="none" spc="16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0588" marR="0" lvl="1" indent="-340294" algn="l" defTabSz="914400" rtl="0" eaLnBrk="1" fontAlgn="auto" latinLnBrk="0" hangingPunct="1">
              <a:lnSpc>
                <a:spcPts val="4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16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Операционный</a:t>
            </a:r>
            <a:r>
              <a:rPr kumimoji="0" lang="en-US" sz="3200" b="0" i="0" u="none" strike="noStrike" kern="1200" cap="none" spc="16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6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риск</a:t>
            </a:r>
            <a:r>
              <a:rPr kumimoji="0" lang="en-US" sz="3200" b="0" i="0" u="none" strike="noStrike" kern="1200" cap="none" spc="16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6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из-за</a:t>
            </a:r>
            <a:r>
              <a:rPr kumimoji="0" lang="en-US" sz="3200" b="0" i="0" u="none" strike="noStrike" kern="1200" cap="none" spc="16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6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экстремальных</a:t>
            </a:r>
            <a:r>
              <a:rPr kumimoji="0" lang="en-US" sz="3200" b="0" i="0" u="none" strike="noStrike" kern="1200" cap="none" spc="16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6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температур</a:t>
            </a:r>
            <a:endParaRPr kumimoji="0" lang="en-US" sz="3200" b="0" i="0" u="none" strike="noStrike" kern="1200" cap="none" spc="16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0588" marR="0" lvl="1" indent="-340294" algn="l" defTabSz="914400" rtl="0" eaLnBrk="1" fontAlgn="auto" latinLnBrk="0" hangingPunct="1">
              <a:lnSpc>
                <a:spcPts val="4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16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Операционный</a:t>
            </a:r>
            <a:r>
              <a:rPr kumimoji="0" lang="en-US" sz="3200" b="0" i="0" u="none" strike="noStrike" kern="1200" cap="none" spc="16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6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риск</a:t>
            </a:r>
            <a:r>
              <a:rPr kumimoji="0" lang="en-US" sz="3200" b="0" i="0" u="none" strike="noStrike" kern="1200" cap="none" spc="16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</a:t>
            </a:r>
            <a:r>
              <a:rPr kumimoji="0" lang="en-US" sz="3200" b="0" i="0" u="none" strike="noStrike" kern="1200" cap="none" spc="16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связи</a:t>
            </a:r>
            <a:r>
              <a:rPr kumimoji="0" lang="en-US" sz="3200" b="0" i="0" u="none" strike="noStrike" kern="1200" cap="none" spc="16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 </a:t>
            </a:r>
            <a:r>
              <a:rPr kumimoji="0" lang="en-US" sz="3200" b="0" i="0" u="none" strike="noStrike" kern="1200" cap="none" spc="16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экстремальными</a:t>
            </a:r>
            <a:r>
              <a:rPr kumimoji="0" lang="en-US" sz="3200" b="0" i="0" u="none" strike="noStrike" kern="1200" cap="none" spc="16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6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погодными</a:t>
            </a:r>
            <a:r>
              <a:rPr kumimoji="0" lang="en-US" sz="3200" b="0" i="0" u="none" strike="noStrike" kern="1200" cap="none" spc="16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6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условиями</a:t>
            </a:r>
            <a:endParaRPr kumimoji="0" lang="en-US" sz="3200" b="0" i="0" u="none" strike="noStrike" kern="1200" cap="none" spc="16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0588" marR="0" lvl="1" indent="-340294" algn="l" defTabSz="914400" rtl="0" eaLnBrk="1" fontAlgn="auto" latinLnBrk="0" hangingPunct="1">
              <a:lnSpc>
                <a:spcPts val="4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16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Операционный</a:t>
            </a:r>
            <a:r>
              <a:rPr kumimoji="0" lang="en-US" sz="3200" b="0" i="0" u="none" strike="noStrike" kern="1200" cap="none" spc="16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6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риск</a:t>
            </a:r>
            <a:r>
              <a:rPr kumimoji="0" lang="en-US" sz="3200" b="0" i="0" u="none" strike="noStrike" kern="1200" cap="none" spc="16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</a:t>
            </a:r>
            <a:r>
              <a:rPr kumimoji="0" lang="en-US" sz="3200" b="0" i="0" u="none" strike="noStrike" kern="1200" cap="none" spc="16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связи</a:t>
            </a:r>
            <a:r>
              <a:rPr kumimoji="0" lang="en-US" sz="3200" b="0" i="0" u="none" strike="noStrike" kern="1200" cap="none" spc="16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6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</a:t>
            </a:r>
            <a:r>
              <a:rPr kumimoji="0" lang="en-US" sz="3200" b="0" i="0" u="none" strike="noStrike" kern="1200" cap="none" spc="16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6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дефицитом</a:t>
            </a:r>
            <a:r>
              <a:rPr kumimoji="0" lang="en-US" sz="3200" b="0" i="0" u="none" strike="noStrike" kern="1200" cap="none" spc="16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6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водных</a:t>
            </a:r>
            <a:r>
              <a:rPr kumimoji="0" lang="en-US" sz="3200" b="0" i="0" u="none" strike="noStrike" kern="1200" cap="none" spc="16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6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ресурсов</a:t>
            </a:r>
            <a:endParaRPr kumimoji="0" lang="en-US" sz="3200" b="0" i="0" u="none" strike="noStrike" kern="1200" cap="none" spc="16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34FB8B30-8F54-AE68-3FE8-CF6A389EE626}"/>
              </a:ext>
            </a:extLst>
          </p:cNvPr>
          <p:cNvSpPr/>
          <p:nvPr/>
        </p:nvSpPr>
        <p:spPr>
          <a:xfrm>
            <a:off x="0" y="-77875"/>
            <a:ext cx="18288000" cy="1821312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18FB7C-5724-B48B-48BA-A47B890588A9}"/>
              </a:ext>
            </a:extLst>
          </p:cNvPr>
          <p:cNvSpPr txBox="1"/>
          <p:nvPr/>
        </p:nvSpPr>
        <p:spPr>
          <a:xfrm>
            <a:off x="1104932" y="419100"/>
            <a:ext cx="16078135" cy="562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55" b="1" i="0" u="none" strike="noStrike" kern="1200" cap="none" spc="17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Климатические риски</a:t>
            </a:r>
            <a:endParaRPr kumimoji="0" lang="en-US" sz="3455" b="1" i="0" u="none" strike="noStrike" kern="1200" cap="none" spc="176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2C1EC30-20B8-8913-2DD1-956E34DE7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5435" y="8191500"/>
            <a:ext cx="2086728" cy="1821311"/>
          </a:xfrm>
          <a:prstGeom prst="rect">
            <a:avLst/>
          </a:prstGeom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FC1D41A6-CE31-2207-B476-5ACBDABA4328}"/>
              </a:ext>
            </a:extLst>
          </p:cNvPr>
          <p:cNvSpPr txBox="1"/>
          <p:nvPr/>
        </p:nvSpPr>
        <p:spPr>
          <a:xfrm>
            <a:off x="1590306" y="2198703"/>
            <a:ext cx="14470261" cy="1140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56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166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Риски</a:t>
            </a:r>
            <a:r>
              <a:rPr kumimoji="0" lang="en-US" sz="2800" b="1" i="0" u="none" strike="noStrike" kern="1200" cap="none" spc="166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1" i="0" u="none" strike="noStrike" kern="1200" cap="none" spc="166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связанные</a:t>
            </a:r>
            <a:r>
              <a:rPr kumimoji="0" lang="en-US" sz="2800" b="1" i="0" u="none" strike="noStrike" kern="1200" cap="none" spc="166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 </a:t>
            </a:r>
            <a:r>
              <a:rPr kumimoji="0" lang="en-US" sz="2800" b="1" i="0" u="none" strike="noStrike" kern="1200" cap="none" spc="166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негативным</a:t>
            </a:r>
            <a:r>
              <a:rPr kumimoji="0" lang="en-US" sz="2800" b="1" i="0" u="none" strike="noStrike" kern="1200" cap="none" spc="166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166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воздействием</a:t>
            </a:r>
            <a:r>
              <a:rPr kumimoji="0" lang="en-US" sz="2800" b="1" i="0" u="none" strike="noStrike" kern="1200" cap="none" spc="166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166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изменения</a:t>
            </a:r>
            <a:r>
              <a:rPr kumimoji="0" lang="en-US" sz="2800" b="1" i="0" u="none" strike="noStrike" kern="1200" cap="none" spc="166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166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климата</a:t>
            </a:r>
            <a:r>
              <a:rPr kumimoji="0" lang="en-US" sz="2800" b="1" i="0" u="none" strike="noStrike" kern="1200" cap="none" spc="166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166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</a:t>
            </a:r>
            <a:r>
              <a:rPr kumimoji="0" lang="en-US" sz="2800" b="1" i="0" u="none" strike="noStrike" kern="1200" cap="none" spc="166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166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операционную</a:t>
            </a:r>
            <a:r>
              <a:rPr kumimoji="0" lang="en-US" sz="2800" b="1" i="0" u="none" strike="noStrike" kern="1200" cap="none" spc="166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166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деятельность</a:t>
            </a:r>
            <a:endParaRPr kumimoji="0" lang="en-US" sz="2800" b="1" i="0" u="none" strike="noStrike" kern="1200" cap="none" spc="166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4782800" y="723900"/>
            <a:ext cx="2535201" cy="964320"/>
          </a:xfrm>
          <a:custGeom>
            <a:avLst/>
            <a:gdLst/>
            <a:ahLst/>
            <a:cxnLst/>
            <a:rect l="l" t="t" r="r" b="b"/>
            <a:pathLst>
              <a:path w="1820093" h="692602">
                <a:moveTo>
                  <a:pt x="0" y="0"/>
                </a:moveTo>
                <a:lnTo>
                  <a:pt x="1820093" y="0"/>
                </a:lnTo>
                <a:lnTo>
                  <a:pt x="1820093" y="692602"/>
                </a:lnTo>
                <a:lnTo>
                  <a:pt x="0" y="6926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5350C2-8887-637F-49AB-6A3FB97BFDAD}"/>
              </a:ext>
            </a:extLst>
          </p:cNvPr>
          <p:cNvSpPr txBox="1"/>
          <p:nvPr/>
        </p:nvSpPr>
        <p:spPr>
          <a:xfrm>
            <a:off x="304800" y="3390900"/>
            <a:ext cx="17983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Презентация №4 «Реализация политики декарбонизации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в металлургической промышленности»</a:t>
            </a:r>
            <a:endParaRPr kumimoji="0" lang="ru-KZ" sz="4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868F6A-A21A-D60A-C757-DE3BA4222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200" y="5829300"/>
            <a:ext cx="31242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3848C603-3BAC-A3C1-F89D-0FACB8BDA797}"/>
              </a:ext>
            </a:extLst>
          </p:cNvPr>
          <p:cNvSpPr/>
          <p:nvPr/>
        </p:nvSpPr>
        <p:spPr>
          <a:xfrm>
            <a:off x="0" y="-77875"/>
            <a:ext cx="18288000" cy="1821312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3A258834-19B7-C3B1-CF2F-CFCC78114F2A}"/>
              </a:ext>
            </a:extLst>
          </p:cNvPr>
          <p:cNvSpPr txBox="1"/>
          <p:nvPr/>
        </p:nvSpPr>
        <p:spPr>
          <a:xfrm>
            <a:off x="1104932" y="190500"/>
            <a:ext cx="16078135" cy="1178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55" b="1" i="0" u="none" strike="noStrike" kern="1200" cap="none" spc="17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</a:t>
            </a:r>
            <a:r>
              <a:rPr kumimoji="0" lang="en-US" sz="3455" b="1" i="0" u="none" strike="noStrike" kern="1200" cap="none" spc="176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сточники</a:t>
            </a:r>
            <a:r>
              <a:rPr kumimoji="0" lang="en-US" sz="3455" b="1" i="0" u="none" strike="noStrike" kern="1200" cap="none" spc="17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455" b="1" i="0" u="none" strike="noStrike" kern="1200" cap="none" spc="176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выбросов</a:t>
            </a:r>
            <a:r>
              <a:rPr kumimoji="0" lang="en-US" sz="3455" b="1" i="0" u="none" strike="noStrike" kern="1200" cap="none" spc="17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455" b="1" i="0" u="none" strike="noStrike" kern="1200" cap="none" spc="176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парниковых</a:t>
            </a:r>
            <a:r>
              <a:rPr kumimoji="0" lang="en-US" sz="3455" b="1" i="0" u="none" strike="noStrike" kern="1200" cap="none" spc="17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455" b="1" i="0" u="none" strike="noStrike" kern="1200" cap="none" spc="176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газов</a:t>
            </a:r>
            <a:r>
              <a:rPr kumimoji="0" lang="en-US" sz="3455" b="1" i="0" u="none" strike="noStrike" kern="1200" cap="none" spc="17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</a:t>
            </a:r>
            <a:r>
              <a:rPr kumimoji="0" lang="ru-RU" sz="3455" b="1" i="0" u="none" strike="noStrike" kern="1200" cap="none" spc="17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металлургической </a:t>
            </a:r>
            <a:r>
              <a:rPr kumimoji="0" lang="en-US" sz="3455" b="1" i="0" u="none" strike="noStrike" kern="1200" cap="none" spc="176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промышленности</a:t>
            </a:r>
            <a:endParaRPr kumimoji="0" lang="en-US" sz="3455" b="1" i="0" u="none" strike="noStrike" kern="1200" cap="none" spc="176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DD55A91D-A5F1-D562-4468-276B1074C7ED}"/>
              </a:ext>
            </a:extLst>
          </p:cNvPr>
          <p:cNvSpPr txBox="1"/>
          <p:nvPr/>
        </p:nvSpPr>
        <p:spPr>
          <a:xfrm>
            <a:off x="685800" y="2247900"/>
            <a:ext cx="14422583" cy="8181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105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Производство</a:t>
            </a:r>
            <a:r>
              <a:rPr kumimoji="0" lang="en-US" sz="2800" b="1" i="0" u="none" strike="noStrike" kern="1200" cap="none" spc="10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105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чугуна</a:t>
            </a:r>
            <a:r>
              <a:rPr kumimoji="0" lang="en-US" sz="2800" b="1" i="0" u="none" strike="noStrike" kern="1200" cap="none" spc="10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</a:t>
            </a:r>
            <a:r>
              <a:rPr kumimoji="0" lang="en-US" sz="2800" b="1" i="0" u="none" strike="noStrike" kern="1200" cap="none" spc="105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стали</a:t>
            </a:r>
            <a:r>
              <a:rPr kumimoji="0" lang="en-US" sz="2800" b="1" i="0" u="none" strike="noStrike" kern="1200" cap="none" spc="10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447098" marR="0" lvl="1" indent="-223549" algn="just" defTabSz="914400" rtl="0" eaLnBrk="1" fontAlgn="auto" latinLnBrk="0" hangingPunct="1">
              <a:lnSpc>
                <a:spcPts val="28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Доменные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печи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традиционный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метод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производства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чугуна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стали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доменных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печах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включает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восстановление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железной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руды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использованием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кокса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полученного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угля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в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качестве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восстановителя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что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приводит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выбросам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CO2 (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выбросы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охвату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1)</a:t>
            </a:r>
          </a:p>
          <a:p>
            <a:pPr marL="0" marR="0" lvl="0" indent="0" algn="just" defTabSz="914400" rtl="0" eaLnBrk="1" fontAlgn="auto" latinLnBrk="0" hangingPunct="1">
              <a:lnSpc>
                <a:spcPts val="28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105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47098" marR="0" lvl="1" indent="-223549" algn="just" defTabSz="914400" rtl="0" eaLnBrk="1" fontAlgn="auto" latinLnBrk="0" hangingPunct="1">
              <a:lnSpc>
                <a:spcPts val="28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Дуговые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электропечи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В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электродуговых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печах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металлолом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плавится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использованием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электричества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что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также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способствует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выбросам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парниковых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газов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в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зависимости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схемы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выработки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электроэнергии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выбросы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охвату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2)</a:t>
            </a:r>
          </a:p>
          <a:p>
            <a:pPr marL="0" marR="0" lvl="0" indent="0" algn="just" defTabSz="914400" rtl="0" eaLnBrk="1" fontAlgn="auto" latinLnBrk="0" hangingPunct="1">
              <a:lnSpc>
                <a:spcPts val="28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105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28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105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Производство</a:t>
            </a:r>
            <a:r>
              <a:rPr kumimoji="0" lang="en-US" sz="2800" b="1" i="0" u="none" strike="noStrike" kern="1200" cap="none" spc="10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105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алюминия</a:t>
            </a:r>
            <a:r>
              <a:rPr kumimoji="0" lang="en-US" sz="2800" b="1" i="0" u="none" strike="noStrike" kern="1200" cap="none" spc="10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447098" marR="0" lvl="1" indent="-223549" algn="just" defTabSz="914400" rtl="0" eaLnBrk="1" fontAlgn="auto" latinLnBrk="0" hangingPunct="1">
              <a:lnSpc>
                <a:spcPts val="28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Процесс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Байера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производстве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алюминия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бокситовой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руды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процесс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Байера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приводит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выбросам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CO2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из-за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термического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разложения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гидроксида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алюминия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выбросы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охвату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1).</a:t>
            </a:r>
          </a:p>
          <a:p>
            <a:pPr marL="447098" marR="0" lvl="1" indent="-223549" algn="just" defTabSz="914400" rtl="0" eaLnBrk="1" fontAlgn="auto" latinLnBrk="0" hangingPunct="1">
              <a:lnSpc>
                <a:spcPts val="28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Процесс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Холла-Эру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Процесс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Холла-Эру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используемый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извлечения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алюминия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глинозема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потребляет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значительное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количество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электроэнергии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что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приводит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косвенным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выбросам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зависимости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источника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энергии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выбросы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0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охвату</a:t>
            </a:r>
            <a:r>
              <a:rPr kumimoji="0" lang="en-US" sz="2800" b="0" i="0" u="none" strike="noStrike" kern="1200" cap="none" spc="10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2)</a:t>
            </a:r>
          </a:p>
          <a:p>
            <a:pPr marL="0" marR="0" lvl="0" indent="0" algn="just" defTabSz="914400" rtl="0" eaLnBrk="1" fontAlgn="auto" latinLnBrk="0" hangingPunct="1">
              <a:lnSpc>
                <a:spcPts val="28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105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8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105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8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105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A2235E-E02B-C3E8-7FCF-053827427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8139" y="8137990"/>
            <a:ext cx="1569856" cy="195851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3848C603-3BAC-A3C1-F89D-0FACB8BDA797}"/>
              </a:ext>
            </a:extLst>
          </p:cNvPr>
          <p:cNvSpPr/>
          <p:nvPr/>
        </p:nvSpPr>
        <p:spPr>
          <a:xfrm>
            <a:off x="0" y="-77875"/>
            <a:ext cx="18288000" cy="1821312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3A258834-19B7-C3B1-CF2F-CFCC78114F2A}"/>
              </a:ext>
            </a:extLst>
          </p:cNvPr>
          <p:cNvSpPr txBox="1"/>
          <p:nvPr/>
        </p:nvSpPr>
        <p:spPr>
          <a:xfrm>
            <a:off x="1104932" y="190500"/>
            <a:ext cx="16078135" cy="1178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55" b="1" i="0" u="none" strike="noStrike" kern="1200" cap="none" spc="17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</a:t>
            </a:r>
            <a:r>
              <a:rPr kumimoji="0" lang="en-US" sz="3455" b="1" i="0" u="none" strike="noStrike" kern="1200" cap="none" spc="176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сточники</a:t>
            </a:r>
            <a:r>
              <a:rPr kumimoji="0" lang="en-US" sz="3455" b="1" i="0" u="none" strike="noStrike" kern="1200" cap="none" spc="17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455" b="1" i="0" u="none" strike="noStrike" kern="1200" cap="none" spc="176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выбросов</a:t>
            </a:r>
            <a:r>
              <a:rPr kumimoji="0" lang="en-US" sz="3455" b="1" i="0" u="none" strike="noStrike" kern="1200" cap="none" spc="17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455" b="1" i="0" u="none" strike="noStrike" kern="1200" cap="none" spc="176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парниковых</a:t>
            </a:r>
            <a:r>
              <a:rPr kumimoji="0" lang="en-US" sz="3455" b="1" i="0" u="none" strike="noStrike" kern="1200" cap="none" spc="17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455" b="1" i="0" u="none" strike="noStrike" kern="1200" cap="none" spc="176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газов</a:t>
            </a:r>
            <a:r>
              <a:rPr kumimoji="0" lang="en-US" sz="3455" b="1" i="0" u="none" strike="noStrike" kern="1200" cap="none" spc="17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</a:t>
            </a:r>
            <a:r>
              <a:rPr kumimoji="0" lang="ru-RU" sz="3455" b="1" i="0" u="none" strike="noStrike" kern="1200" cap="none" spc="17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металлургической </a:t>
            </a:r>
            <a:r>
              <a:rPr kumimoji="0" lang="en-US" sz="3455" b="1" i="0" u="none" strike="noStrike" kern="1200" cap="none" spc="176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промышленности</a:t>
            </a:r>
            <a:endParaRPr kumimoji="0" lang="en-US" sz="3455" b="1" i="0" u="none" strike="noStrike" kern="1200" cap="none" spc="176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A2235E-E02B-C3E8-7FCF-053827427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8139" y="8137990"/>
            <a:ext cx="1569856" cy="1958510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9683B5A3-854A-76F8-E17E-C048FEBAA3E7}"/>
              </a:ext>
            </a:extLst>
          </p:cNvPr>
          <p:cNvSpPr txBox="1"/>
          <p:nvPr/>
        </p:nvSpPr>
        <p:spPr>
          <a:xfrm>
            <a:off x="1600200" y="2324100"/>
            <a:ext cx="12715490" cy="75441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7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01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Производство</a:t>
            </a:r>
            <a:r>
              <a:rPr kumimoji="0" lang="en-US" sz="3200" b="1" i="0" u="none" strike="noStrike" kern="1200" cap="none" spc="10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101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меди</a:t>
            </a:r>
            <a:r>
              <a:rPr kumimoji="0" lang="en-US" sz="3200" b="1" i="0" u="none" strike="noStrike" kern="1200" cap="none" spc="10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427569" marR="0" lvl="1" indent="-213785" algn="just" defTabSz="914400" rtl="0" eaLnBrk="1" fontAlgn="auto" latinLnBrk="0" hangingPunct="1">
              <a:lnSpc>
                <a:spcPts val="277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Плавка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рафинирование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извлечение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меди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медной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руды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включает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процессы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плавки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рафинирования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в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результате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которых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выделяются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парниковые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газы, в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основном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результате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сжигания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топлива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выработки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тепла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выбросы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охвату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1).</a:t>
            </a:r>
          </a:p>
          <a:p>
            <a:pPr marL="0" marR="0" lvl="0" indent="0" algn="just" defTabSz="914400" rtl="0" eaLnBrk="1" fontAlgn="auto" latinLnBrk="0" hangingPunct="1">
              <a:lnSpc>
                <a:spcPts val="277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ts val="277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01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Другая</a:t>
            </a:r>
            <a:r>
              <a:rPr kumimoji="0" lang="en-US" sz="3200" b="1" i="0" u="none" strike="noStrike" kern="1200" cap="none" spc="10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101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металлургическая</a:t>
            </a:r>
            <a:r>
              <a:rPr kumimoji="0" lang="en-US" sz="3200" b="1" i="0" u="none" strike="noStrike" kern="1200" cap="none" spc="10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101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продукция</a:t>
            </a:r>
            <a:r>
              <a:rPr kumimoji="0" lang="en-US" sz="3200" b="1" i="0" u="none" strike="noStrike" kern="1200" cap="none" spc="10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427569" marR="0" lvl="1" indent="-213785" algn="just" defTabSz="914400" rtl="0" eaLnBrk="1" fontAlgn="auto" latinLnBrk="0" hangingPunct="1">
              <a:lnSpc>
                <a:spcPts val="277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Различные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другие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металлы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такие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цинк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свинец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никель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титан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также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производятся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помощью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энергоемких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процессов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включающих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термическую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обработку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химические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реакции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что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приводит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выбросам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парниковых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газов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выбросы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охвату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2).</a:t>
            </a:r>
          </a:p>
          <a:p>
            <a:pPr marL="0" marR="0" lvl="0" indent="0" algn="just" defTabSz="914400" rtl="0" eaLnBrk="1" fontAlgn="auto" latinLnBrk="0" hangingPunct="1">
              <a:lnSpc>
                <a:spcPts val="277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101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277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целом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выбросы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парниковых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газов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металлургической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промышленности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связаны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главным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образом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сжиганием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ископаемого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топлива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высокотемпературных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процессах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термическим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разложением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материалов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потреблением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101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электроэнергии</a:t>
            </a:r>
            <a:r>
              <a:rPr kumimoji="0" lang="en-US" sz="3200" b="0" i="0" u="none" strike="noStrike" kern="1200" cap="none" spc="10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ts val="277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101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277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101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8525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3848C603-3BAC-A3C1-F89D-0FACB8BDA797}"/>
              </a:ext>
            </a:extLst>
          </p:cNvPr>
          <p:cNvSpPr/>
          <p:nvPr/>
        </p:nvSpPr>
        <p:spPr>
          <a:xfrm>
            <a:off x="0" y="-77875"/>
            <a:ext cx="18288000" cy="1821312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3A258834-19B7-C3B1-CF2F-CFCC78114F2A}"/>
              </a:ext>
            </a:extLst>
          </p:cNvPr>
          <p:cNvSpPr txBox="1"/>
          <p:nvPr/>
        </p:nvSpPr>
        <p:spPr>
          <a:xfrm>
            <a:off x="1104932" y="389974"/>
            <a:ext cx="16078135" cy="562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55" b="1" i="0" u="none" strike="noStrike" kern="1200" cap="none" spc="17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</a:t>
            </a:r>
            <a:r>
              <a:rPr kumimoji="0" lang="en-US" sz="3455" b="1" i="0" u="none" strike="noStrike" kern="1200" cap="none" spc="176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ыброс</a:t>
            </a:r>
            <a:r>
              <a:rPr kumimoji="0" lang="ru-RU" sz="3455" b="1" i="0" u="none" strike="noStrike" kern="1200" cap="none" spc="17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ы</a:t>
            </a:r>
            <a:r>
              <a:rPr kumimoji="0" lang="en-US" sz="3455" b="1" i="0" u="none" strike="noStrike" kern="1200" cap="none" spc="17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455" b="1" i="0" u="none" strike="noStrike" kern="1200" cap="none" spc="176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парниковых</a:t>
            </a:r>
            <a:r>
              <a:rPr kumimoji="0" lang="en-US" sz="3455" b="1" i="0" u="none" strike="noStrike" kern="1200" cap="none" spc="17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455" b="1" i="0" u="none" strike="noStrike" kern="1200" cap="none" spc="176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газов</a:t>
            </a:r>
            <a:r>
              <a:rPr kumimoji="0" lang="en-US" sz="3455" b="1" i="0" u="none" strike="noStrike" kern="1200" cap="none" spc="17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</a:t>
            </a:r>
            <a:r>
              <a:rPr kumimoji="0" lang="ru-RU" sz="3455" b="1" i="0" u="none" strike="noStrike" kern="1200" cap="none" spc="17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металлургической промышленности</a:t>
            </a:r>
            <a:endParaRPr kumimoji="0" lang="en-US" sz="3455" b="1" i="0" u="none" strike="noStrike" kern="1200" cap="none" spc="176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D679CB4E-B749-52CE-0331-944B59005168}"/>
              </a:ext>
            </a:extLst>
          </p:cNvPr>
          <p:cNvSpPr/>
          <p:nvPr/>
        </p:nvSpPr>
        <p:spPr>
          <a:xfrm>
            <a:off x="1115818" y="2552700"/>
            <a:ext cx="8857312" cy="5942971"/>
          </a:xfrm>
          <a:custGeom>
            <a:avLst/>
            <a:gdLst/>
            <a:ahLst/>
            <a:cxnLst/>
            <a:rect l="l" t="t" r="r" b="b"/>
            <a:pathLst>
              <a:path w="8857312" h="5942971">
                <a:moveTo>
                  <a:pt x="0" y="0"/>
                </a:moveTo>
                <a:lnTo>
                  <a:pt x="8857312" y="0"/>
                </a:lnTo>
                <a:lnTo>
                  <a:pt x="8857312" y="5942971"/>
                </a:lnTo>
                <a:lnTo>
                  <a:pt x="0" y="59429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35BCD866-01CF-2CED-DE69-5E9D5645EEAC}"/>
              </a:ext>
            </a:extLst>
          </p:cNvPr>
          <p:cNvSpPr txBox="1"/>
          <p:nvPr/>
        </p:nvSpPr>
        <p:spPr>
          <a:xfrm>
            <a:off x="11049000" y="2282043"/>
            <a:ext cx="6291499" cy="7283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5334" marR="0" lvl="1" indent="-232667" algn="l" defTabSz="914400" rtl="0" eaLnBrk="1" fontAlgn="auto" latinLnBrk="0" hangingPunct="1">
              <a:lnSpc>
                <a:spcPts val="30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Доступные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технологии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использование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угля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производства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электроэнергии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влияют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углеродоёмкость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производства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стали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разных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странах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30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109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65334" marR="0" lvl="1" indent="-232667" algn="l" defTabSz="914400" rtl="0" eaLnBrk="1" fontAlgn="auto" latinLnBrk="0" hangingPunct="1">
              <a:lnSpc>
                <a:spcPts val="30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Китае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были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разработаны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более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эффективные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технологии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хотя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он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по-прежнему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вносит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значительный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вклад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общие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выбросы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парниковых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газов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из-за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высокого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уровня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производства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30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109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65334" marR="0" lvl="1" indent="-232667" algn="l" defTabSz="914400" rtl="0" eaLnBrk="1" fontAlgn="auto" latinLnBrk="0" hangingPunct="1">
              <a:lnSpc>
                <a:spcPts val="30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Производство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стали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Индии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по-прежнему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основном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основано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использовании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угля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что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объясняет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более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высокую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10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интенсивность</a:t>
            </a:r>
            <a:r>
              <a:rPr kumimoji="0" lang="en-US" sz="2400" b="0" i="0" u="none" strike="noStrike" kern="1200" cap="none" spc="10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30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109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3968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3848C603-3BAC-A3C1-F89D-0FACB8BDA797}"/>
              </a:ext>
            </a:extLst>
          </p:cNvPr>
          <p:cNvSpPr/>
          <p:nvPr/>
        </p:nvSpPr>
        <p:spPr>
          <a:xfrm>
            <a:off x="0" y="-77875"/>
            <a:ext cx="18288000" cy="1821312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3A258834-19B7-C3B1-CF2F-CFCC78114F2A}"/>
              </a:ext>
            </a:extLst>
          </p:cNvPr>
          <p:cNvSpPr txBox="1"/>
          <p:nvPr/>
        </p:nvSpPr>
        <p:spPr>
          <a:xfrm>
            <a:off x="1104932" y="389974"/>
            <a:ext cx="16078135" cy="562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55" b="1" i="0" u="none" strike="noStrike" kern="1200" cap="none" spc="17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</a:t>
            </a:r>
            <a:r>
              <a:rPr kumimoji="0" lang="en-US" sz="3455" b="1" i="0" u="none" strike="noStrike" kern="1200" cap="none" spc="176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ыброс</a:t>
            </a:r>
            <a:r>
              <a:rPr kumimoji="0" lang="ru-RU" sz="3455" b="1" i="0" u="none" strike="noStrike" kern="1200" cap="none" spc="17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ы</a:t>
            </a:r>
            <a:r>
              <a:rPr kumimoji="0" lang="en-US" sz="3455" b="1" i="0" u="none" strike="noStrike" kern="1200" cap="none" spc="17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455" b="1" i="0" u="none" strike="noStrike" kern="1200" cap="none" spc="176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парниковых</a:t>
            </a:r>
            <a:r>
              <a:rPr kumimoji="0" lang="en-US" sz="3455" b="1" i="0" u="none" strike="noStrike" kern="1200" cap="none" spc="17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455" b="1" i="0" u="none" strike="noStrike" kern="1200" cap="none" spc="176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газов</a:t>
            </a:r>
            <a:r>
              <a:rPr kumimoji="0" lang="en-US" sz="3455" b="1" i="0" u="none" strike="noStrike" kern="1200" cap="none" spc="17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</a:t>
            </a:r>
            <a:r>
              <a:rPr kumimoji="0" lang="en-US" sz="3455" b="1" i="0" u="none" strike="noStrike" kern="1200" cap="none" spc="176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сталеплавильных</a:t>
            </a:r>
            <a:r>
              <a:rPr kumimoji="0" lang="en-US" sz="3455" b="1" i="0" u="none" strike="noStrike" kern="1200" cap="none" spc="17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455" b="1" i="0" u="none" strike="noStrike" kern="1200" cap="none" spc="176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процессах</a:t>
            </a:r>
            <a:endParaRPr kumimoji="0" lang="en-US" sz="3455" b="1" i="0" u="none" strike="noStrike" kern="1200" cap="none" spc="176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EFAFBAAC-2844-5D0E-005A-D2DCDADEB462}"/>
              </a:ext>
            </a:extLst>
          </p:cNvPr>
          <p:cNvSpPr/>
          <p:nvPr/>
        </p:nvSpPr>
        <p:spPr>
          <a:xfrm>
            <a:off x="2199352" y="2373937"/>
            <a:ext cx="14321040" cy="5277862"/>
          </a:xfrm>
          <a:custGeom>
            <a:avLst/>
            <a:gdLst/>
            <a:ahLst/>
            <a:cxnLst/>
            <a:rect l="l" t="t" r="r" b="b"/>
            <a:pathLst>
              <a:path w="12128473" h="3928787">
                <a:moveTo>
                  <a:pt x="0" y="0"/>
                </a:moveTo>
                <a:lnTo>
                  <a:pt x="12128473" y="0"/>
                </a:lnTo>
                <a:lnTo>
                  <a:pt x="12128473" y="3928787"/>
                </a:lnTo>
                <a:lnTo>
                  <a:pt x="0" y="39287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B2E7AC93-E3C0-F7CB-667B-E426889E0C02}"/>
              </a:ext>
            </a:extLst>
          </p:cNvPr>
          <p:cNvSpPr txBox="1"/>
          <p:nvPr/>
        </p:nvSpPr>
        <p:spPr>
          <a:xfrm>
            <a:off x="1219200" y="8282300"/>
            <a:ext cx="16281345" cy="1280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43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12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Интенсивность</a:t>
            </a:r>
            <a:r>
              <a:rPr kumimoji="0" lang="en-US" sz="2800" b="1" i="0" u="none" strike="noStrike" kern="1200" cap="none" spc="12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12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меняется</a:t>
            </a:r>
            <a:r>
              <a:rPr kumimoji="0" lang="en-US" sz="2800" b="1" i="0" u="none" strike="noStrike" kern="1200" cap="none" spc="12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</a:t>
            </a:r>
            <a:r>
              <a:rPr kumimoji="0" lang="en-US" sz="2800" b="1" i="0" u="none" strike="noStrike" kern="1200" cap="none" spc="12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зависимости</a:t>
            </a:r>
            <a:r>
              <a:rPr kumimoji="0" lang="en-US" sz="2800" b="1" i="0" u="none" strike="noStrike" kern="1200" cap="none" spc="12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12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</a:t>
            </a:r>
            <a:r>
              <a:rPr kumimoji="0" lang="en-US" sz="2800" b="1" i="0" u="none" strike="noStrike" kern="1200" cap="none" spc="12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12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технологии</a:t>
            </a:r>
            <a:r>
              <a:rPr kumimoji="0" lang="en-US" sz="2800" b="1" i="0" u="none" strike="noStrike" kern="1200" cap="none" spc="12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800" b="1" i="0" u="none" strike="noStrike" kern="1200" cap="none" spc="12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кислородно-конвертерный</a:t>
            </a:r>
            <a:r>
              <a:rPr kumimoji="0" lang="en-US" sz="2800" b="1" i="0" u="none" strike="noStrike" kern="1200" cap="none" spc="12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12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процесс</a:t>
            </a:r>
            <a:r>
              <a:rPr kumimoji="0" lang="en-US" sz="2800" b="1" i="0" u="none" strike="noStrike" kern="1200" cap="none" spc="12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12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менее</a:t>
            </a:r>
            <a:r>
              <a:rPr kumimoji="0" lang="en-US" sz="2800" b="1" i="0" u="none" strike="noStrike" kern="1200" cap="none" spc="12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12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углеродоемкий</a:t>
            </a:r>
            <a:r>
              <a:rPr kumimoji="0" lang="en-US" sz="2800" b="1" i="0" u="none" strike="noStrike" kern="1200" cap="none" spc="12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(0,19 тCO</a:t>
            </a:r>
            <a:r>
              <a:rPr kumimoji="0" lang="en-US" sz="1400" b="1" i="0" u="none" strike="noStrike" kern="1200" cap="none" spc="12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2800" b="1" i="0" u="none" strike="noStrike" kern="1200" cap="none" spc="12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/т </a:t>
            </a:r>
            <a:r>
              <a:rPr kumimoji="0" lang="en-US" sz="2800" b="1" i="0" u="none" strike="noStrike" kern="1200" cap="none" spc="12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стали</a:t>
            </a:r>
            <a:r>
              <a:rPr kumimoji="0" lang="en-US" sz="2800" b="1" i="0" u="none" strike="noStrike" kern="1200" cap="none" spc="12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12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</a:t>
            </a:r>
            <a:r>
              <a:rPr kumimoji="0" lang="en-US" sz="2800" b="1" i="0" u="none" strike="noStrike" kern="1200" cap="none" spc="12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12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сравнению</a:t>
            </a:r>
            <a:r>
              <a:rPr kumimoji="0" lang="en-US" sz="2800" b="1" i="0" u="none" strike="noStrike" kern="1200" cap="none" spc="12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 0,67 </a:t>
            </a:r>
            <a:r>
              <a:rPr kumimoji="0" lang="en-US" sz="2800" b="1" i="0" u="none" strike="noStrike" kern="1200" cap="none" spc="12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</a:t>
            </a:r>
            <a:r>
              <a:rPr kumimoji="0" lang="en-US" sz="2800" b="1" i="0" u="none" strike="noStrike" kern="1200" cap="none" spc="12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12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доменной</a:t>
            </a:r>
            <a:r>
              <a:rPr kumimoji="0" lang="en-US" sz="2800" b="1" i="0" u="none" strike="noStrike" kern="1200" cap="none" spc="12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12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технологии</a:t>
            </a:r>
            <a:r>
              <a:rPr kumimoji="0" lang="en-US" sz="2800" b="1" i="0" u="none" strike="noStrike" kern="1200" cap="none" spc="12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728160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972800" y="2431918"/>
            <a:ext cx="6892217" cy="5423164"/>
            <a:chOff x="0" y="0"/>
            <a:chExt cx="1815234" cy="142832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1815234" cy="1428323"/>
            </a:xfrm>
            <a:custGeom>
              <a:avLst/>
              <a:gdLst/>
              <a:ahLst/>
              <a:cxnLst/>
              <a:rect l="l" t="t" r="r" b="b"/>
              <a:pathLst>
                <a:path w="1815234" h="1428323">
                  <a:moveTo>
                    <a:pt x="0" y="0"/>
                  </a:moveTo>
                  <a:lnTo>
                    <a:pt x="1815234" y="0"/>
                  </a:lnTo>
                  <a:lnTo>
                    <a:pt x="1815234" y="1428323"/>
                  </a:lnTo>
                  <a:lnTo>
                    <a:pt x="0" y="142832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1815234" cy="145689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77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655320" y="3009900"/>
            <a:ext cx="9877712" cy="6324600"/>
          </a:xfrm>
          <a:custGeom>
            <a:avLst/>
            <a:gdLst/>
            <a:ahLst/>
            <a:cxnLst/>
            <a:rect l="l" t="t" r="r" b="b"/>
            <a:pathLst>
              <a:path w="8960882" h="6168339">
                <a:moveTo>
                  <a:pt x="0" y="0"/>
                </a:moveTo>
                <a:lnTo>
                  <a:pt x="8960882" y="0"/>
                </a:lnTo>
                <a:lnTo>
                  <a:pt x="8960882" y="6168339"/>
                </a:lnTo>
                <a:lnTo>
                  <a:pt x="0" y="61683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85800" y="2204864"/>
            <a:ext cx="3657600" cy="572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55" b="0" i="0" u="none" strike="noStrike" kern="1200" cap="none" spc="176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Intro"/>
                <a:ea typeface="+mn-ea"/>
                <a:cs typeface="+mn-cs"/>
              </a:rPr>
              <a:t>Worldsteel</a:t>
            </a:r>
            <a:endParaRPr kumimoji="0" lang="en-US" sz="3455" b="0" i="0" u="none" strike="noStrike" kern="1200" cap="none" spc="176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Intro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334503" y="2754212"/>
            <a:ext cx="5827929" cy="4655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122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</a:t>
            </a:r>
            <a:r>
              <a:rPr kumimoji="0" lang="en-US" sz="2800" b="0" i="0" u="none" strike="noStrike" kern="1200" cap="none" spc="122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бщеотраслевой</a:t>
            </a:r>
            <a:r>
              <a:rPr kumimoji="0" lang="en-US" sz="2800" b="0" i="0" u="none" strike="noStrike" kern="1200" cap="none" spc="122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22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процесс</a:t>
            </a:r>
            <a:r>
              <a:rPr kumimoji="0" lang="en-US" sz="2800" b="0" i="0" u="none" strike="noStrike" kern="1200" cap="none" spc="122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22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анализа</a:t>
            </a:r>
            <a:r>
              <a:rPr kumimoji="0" lang="en-US" sz="2800" b="0" i="0" u="none" strike="noStrike" kern="1200" cap="none" spc="122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22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эффективности</a:t>
            </a:r>
            <a:r>
              <a:rPr kumimoji="0" lang="en-US" sz="2800" b="0" i="0" u="none" strike="noStrike" kern="1200" cap="none" spc="122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122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основанный</a:t>
            </a:r>
            <a:r>
              <a:rPr kumimoji="0" lang="en-US" sz="2800" b="0" i="0" u="none" strike="noStrike" kern="1200" cap="none" spc="122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22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</a:t>
            </a:r>
            <a:r>
              <a:rPr kumimoji="0" lang="en-US" sz="2800" b="0" i="0" u="none" strike="noStrike" kern="1200" cap="none" spc="122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22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передовых</a:t>
            </a:r>
            <a:r>
              <a:rPr kumimoji="0" lang="en-US" sz="2800" b="0" i="0" u="none" strike="noStrike" kern="1200" cap="none" spc="122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22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практиках</a:t>
            </a:r>
            <a:r>
              <a:rPr kumimoji="0" lang="en-US" sz="2800" b="0" i="0" u="none" strike="noStrike" kern="1200" cap="none" spc="122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22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</a:t>
            </a:r>
            <a:r>
              <a:rPr kumimoji="0" lang="en-US" sz="2800" b="0" i="0" u="none" strike="noStrike" kern="1200" cap="none" spc="122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22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улучшения</a:t>
            </a:r>
            <a:r>
              <a:rPr kumimoji="0" lang="en-US" sz="2800" b="0" i="0" u="none" strike="noStrike" kern="1200" cap="none" spc="122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22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качества</a:t>
            </a:r>
            <a:r>
              <a:rPr kumimoji="0" lang="en-US" sz="2800" b="0" i="0" u="none" strike="noStrike" kern="1200" cap="none" spc="122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22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сырья</a:t>
            </a:r>
            <a:r>
              <a:rPr kumimoji="0" lang="en-US" sz="2800" b="0" i="0" u="none" strike="noStrike" kern="1200" cap="none" spc="122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</a:t>
            </a:r>
            <a:r>
              <a:rPr kumimoji="0" lang="en-US" sz="2800" b="0" i="0" u="none" strike="noStrike" kern="1200" cap="none" spc="122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энергоэффективности</a:t>
            </a:r>
            <a:r>
              <a:rPr kumimoji="0" lang="en-US" sz="2800" b="0" i="0" u="none" strike="noStrike" kern="1200" cap="none" spc="122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122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Успешное</a:t>
            </a:r>
            <a:r>
              <a:rPr kumimoji="0" lang="en-US" sz="2800" b="0" i="0" u="none" strike="noStrike" kern="1200" cap="none" spc="122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22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внедрение</a:t>
            </a:r>
            <a:r>
              <a:rPr kumimoji="0" lang="en-US" sz="2800" b="0" i="0" u="none" strike="noStrike" kern="1200" cap="none" spc="122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22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компаниями</a:t>
            </a:r>
            <a:r>
              <a:rPr kumimoji="0" lang="en-US" sz="2800" b="0" i="0" u="none" strike="noStrike" kern="1200" cap="none" spc="122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22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потенциально</a:t>
            </a:r>
            <a:r>
              <a:rPr kumimoji="0" lang="en-US" sz="2800" b="0" i="0" u="none" strike="noStrike" kern="1200" cap="none" spc="122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22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может</a:t>
            </a:r>
            <a:r>
              <a:rPr kumimoji="0" lang="en-US" sz="2800" b="0" i="0" u="none" strike="noStrike" kern="1200" cap="none" spc="122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22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сократить</a:t>
            </a:r>
            <a:r>
              <a:rPr kumimoji="0" lang="en-US" sz="2800" b="0" i="0" u="none" strike="noStrike" kern="1200" cap="none" spc="122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22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выбросы</a:t>
            </a:r>
            <a:r>
              <a:rPr kumimoji="0" lang="en-US" sz="2800" b="0" i="0" u="none" strike="noStrike" kern="1200" cap="none" spc="122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22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</a:t>
            </a:r>
            <a:r>
              <a:rPr kumimoji="0" lang="en-US" sz="2800" b="0" i="0" u="none" strike="noStrike" kern="1200" cap="none" spc="122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22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производстве</a:t>
            </a:r>
            <a:r>
              <a:rPr kumimoji="0" lang="en-US" sz="2800" b="0" i="0" u="none" strike="noStrike" kern="1200" cap="none" spc="122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22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стали</a:t>
            </a:r>
            <a:r>
              <a:rPr kumimoji="0" lang="en-US" sz="2800" b="0" i="0" u="none" strike="noStrike" kern="1200" cap="none" spc="122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22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</a:t>
            </a:r>
            <a:r>
              <a:rPr kumimoji="0" lang="en-US" sz="2800" b="0" i="0" u="none" strike="noStrike" kern="1200" cap="none" spc="122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20%.</a:t>
            </a:r>
          </a:p>
          <a:p>
            <a:pPr marL="0" marR="0" lvl="0" indent="0" algn="l" defTabSz="914400" rtl="0" eaLnBrk="1" fontAlgn="auto" latinLnBrk="0" hangingPunct="1">
              <a:lnSpc>
                <a:spcPts val="334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122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331097C-370E-6984-2047-F4BCD52DFE0C}"/>
              </a:ext>
            </a:extLst>
          </p:cNvPr>
          <p:cNvSpPr/>
          <p:nvPr/>
        </p:nvSpPr>
        <p:spPr>
          <a:xfrm>
            <a:off x="0" y="-77875"/>
            <a:ext cx="18288000" cy="1821312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46DE4A0C-5619-5BA2-068A-D48C41436F6A}"/>
              </a:ext>
            </a:extLst>
          </p:cNvPr>
          <p:cNvSpPr txBox="1"/>
          <p:nvPr/>
        </p:nvSpPr>
        <p:spPr>
          <a:xfrm>
            <a:off x="1104932" y="389974"/>
            <a:ext cx="16078135" cy="562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55" b="1" i="0" u="none" strike="noStrike" kern="1200" cap="none" spc="17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Примеры компаний из металлургической промышленности </a:t>
            </a:r>
            <a:endParaRPr kumimoji="0" lang="en-US" sz="3455" b="1" i="0" u="none" strike="noStrike" kern="1200" cap="none" spc="176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-990600" y="996404"/>
            <a:ext cx="15939738" cy="279588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72"/>
              </a:lnSpc>
            </a:pPr>
            <a:endParaRPr/>
          </a:p>
        </p:txBody>
      </p:sp>
      <p:sp>
        <p:nvSpPr>
          <p:cNvPr id="6" name="Freeform 6"/>
          <p:cNvSpPr/>
          <p:nvPr/>
        </p:nvSpPr>
        <p:spPr>
          <a:xfrm>
            <a:off x="1028700" y="3375946"/>
            <a:ext cx="7731689" cy="6441810"/>
          </a:xfrm>
          <a:custGeom>
            <a:avLst/>
            <a:gdLst/>
            <a:ahLst/>
            <a:cxnLst/>
            <a:rect l="l" t="t" r="r" b="b"/>
            <a:pathLst>
              <a:path w="7731689" h="6441810">
                <a:moveTo>
                  <a:pt x="0" y="0"/>
                </a:moveTo>
                <a:lnTo>
                  <a:pt x="7731689" y="0"/>
                </a:lnTo>
                <a:lnTo>
                  <a:pt x="7731689" y="6441810"/>
                </a:lnTo>
                <a:lnTo>
                  <a:pt x="0" y="64418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8" name="TextBox 8"/>
          <p:cNvSpPr txBox="1"/>
          <p:nvPr/>
        </p:nvSpPr>
        <p:spPr>
          <a:xfrm>
            <a:off x="9906000" y="2886299"/>
            <a:ext cx="7698207" cy="2411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85"/>
              </a:lnSpc>
            </a:pPr>
            <a:r>
              <a:rPr lang="en-US" sz="3000" spc="137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Интенсивность</a:t>
            </a:r>
            <a:r>
              <a:rPr lang="en-US" sz="3000" spc="137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pc="137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выбросов</a:t>
            </a:r>
            <a:r>
              <a:rPr lang="en-US" sz="3000" spc="137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pc="137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sz="3000" spc="137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pc="137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нефтегазовой</a:t>
            </a:r>
            <a:r>
              <a:rPr lang="en-US" sz="3000" spc="137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pc="137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r>
              <a:rPr lang="en-US" sz="3000" spc="137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spc="13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должна</a:t>
            </a:r>
            <a:r>
              <a:rPr lang="en-US" sz="3000" spc="137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spc="13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</a:t>
            </a:r>
            <a:r>
              <a:rPr lang="en-US" sz="3000" b="1" spc="13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spc="13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снижена</a:t>
            </a:r>
            <a:r>
              <a:rPr lang="en-US" sz="3000" b="1" spc="13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spc="13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вдвое</a:t>
            </a:r>
            <a:r>
              <a:rPr lang="en-US" sz="3000" b="1" spc="13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2030 </a:t>
            </a:r>
            <a:r>
              <a:rPr lang="en-US" sz="3000" b="1" spc="13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  <a:r>
              <a:rPr lang="en-US" sz="3000" b="1" spc="13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pc="137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en-US" sz="3000" spc="137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соответствии</a:t>
            </a:r>
            <a:r>
              <a:rPr lang="en-US" sz="3000" spc="137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pc="137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  <a:r>
              <a:rPr lang="en-US" sz="3000" spc="137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pc="137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сценарием</a:t>
            </a:r>
            <a:r>
              <a:rPr lang="en-US" sz="3000" spc="137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МЭА.</a:t>
            </a:r>
          </a:p>
          <a:p>
            <a:pPr algn="ctr">
              <a:lnSpc>
                <a:spcPts val="3785"/>
              </a:lnSpc>
              <a:spcBef>
                <a:spcPct val="0"/>
              </a:spcBef>
            </a:pPr>
            <a:endParaRPr lang="en-US" sz="2704" spc="137" dirty="0">
              <a:solidFill>
                <a:srgbClr val="008037"/>
              </a:solidFill>
              <a:latin typeface="Poppins Light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C79353F5-82F3-0045-AC2B-A6E18A0966F2}"/>
              </a:ext>
            </a:extLst>
          </p:cNvPr>
          <p:cNvSpPr/>
          <p:nvPr/>
        </p:nvSpPr>
        <p:spPr>
          <a:xfrm>
            <a:off x="0" y="-77876"/>
            <a:ext cx="18288000" cy="2136295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787C07A5-DD27-640B-EC28-FB79E3F7C704}"/>
              </a:ext>
            </a:extLst>
          </p:cNvPr>
          <p:cNvSpPr txBox="1"/>
          <p:nvPr/>
        </p:nvSpPr>
        <p:spPr>
          <a:xfrm>
            <a:off x="1104932" y="419593"/>
            <a:ext cx="16078135" cy="1178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7"/>
              </a:lnSpc>
            </a:pPr>
            <a:r>
              <a:rPr lang="ru-RU" sz="3455" b="1" spc="17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Целевые показатели по отраслям: Международное Энергетическое Агентство (МЭА)</a:t>
            </a:r>
            <a:endParaRPr lang="en-US" sz="3455" b="1" spc="176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167A82-2FB1-FA66-67BD-4A9FDE8D4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1294" y="7734300"/>
            <a:ext cx="4686706" cy="25527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9677400" y="2994602"/>
            <a:ext cx="7909235" cy="6183743"/>
          </a:xfrm>
          <a:custGeom>
            <a:avLst/>
            <a:gdLst/>
            <a:ahLst/>
            <a:cxnLst/>
            <a:rect l="l" t="t" r="r" b="b"/>
            <a:pathLst>
              <a:path w="7909235" h="6183743">
                <a:moveTo>
                  <a:pt x="0" y="0"/>
                </a:moveTo>
                <a:lnTo>
                  <a:pt x="7909235" y="0"/>
                </a:lnTo>
                <a:lnTo>
                  <a:pt x="7909235" y="6183743"/>
                </a:lnTo>
                <a:lnTo>
                  <a:pt x="0" y="61837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38200" y="3238499"/>
            <a:ext cx="8534424" cy="569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36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Максимальное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использование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лома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Каждая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тонна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лома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используемого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производства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стали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позволяет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избежать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выбросов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1,5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тонн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углекислого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газа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Будущее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расширение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необходимо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уменьшения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воздействия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сталелитейной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промышленности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36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13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36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Прорывные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технологии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необходим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преобразующий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подход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производству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железа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чтобы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уменьшить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зависимость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угля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категории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перспективных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технологий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3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13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A9A79D3A-E732-1E32-C81F-87F5DE4C1CE7}"/>
              </a:ext>
            </a:extLst>
          </p:cNvPr>
          <p:cNvSpPr txBox="1"/>
          <p:nvPr/>
        </p:nvSpPr>
        <p:spPr>
          <a:xfrm>
            <a:off x="685800" y="2204864"/>
            <a:ext cx="3657600" cy="572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55" b="0" i="0" u="none" strike="noStrike" kern="1200" cap="none" spc="176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Intro"/>
                <a:ea typeface="+mn-ea"/>
                <a:cs typeface="+mn-cs"/>
              </a:rPr>
              <a:t>Worldsteel</a:t>
            </a:r>
            <a:endParaRPr kumimoji="0" lang="en-US" sz="3455" b="0" i="0" u="none" strike="noStrike" kern="1200" cap="none" spc="176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Intro"/>
              <a:ea typeface="+mn-ea"/>
              <a:cs typeface="+mn-cs"/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401026CC-53B5-9376-2A61-28B23C5EC613}"/>
              </a:ext>
            </a:extLst>
          </p:cNvPr>
          <p:cNvSpPr/>
          <p:nvPr/>
        </p:nvSpPr>
        <p:spPr>
          <a:xfrm>
            <a:off x="0" y="-77875"/>
            <a:ext cx="18288000" cy="1821312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5EB5C19F-1957-0153-2C92-F5DCC1F7845C}"/>
              </a:ext>
            </a:extLst>
          </p:cNvPr>
          <p:cNvSpPr txBox="1"/>
          <p:nvPr/>
        </p:nvSpPr>
        <p:spPr>
          <a:xfrm>
            <a:off x="1104932" y="389974"/>
            <a:ext cx="16078135" cy="562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55" b="1" i="0" u="none" strike="noStrike" kern="1200" cap="none" spc="17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Примеры компаний из металлургической промышленности </a:t>
            </a:r>
            <a:endParaRPr kumimoji="0" lang="en-US" sz="3455" b="1" i="0" u="none" strike="noStrike" kern="1200" cap="none" spc="176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5727146" y="8115300"/>
            <a:ext cx="2099226" cy="990893"/>
          </a:xfrm>
          <a:custGeom>
            <a:avLst/>
            <a:gdLst/>
            <a:ahLst/>
            <a:cxnLst/>
            <a:rect l="l" t="t" r="r" b="b"/>
            <a:pathLst>
              <a:path w="2099226" h="990893">
                <a:moveTo>
                  <a:pt x="0" y="0"/>
                </a:moveTo>
                <a:lnTo>
                  <a:pt x="2099226" y="0"/>
                </a:lnTo>
                <a:lnTo>
                  <a:pt x="2099226" y="990894"/>
                </a:lnTo>
                <a:lnTo>
                  <a:pt x="0" y="9908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104932" y="2933700"/>
            <a:ext cx="13754068" cy="5916072"/>
          </a:xfrm>
          <a:custGeom>
            <a:avLst/>
            <a:gdLst/>
            <a:ahLst/>
            <a:cxnLst/>
            <a:rect l="l" t="t" r="r" b="b"/>
            <a:pathLst>
              <a:path w="12057518" h="5916072">
                <a:moveTo>
                  <a:pt x="0" y="0"/>
                </a:moveTo>
                <a:lnTo>
                  <a:pt x="12057517" y="0"/>
                </a:lnTo>
                <a:lnTo>
                  <a:pt x="12057517" y="5916071"/>
                </a:lnTo>
                <a:lnTo>
                  <a:pt x="0" y="59160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81FD96E6-7843-D910-3E26-715342C6F523}"/>
              </a:ext>
            </a:extLst>
          </p:cNvPr>
          <p:cNvSpPr txBox="1"/>
          <p:nvPr/>
        </p:nvSpPr>
        <p:spPr>
          <a:xfrm>
            <a:off x="685800" y="2204864"/>
            <a:ext cx="3657600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1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146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Intro"/>
                <a:ea typeface="+mn-ea"/>
                <a:cs typeface="+mn-cs"/>
              </a:rPr>
              <a:t>JSW Steel</a:t>
            </a:r>
            <a:endParaRPr kumimoji="0" lang="en-US" sz="3600" b="0" i="0" u="none" strike="noStrike" kern="1200" cap="none" spc="146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ro"/>
              <a:ea typeface="+mn-ea"/>
              <a:cs typeface="+mn-cs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69FCCCA1-7AE6-276E-A9D5-D4CADA2656E8}"/>
              </a:ext>
            </a:extLst>
          </p:cNvPr>
          <p:cNvSpPr/>
          <p:nvPr/>
        </p:nvSpPr>
        <p:spPr>
          <a:xfrm>
            <a:off x="0" y="-77875"/>
            <a:ext cx="18288000" cy="1821312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02DC5A41-692C-371D-3E12-3145A530A688}"/>
              </a:ext>
            </a:extLst>
          </p:cNvPr>
          <p:cNvSpPr txBox="1"/>
          <p:nvPr/>
        </p:nvSpPr>
        <p:spPr>
          <a:xfrm>
            <a:off x="1104932" y="389974"/>
            <a:ext cx="16078135" cy="562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55" b="1" i="0" u="none" strike="noStrike" kern="1200" cap="none" spc="17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Примеры компаний из металлургической промышленности </a:t>
            </a:r>
            <a:endParaRPr kumimoji="0" lang="en-US" sz="3455" b="1" i="0" u="none" strike="noStrike" kern="1200" cap="none" spc="176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8600812" y="3370952"/>
            <a:ext cx="9342819" cy="4209722"/>
          </a:xfrm>
          <a:custGeom>
            <a:avLst/>
            <a:gdLst/>
            <a:ahLst/>
            <a:cxnLst/>
            <a:rect l="l" t="t" r="r" b="b"/>
            <a:pathLst>
              <a:path w="9342819" h="4209722">
                <a:moveTo>
                  <a:pt x="0" y="0"/>
                </a:moveTo>
                <a:lnTo>
                  <a:pt x="9342819" y="0"/>
                </a:lnTo>
                <a:lnTo>
                  <a:pt x="9342819" y="4209722"/>
                </a:lnTo>
                <a:lnTo>
                  <a:pt x="0" y="42097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43940" y="2929445"/>
            <a:ext cx="7572112" cy="5924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2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11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</a:t>
            </a:r>
            <a:r>
              <a:rPr kumimoji="0" lang="en-US" sz="2800" b="0" i="0" u="none" strike="noStrike" kern="1200" cap="none" spc="11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</a:t>
            </a:r>
            <a:r>
              <a:rPr kumimoji="0" lang="en-US" sz="2800" b="0" i="0" u="none" strike="noStrike" kern="1200" cap="none" spc="11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2030 </a:t>
            </a:r>
            <a:r>
              <a:rPr kumimoji="0" lang="en-US" sz="2800" b="0" i="0" u="none" strike="noStrike" kern="1200" cap="none" spc="11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года</a:t>
            </a:r>
            <a:r>
              <a:rPr kumimoji="0" lang="en-US" sz="2800" b="0" i="0" u="none" strike="noStrike" kern="1200" cap="none" spc="11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800" b="0" i="0" u="none" strike="noStrike" kern="1200" cap="none" spc="11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сосредоточить</a:t>
            </a:r>
            <a:r>
              <a:rPr kumimoji="0" lang="en-US" sz="2800" b="0" i="0" u="none" strike="noStrike" kern="1200" cap="none" spc="11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внимание</a:t>
            </a:r>
            <a:r>
              <a:rPr kumimoji="0" lang="en-US" sz="2800" b="0" i="0" u="none" strike="noStrike" kern="1200" cap="none" spc="11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</a:t>
            </a:r>
            <a:r>
              <a:rPr kumimoji="0" lang="en-US" sz="2800" b="0" i="0" u="none" strike="noStrike" kern="1200" cap="none" spc="11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повышении</a:t>
            </a:r>
            <a:r>
              <a:rPr kumimoji="0" lang="en-US" sz="2800" b="0" i="0" u="none" strike="noStrike" kern="1200" cap="none" spc="11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эффективности</a:t>
            </a:r>
            <a:r>
              <a:rPr kumimoji="0" lang="en-US" sz="2800" b="0" i="0" u="none" strike="noStrike" kern="1200" cap="none" spc="11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использования</a:t>
            </a:r>
            <a:r>
              <a:rPr kumimoji="0" lang="en-US" sz="2800" b="0" i="0" u="none" strike="noStrike" kern="1200" cap="none" spc="11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топлива</a:t>
            </a:r>
            <a:r>
              <a:rPr kumimoji="0" lang="en-US" sz="2800" b="0" i="0" u="none" strike="noStrike" kern="1200" cap="none" spc="11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en-US" sz="2800" b="0" i="0" u="none" strike="noStrike" kern="1200" cap="none" spc="11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энергии</a:t>
            </a:r>
            <a:r>
              <a:rPr kumimoji="0" lang="en-US" sz="2800" b="0" i="0" u="none" strike="noStrike" kern="1200" cap="none" spc="11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en-US" sz="2800" b="0" i="0" u="none" strike="noStrike" kern="1200" cap="none" spc="11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электроэнергии</a:t>
            </a:r>
            <a:r>
              <a:rPr kumimoji="0" lang="en-US" sz="2800" b="0" i="0" u="none" strike="noStrike" kern="1200" cap="none" spc="11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11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электрификации</a:t>
            </a:r>
            <a:r>
              <a:rPr kumimoji="0" lang="en-US" sz="2800" b="0" i="0" u="none" strike="noStrike" kern="1200" cap="none" spc="11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легкоутилизируемых</a:t>
            </a:r>
            <a:r>
              <a:rPr kumimoji="0" lang="en-US" sz="2800" b="0" i="0" u="none" strike="noStrike" kern="1200" cap="none" spc="11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технологий</a:t>
            </a:r>
            <a:r>
              <a:rPr kumimoji="0" lang="en-US" sz="2800" b="0" i="0" u="none" strike="noStrike" kern="1200" cap="none" spc="11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11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совершенствовании</a:t>
            </a:r>
            <a:r>
              <a:rPr kumimoji="0" lang="en-US" sz="2800" b="0" i="0" u="none" strike="noStrike" kern="1200" cap="none" spc="11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процессов</a:t>
            </a:r>
            <a:r>
              <a:rPr kumimoji="0" lang="en-US" sz="2800" b="0" i="0" u="none" strike="noStrike" kern="1200" cap="none" spc="11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плавильного</a:t>
            </a:r>
            <a:r>
              <a:rPr kumimoji="0" lang="en-US" sz="2800" b="0" i="0" u="none" strike="noStrike" kern="1200" cap="none" spc="11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производства</a:t>
            </a:r>
            <a:r>
              <a:rPr kumimoji="0" lang="en-US" sz="2800" b="0" i="0" u="none" strike="noStrike" kern="1200" cap="none" spc="11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32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118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2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11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•2030-2050: CCS/</a:t>
            </a:r>
            <a:r>
              <a:rPr kumimoji="0" lang="en-US" sz="2800" b="0" i="0" u="none" strike="noStrike" kern="1200" cap="none" spc="11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безуглеродная</a:t>
            </a:r>
            <a:r>
              <a:rPr kumimoji="0" lang="en-US" sz="2800" b="0" i="0" u="none" strike="noStrike" kern="1200" cap="none" spc="11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плавка</a:t>
            </a:r>
            <a:r>
              <a:rPr kumimoji="0" lang="en-US" sz="2800" b="0" i="0" u="none" strike="noStrike" kern="1200" cap="none" spc="11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</a:t>
            </a:r>
            <a:r>
              <a:rPr kumimoji="0" lang="en-US" sz="2800" b="0" i="0" u="none" strike="noStrike" kern="1200" cap="none" spc="11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внедрение</a:t>
            </a:r>
            <a:r>
              <a:rPr kumimoji="0" lang="en-US" sz="2800" b="0" i="0" u="none" strike="noStrike" kern="1200" cap="none" spc="11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возобновляемых</a:t>
            </a:r>
            <a:r>
              <a:rPr kumimoji="0" lang="en-US" sz="2800" b="0" i="0" u="none" strike="noStrike" kern="1200" cap="none" spc="11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источников</a:t>
            </a:r>
            <a:r>
              <a:rPr kumimoji="0" lang="en-US" sz="2800" b="0" i="0" u="none" strike="noStrike" kern="1200" cap="none" spc="11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энергии</a:t>
            </a:r>
            <a:r>
              <a:rPr kumimoji="0" lang="en-US" sz="2800" b="0" i="0" u="none" strike="noStrike" kern="1200" cap="none" spc="11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</a:t>
            </a:r>
            <a:r>
              <a:rPr kumimoji="0" lang="en-US" sz="2800" b="0" i="0" u="none" strike="noStrike" kern="1200" cap="none" spc="11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Водород</a:t>
            </a:r>
            <a:r>
              <a:rPr kumimoji="0" lang="en-US" sz="2800" b="0" i="0" u="none" strike="noStrike" kern="1200" cap="none" spc="11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</a:t>
            </a:r>
            <a:r>
              <a:rPr kumimoji="0" lang="en-US" sz="2800" b="0" i="0" u="none" strike="noStrike" kern="1200" cap="none" spc="11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полного</a:t>
            </a:r>
            <a:r>
              <a:rPr kumimoji="0" lang="en-US" sz="2800" b="0" i="0" u="none" strike="noStrike" kern="1200" cap="none" spc="11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отказа</a:t>
            </a:r>
            <a:r>
              <a:rPr kumimoji="0" lang="en-US" sz="2800" b="0" i="0" u="none" strike="noStrike" kern="1200" cap="none" spc="11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</a:t>
            </a:r>
            <a:r>
              <a:rPr kumimoji="0" lang="en-US" sz="2800" b="0" i="0" u="none" strike="noStrike" kern="1200" cap="none" spc="11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ископаемого</a:t>
            </a:r>
            <a:r>
              <a:rPr kumimoji="0" lang="en-US" sz="2800" b="0" i="0" u="none" strike="noStrike" kern="1200" cap="none" spc="11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118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топлива</a:t>
            </a:r>
            <a:r>
              <a:rPr kumimoji="0" lang="en-US" sz="2800" b="0" i="0" u="none" strike="noStrike" kern="1200" cap="none" spc="118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32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118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25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118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68032654-3F4F-A6E8-793A-AA9023FA7706}"/>
              </a:ext>
            </a:extLst>
          </p:cNvPr>
          <p:cNvSpPr txBox="1"/>
          <p:nvPr/>
        </p:nvSpPr>
        <p:spPr>
          <a:xfrm>
            <a:off x="685800" y="2204864"/>
            <a:ext cx="3657600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1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146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Intro"/>
                <a:ea typeface="+mn-ea"/>
                <a:cs typeface="+mn-cs"/>
              </a:rPr>
              <a:t>HYDRO</a:t>
            </a:r>
            <a:endParaRPr kumimoji="0" lang="en-US" sz="3600" b="0" i="0" u="none" strike="noStrike" kern="1200" cap="none" spc="146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ro"/>
              <a:ea typeface="+mn-ea"/>
              <a:cs typeface="+mn-cs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0957C74B-022E-2671-F735-98200DCEE38E}"/>
              </a:ext>
            </a:extLst>
          </p:cNvPr>
          <p:cNvSpPr/>
          <p:nvPr/>
        </p:nvSpPr>
        <p:spPr>
          <a:xfrm>
            <a:off x="0" y="-77875"/>
            <a:ext cx="18288000" cy="1821312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A65D6AEA-E36D-DE77-D92F-EA622F26D043}"/>
              </a:ext>
            </a:extLst>
          </p:cNvPr>
          <p:cNvSpPr txBox="1"/>
          <p:nvPr/>
        </p:nvSpPr>
        <p:spPr>
          <a:xfrm>
            <a:off x="1104932" y="389974"/>
            <a:ext cx="16078135" cy="562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55" b="1" i="0" u="none" strike="noStrike" kern="1200" cap="none" spc="17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Примеры компаний из металлургической промышленности </a:t>
            </a:r>
            <a:endParaRPr kumimoji="0" lang="en-US" sz="3455" b="1" i="0" u="none" strike="noStrike" kern="1200" cap="none" spc="176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6695900" y="1799260"/>
            <a:ext cx="4413310" cy="5183417"/>
          </a:xfrm>
          <a:custGeom>
            <a:avLst/>
            <a:gdLst/>
            <a:ahLst/>
            <a:cxnLst/>
            <a:rect l="l" t="t" r="r" b="b"/>
            <a:pathLst>
              <a:path w="4413310" h="5183417">
                <a:moveTo>
                  <a:pt x="0" y="0"/>
                </a:moveTo>
                <a:lnTo>
                  <a:pt x="4413309" y="0"/>
                </a:lnTo>
                <a:lnTo>
                  <a:pt x="4413309" y="5183418"/>
                </a:lnTo>
                <a:lnTo>
                  <a:pt x="0" y="51834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28700" y="1799260"/>
            <a:ext cx="4057875" cy="5183417"/>
          </a:xfrm>
          <a:custGeom>
            <a:avLst/>
            <a:gdLst/>
            <a:ahLst/>
            <a:cxnLst/>
            <a:rect l="l" t="t" r="r" b="b"/>
            <a:pathLst>
              <a:path w="4057875" h="5183417">
                <a:moveTo>
                  <a:pt x="0" y="0"/>
                </a:moveTo>
                <a:lnTo>
                  <a:pt x="4057875" y="0"/>
                </a:lnTo>
                <a:lnTo>
                  <a:pt x="4057875" y="5183418"/>
                </a:lnTo>
                <a:lnTo>
                  <a:pt x="0" y="51834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2921364" y="1799260"/>
            <a:ext cx="3878034" cy="4819305"/>
          </a:xfrm>
          <a:custGeom>
            <a:avLst/>
            <a:gdLst/>
            <a:ahLst/>
            <a:cxnLst/>
            <a:rect l="l" t="t" r="r" b="b"/>
            <a:pathLst>
              <a:path w="3878034" h="4819305">
                <a:moveTo>
                  <a:pt x="0" y="0"/>
                </a:moveTo>
                <a:lnTo>
                  <a:pt x="3878035" y="0"/>
                </a:lnTo>
                <a:lnTo>
                  <a:pt x="3878035" y="4819305"/>
                </a:lnTo>
                <a:lnTo>
                  <a:pt x="0" y="48193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07373" y="7264769"/>
            <a:ext cx="5278189" cy="1333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62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75" b="1" i="0" u="none" strike="noStrike" kern="1200" cap="none" spc="9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Qarmer</a:t>
            </a:r>
            <a:r>
              <a:rPr kumimoji="0" lang="en-US" sz="1875" b="1" i="0" u="none" strike="noStrike" kern="1200" cap="none" spc="9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75" b="1" i="0" u="none" strike="noStrike" kern="1200" cap="none" spc="9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1875" b="1" i="0" u="none" strike="noStrike" kern="1200" cap="none" spc="9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АрселорМиттал</a:t>
            </a:r>
            <a:r>
              <a:rPr kumimoji="0" lang="ru-RU" sz="1875" b="1" i="0" u="none" strike="noStrike" kern="1200" cap="none" spc="9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kumimoji="0" lang="en-US" sz="1875" b="1" i="0" u="none" strike="noStrike" kern="1200" cap="none" spc="9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(2022)</a:t>
            </a:r>
          </a:p>
          <a:p>
            <a:pPr marL="0" marR="0" lvl="0" indent="0" algn="ctr" defTabSz="914400" rtl="0" eaLnBrk="1" fontAlgn="auto" latinLnBrk="0" hangingPunct="1">
              <a:lnSpc>
                <a:spcPts val="262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75" b="1" i="0" u="none" strike="noStrike" kern="1200" cap="none" spc="9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Область</a:t>
            </a:r>
            <a:r>
              <a:rPr kumimoji="0" lang="en-US" sz="1875" b="1" i="0" u="none" strike="noStrike" kern="1200" cap="none" spc="9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1: 193,04 </a:t>
            </a:r>
            <a:r>
              <a:rPr kumimoji="0" lang="en-US" sz="1875" b="1" i="0" u="none" strike="noStrike" kern="1200" cap="none" spc="9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млн</a:t>
            </a:r>
            <a:r>
              <a:rPr kumimoji="0" lang="en-US" sz="1875" b="1" i="0" u="none" strike="noStrike" kern="1200" cap="none" spc="9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75" b="1" i="0" u="none" strike="noStrike" kern="1200" cap="none" spc="9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тонн</a:t>
            </a:r>
            <a:r>
              <a:rPr kumimoji="0" lang="en-US" sz="1875" b="1" i="0" u="none" strike="noStrike" kern="1200" cap="none" spc="9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CO2-экв.</a:t>
            </a:r>
          </a:p>
          <a:p>
            <a:pPr marL="0" marR="0" lvl="0" indent="0" algn="ctr" defTabSz="914400" rtl="0" eaLnBrk="1" fontAlgn="auto" latinLnBrk="0" hangingPunct="1">
              <a:lnSpc>
                <a:spcPts val="262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75" b="1" i="0" u="none" strike="noStrike" kern="1200" cap="none" spc="9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Область</a:t>
            </a:r>
            <a:r>
              <a:rPr kumimoji="0" lang="en-US" sz="1875" b="1" i="0" u="none" strike="noStrike" kern="1200" cap="none" spc="9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 7,48 </a:t>
            </a:r>
            <a:r>
              <a:rPr kumimoji="0" lang="en-US" sz="1875" b="1" i="0" u="none" strike="noStrike" kern="1200" cap="none" spc="9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млн</a:t>
            </a:r>
            <a:r>
              <a:rPr kumimoji="0" lang="en-US" sz="1875" b="1" i="0" u="none" strike="noStrike" kern="1200" cap="none" spc="9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75" b="1" i="0" u="none" strike="noStrike" kern="1200" cap="none" spc="9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тонн</a:t>
            </a:r>
            <a:r>
              <a:rPr kumimoji="0" lang="en-US" sz="1875" b="1" i="0" u="none" strike="noStrike" kern="1200" cap="none" spc="9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CO2-экв.</a:t>
            </a:r>
          </a:p>
          <a:p>
            <a:pPr marL="0" marR="0" lvl="0" indent="0" algn="ctr" defTabSz="914400" rtl="0" eaLnBrk="1" fontAlgn="auto" latinLnBrk="0" hangingPunct="1">
              <a:lnSpc>
                <a:spcPts val="262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75" b="1" i="0" u="none" strike="noStrike" kern="1200" cap="none" spc="9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Всего</a:t>
            </a:r>
            <a:r>
              <a:rPr kumimoji="0" lang="en-US" sz="1875" b="1" i="0" u="none" strike="noStrike" kern="1200" cap="none" spc="9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200,53 </a:t>
            </a:r>
            <a:r>
              <a:rPr kumimoji="0" lang="en-US" sz="1875" b="1" i="0" u="none" strike="noStrike" kern="1200" cap="none" spc="9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млн</a:t>
            </a:r>
            <a:r>
              <a:rPr kumimoji="0" lang="en-US" sz="1875" b="1" i="0" u="none" strike="noStrike" kern="1200" cap="none" spc="9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75" b="1" i="0" u="none" strike="noStrike" kern="1200" cap="none" spc="9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тонн</a:t>
            </a:r>
            <a:r>
              <a:rPr kumimoji="0" lang="en-US" sz="1875" b="1" i="0" u="none" strike="noStrike" kern="1200" cap="none" spc="9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CO2-экв.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602462" y="7255244"/>
            <a:ext cx="5083076" cy="1304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6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6" b="1" i="0" u="none" strike="noStrike" kern="1200" cap="none" spc="9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JSW Steel (2022)</a:t>
            </a:r>
          </a:p>
          <a:p>
            <a:pPr marL="0" marR="0" lvl="0" indent="0" algn="ctr" defTabSz="914400" rtl="0" eaLnBrk="1" fontAlgn="auto" latinLnBrk="0" hangingPunct="1">
              <a:lnSpc>
                <a:spcPts val="26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6" b="1" i="0" u="none" strike="noStrike" kern="1200" cap="none" spc="9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Область</a:t>
            </a:r>
            <a:r>
              <a:rPr kumimoji="0" lang="en-US" sz="1866" b="1" i="0" u="none" strike="noStrike" kern="1200" cap="none" spc="9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1: 41,64 </a:t>
            </a:r>
            <a:r>
              <a:rPr kumimoji="0" lang="en-US" sz="1866" b="1" i="0" u="none" strike="noStrike" kern="1200" cap="none" spc="9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млн</a:t>
            </a:r>
            <a:r>
              <a:rPr kumimoji="0" lang="en-US" sz="1866" b="1" i="0" u="none" strike="noStrike" kern="1200" cap="none" spc="9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66" b="1" i="0" u="none" strike="noStrike" kern="1200" cap="none" spc="9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тонн</a:t>
            </a:r>
            <a:r>
              <a:rPr kumimoji="0" lang="en-US" sz="1866" b="1" i="0" u="none" strike="noStrike" kern="1200" cap="none" spc="9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CO2-экв.</a:t>
            </a:r>
          </a:p>
          <a:p>
            <a:pPr marL="0" marR="0" lvl="0" indent="0" algn="ctr" defTabSz="914400" rtl="0" eaLnBrk="1" fontAlgn="auto" latinLnBrk="0" hangingPunct="1">
              <a:lnSpc>
                <a:spcPts val="26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6" b="1" i="0" u="none" strike="noStrike" kern="1200" cap="none" spc="9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Область</a:t>
            </a:r>
            <a:r>
              <a:rPr kumimoji="0" lang="en-US" sz="1866" b="1" i="0" u="none" strike="noStrike" kern="1200" cap="none" spc="9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 2,57 </a:t>
            </a:r>
            <a:r>
              <a:rPr kumimoji="0" lang="en-US" sz="1866" b="1" i="0" u="none" strike="noStrike" kern="1200" cap="none" spc="9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млн</a:t>
            </a:r>
            <a:r>
              <a:rPr kumimoji="0" lang="en-US" sz="1866" b="1" i="0" u="none" strike="noStrike" kern="1200" cap="none" spc="9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66" b="1" i="0" u="none" strike="noStrike" kern="1200" cap="none" spc="9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тонн</a:t>
            </a:r>
            <a:r>
              <a:rPr kumimoji="0" lang="en-US" sz="1866" b="1" i="0" u="none" strike="noStrike" kern="1200" cap="none" spc="9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CO2-экв.</a:t>
            </a:r>
          </a:p>
          <a:p>
            <a:pPr marL="0" marR="0" lvl="0" indent="0" algn="ctr" defTabSz="914400" rtl="0" eaLnBrk="1" fontAlgn="auto" latinLnBrk="0" hangingPunct="1">
              <a:lnSpc>
                <a:spcPts val="26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6" b="1" i="0" u="none" strike="noStrike" kern="1200" cap="none" spc="9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Итого</a:t>
            </a:r>
            <a:r>
              <a:rPr kumimoji="0" lang="en-US" sz="1866" b="1" i="0" u="none" strike="noStrike" kern="1200" cap="none" spc="9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44,21 </a:t>
            </a:r>
            <a:r>
              <a:rPr kumimoji="0" lang="en-US" sz="1866" b="1" i="0" u="none" strike="noStrike" kern="1200" cap="none" spc="9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млн</a:t>
            </a:r>
            <a:r>
              <a:rPr kumimoji="0" lang="en-US" sz="1866" b="1" i="0" u="none" strike="noStrike" kern="1200" cap="none" spc="9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66" b="1" i="0" u="none" strike="noStrike" kern="1200" cap="none" spc="95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тонн</a:t>
            </a:r>
            <a:r>
              <a:rPr kumimoji="0" lang="en-US" sz="1866" b="1" i="0" u="none" strike="noStrike" kern="1200" cap="none" spc="95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CO2-экв.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403955" y="7193643"/>
            <a:ext cx="5184725" cy="1355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7" b="1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Гидро</a:t>
            </a:r>
            <a:r>
              <a:rPr kumimoji="0" lang="en-US" sz="1957" b="1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(2022)</a:t>
            </a:r>
          </a:p>
          <a:p>
            <a:pPr marL="0" marR="0" lvl="0" indent="0" algn="ctr" defTabSz="914400" rtl="0" eaLnBrk="1" fontAlgn="auto" latinLnBrk="0" hangingPunct="1">
              <a:lnSpc>
                <a:spcPts val="27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7" b="1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Объем</a:t>
            </a:r>
            <a:r>
              <a:rPr kumimoji="0" lang="en-US" sz="1957" b="1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1: 7,17 </a:t>
            </a:r>
            <a:r>
              <a:rPr kumimoji="0" lang="en-US" sz="1957" b="1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млн</a:t>
            </a:r>
            <a:r>
              <a:rPr kumimoji="0" lang="en-US" sz="1957" b="1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957" b="1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тонн</a:t>
            </a:r>
            <a:r>
              <a:rPr kumimoji="0" lang="en-US" sz="1957" b="1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CO2-экв.</a:t>
            </a:r>
          </a:p>
          <a:p>
            <a:pPr marL="0" marR="0" lvl="0" indent="0" algn="ctr" defTabSz="914400" rtl="0" eaLnBrk="1" fontAlgn="auto" latinLnBrk="0" hangingPunct="1">
              <a:lnSpc>
                <a:spcPts val="27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7" b="1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Область</a:t>
            </a:r>
            <a:r>
              <a:rPr kumimoji="0" lang="en-US" sz="1957" b="1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 1,57 </a:t>
            </a:r>
            <a:r>
              <a:rPr kumimoji="0" lang="en-US" sz="1957" b="1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млн</a:t>
            </a:r>
            <a:r>
              <a:rPr kumimoji="0" lang="en-US" sz="1957" b="1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957" b="1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тонн</a:t>
            </a:r>
            <a:r>
              <a:rPr kumimoji="0" lang="en-US" sz="1957" b="1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CO2-экв.</a:t>
            </a:r>
          </a:p>
          <a:p>
            <a:pPr marL="0" marR="0" lvl="0" indent="0" algn="ctr" defTabSz="914400" rtl="0" eaLnBrk="1" fontAlgn="auto" latinLnBrk="0" hangingPunct="1">
              <a:lnSpc>
                <a:spcPts val="27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7" b="1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Итого</a:t>
            </a:r>
            <a:r>
              <a:rPr kumimoji="0" lang="en-US" sz="1957" b="1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8,74 </a:t>
            </a:r>
            <a:r>
              <a:rPr kumimoji="0" lang="en-US" sz="1957" b="1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млн</a:t>
            </a:r>
            <a:r>
              <a:rPr kumimoji="0" lang="en-US" sz="1957" b="1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957" b="1" i="0" u="none" strike="noStrike" kern="1200" cap="none" spc="99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тонн</a:t>
            </a:r>
            <a:r>
              <a:rPr kumimoji="0" lang="en-US" sz="1957" b="1" i="0" u="none" strike="noStrike" kern="1200" cap="none" spc="99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CO2-экв.</a:t>
            </a: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E9CBEE4E-A91D-43D6-E832-C325D00866DD}"/>
              </a:ext>
            </a:extLst>
          </p:cNvPr>
          <p:cNvSpPr/>
          <p:nvPr/>
        </p:nvSpPr>
        <p:spPr>
          <a:xfrm>
            <a:off x="0" y="-77875"/>
            <a:ext cx="18288000" cy="1821312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04B0B770-D518-0560-51F3-5D01A07086CD}"/>
              </a:ext>
            </a:extLst>
          </p:cNvPr>
          <p:cNvSpPr txBox="1"/>
          <p:nvPr/>
        </p:nvSpPr>
        <p:spPr>
          <a:xfrm>
            <a:off x="1104932" y="389974"/>
            <a:ext cx="16078135" cy="562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55" b="1" i="0" u="none" strike="noStrike" kern="1200" cap="none" spc="17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Сравнение компаний из металлургической промышленности </a:t>
            </a:r>
            <a:endParaRPr kumimoji="0" lang="en-US" sz="3455" b="1" i="0" u="none" strike="noStrike" kern="1200" cap="none" spc="176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4782800" y="723900"/>
            <a:ext cx="2535201" cy="964320"/>
          </a:xfrm>
          <a:custGeom>
            <a:avLst/>
            <a:gdLst/>
            <a:ahLst/>
            <a:cxnLst/>
            <a:rect l="l" t="t" r="r" b="b"/>
            <a:pathLst>
              <a:path w="1820093" h="692602">
                <a:moveTo>
                  <a:pt x="0" y="0"/>
                </a:moveTo>
                <a:lnTo>
                  <a:pt x="1820093" y="0"/>
                </a:lnTo>
                <a:lnTo>
                  <a:pt x="1820093" y="692602"/>
                </a:lnTo>
                <a:lnTo>
                  <a:pt x="0" y="6926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5350C2-8887-637F-49AB-6A3FB97BFDAD}"/>
              </a:ext>
            </a:extLst>
          </p:cNvPr>
          <p:cNvSpPr txBox="1"/>
          <p:nvPr/>
        </p:nvSpPr>
        <p:spPr>
          <a:xfrm>
            <a:off x="304800" y="3390900"/>
            <a:ext cx="17983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Презентация №5 «Процесс аккредитации в ЗКФ»</a:t>
            </a:r>
            <a:endParaRPr kumimoji="0" lang="ru-KZ" sz="4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DA698A-2F69-4CE9-D3B1-9A8393177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7800" y="6057900"/>
            <a:ext cx="4091920" cy="288226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3848C603-3BAC-A3C1-F89D-0FACB8BDA797}"/>
              </a:ext>
            </a:extLst>
          </p:cNvPr>
          <p:cNvSpPr/>
          <p:nvPr/>
        </p:nvSpPr>
        <p:spPr>
          <a:xfrm>
            <a:off x="0" y="-77875"/>
            <a:ext cx="18288000" cy="1411375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3A258834-19B7-C3B1-CF2F-CFCC78114F2A}"/>
              </a:ext>
            </a:extLst>
          </p:cNvPr>
          <p:cNvSpPr txBox="1"/>
          <p:nvPr/>
        </p:nvSpPr>
        <p:spPr>
          <a:xfrm>
            <a:off x="1104932" y="190500"/>
            <a:ext cx="16078135" cy="562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55" b="1" i="0" u="none" strike="noStrike" kern="1200" cap="none" spc="17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Этапы аккредитации</a:t>
            </a:r>
            <a:endParaRPr kumimoji="0" lang="en-US" sz="3455" b="1" i="0" u="none" strike="noStrike" kern="1200" cap="none" spc="176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4FC515-11B5-8A06-7AE0-36CC58DB8533}"/>
              </a:ext>
            </a:extLst>
          </p:cNvPr>
          <p:cNvSpPr txBox="1"/>
          <p:nvPr/>
        </p:nvSpPr>
        <p:spPr>
          <a:xfrm>
            <a:off x="1752600" y="2171700"/>
            <a:ext cx="13335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Этап I: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подготовка заявки, институциональная оценка и подача заявки на онлайн-платформе ЗКФ.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Этап II: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рассмотрение заявки, работа с комментариями и решение ЗКФ по аккредитации.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Этап III: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завершение аккредитации и подписание соглашения.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F3F92D-CD82-68F7-9898-2A4BBAFBB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9994" y="5372100"/>
            <a:ext cx="2270812" cy="4075817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3848C603-3BAC-A3C1-F89D-0FACB8BDA797}"/>
              </a:ext>
            </a:extLst>
          </p:cNvPr>
          <p:cNvSpPr/>
          <p:nvPr/>
        </p:nvSpPr>
        <p:spPr>
          <a:xfrm>
            <a:off x="0" y="-77875"/>
            <a:ext cx="18288000" cy="1411375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3A258834-19B7-C3B1-CF2F-CFCC78114F2A}"/>
              </a:ext>
            </a:extLst>
          </p:cNvPr>
          <p:cNvSpPr txBox="1"/>
          <p:nvPr/>
        </p:nvSpPr>
        <p:spPr>
          <a:xfrm>
            <a:off x="1104932" y="38100"/>
            <a:ext cx="16078135" cy="1178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55" b="1" i="0" u="none" strike="noStrike" kern="1200" cap="none" spc="17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Этап I: подготовка заявки, институциональная оценка и подача заявки на онлайн-платформе ЗКФ</a:t>
            </a:r>
          </a:p>
        </p:txBody>
      </p:sp>
      <p:pic>
        <p:nvPicPr>
          <p:cNvPr id="1026" name="Рисунок 1">
            <a:extLst>
              <a:ext uri="{FF2B5EF4-FFF2-40B4-BE49-F238E27FC236}">
                <a16:creationId xmlns:a16="http://schemas.microsoft.com/office/drawing/2014/main" id="{7E0AD7B9-3A74-463F-348B-9D55BC86E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714500"/>
            <a:ext cx="13944600" cy="812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9710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3848C603-3BAC-A3C1-F89D-0FACB8BDA797}"/>
              </a:ext>
            </a:extLst>
          </p:cNvPr>
          <p:cNvSpPr/>
          <p:nvPr/>
        </p:nvSpPr>
        <p:spPr>
          <a:xfrm>
            <a:off x="0" y="-77875"/>
            <a:ext cx="18288000" cy="1411375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3A258834-19B7-C3B1-CF2F-CFCC78114F2A}"/>
              </a:ext>
            </a:extLst>
          </p:cNvPr>
          <p:cNvSpPr txBox="1"/>
          <p:nvPr/>
        </p:nvSpPr>
        <p:spPr>
          <a:xfrm>
            <a:off x="1104932" y="38100"/>
            <a:ext cx="16078135" cy="1178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55" b="1" i="0" u="none" strike="noStrike" kern="1200" cap="none" spc="17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Этап I: подготовка заявки, институциональная оценка и подача заявки на онлайн-платформе ЗКФ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F04266-0CFF-6791-2207-218C1690A038}"/>
              </a:ext>
            </a:extLst>
          </p:cNvPr>
          <p:cNvSpPr txBox="1"/>
          <p:nvPr/>
        </p:nvSpPr>
        <p:spPr>
          <a:xfrm>
            <a:off x="838200" y="2552700"/>
            <a:ext cx="15201867" cy="6685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"/>
              <a:tabLst>
                <a:tab pos="540385" algn="l"/>
              </a:tabLst>
              <a:defRPr/>
            </a:pPr>
            <a:r>
              <a:rPr kumimoji="0" lang="ru-RU" sz="32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Микро</a:t>
            </a:r>
            <a:r>
              <a:rPr kumimoji="0" lang="ru-RU" sz="3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(проекты до 10 миллионов долларов США): 1000 долларов США за базовые фидуциарные стандарты и 500 долларов США за каждый специализированный фидуциарный стандарт.</a:t>
            </a:r>
            <a:endParaRPr kumimoji="0" lang="ru-KZ" sz="3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"/>
              <a:tabLst>
                <a:tab pos="540385" algn="l"/>
              </a:tabLst>
              <a:defRPr/>
            </a:pPr>
            <a:r>
              <a:rPr kumimoji="0" lang="ru-RU" sz="32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Малые</a:t>
            </a:r>
            <a:r>
              <a:rPr kumimoji="0" lang="ru-RU" sz="32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3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(проекты стоимостью от 10 до 50 миллионов долларов США): 5 000 долларов США за базовые фидуциарные стандарты и 1 000 долларов США за каждый специализированный фидуциарный стандарт.</a:t>
            </a:r>
            <a:endParaRPr kumimoji="0" lang="ru-KZ" sz="3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"/>
              <a:tabLst>
                <a:tab pos="540385" algn="l"/>
              </a:tabLst>
              <a:defRPr/>
            </a:pPr>
            <a:r>
              <a:rPr kumimoji="0" lang="ru-RU" sz="32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Средний</a:t>
            </a:r>
            <a:r>
              <a:rPr kumimoji="0" lang="ru-RU" sz="32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3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(проекты стоимостью от 50 до 250 миллионов долларов США): 10 000 долларов США за базовые фидуциарные стандарты и 3 000 долларов США за каждый специализированный фидуциарный стандарт.</a:t>
            </a:r>
            <a:endParaRPr kumimoji="0" lang="ru-KZ" sz="3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"/>
              <a:tabLst>
                <a:tab pos="540385" algn="l"/>
              </a:tabLst>
              <a:defRPr/>
            </a:pPr>
            <a:r>
              <a:rPr kumimoji="0" lang="ru-RU" sz="32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Крупные</a:t>
            </a:r>
            <a:r>
              <a:rPr kumimoji="0" lang="ru-RU" sz="3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(проекты стоимостью более 250 миллионов долларов США): 25 000 долларов США за базовые фидуциарные стандарты и 7 000 долларов США за каждый специализированный фидуциарный стандарт.</a:t>
            </a:r>
            <a:endParaRPr kumimoji="0" lang="ru-KZ" sz="3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DB6384-B5DF-B57A-DC2F-6495D6A01478}"/>
              </a:ext>
            </a:extLst>
          </p:cNvPr>
          <p:cNvSpPr txBox="1"/>
          <p:nvPr/>
        </p:nvSpPr>
        <p:spPr>
          <a:xfrm>
            <a:off x="842356" y="1654176"/>
            <a:ext cx="124281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Сумма оплаты за аккредитацию согласно категориям:</a:t>
            </a:r>
            <a:endParaRPr kumimoji="0" lang="ru-KZ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9414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3848C603-3BAC-A3C1-F89D-0FACB8BDA797}"/>
              </a:ext>
            </a:extLst>
          </p:cNvPr>
          <p:cNvSpPr/>
          <p:nvPr/>
        </p:nvSpPr>
        <p:spPr>
          <a:xfrm>
            <a:off x="0" y="-77875"/>
            <a:ext cx="18288000" cy="1411375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3A258834-19B7-C3B1-CF2F-CFCC78114F2A}"/>
              </a:ext>
            </a:extLst>
          </p:cNvPr>
          <p:cNvSpPr txBox="1"/>
          <p:nvPr/>
        </p:nvSpPr>
        <p:spPr>
          <a:xfrm>
            <a:off x="1104932" y="38100"/>
            <a:ext cx="16078135" cy="1178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55" b="1" i="0" u="none" strike="noStrike" kern="1200" cap="none" spc="17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Этап I: подготовка заявки, институциональная оценка и подача заявки на онлайн-платформе ЗКФ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F04266-0CFF-6791-2207-218C1690A038}"/>
              </a:ext>
            </a:extLst>
          </p:cNvPr>
          <p:cNvSpPr txBox="1"/>
          <p:nvPr/>
        </p:nvSpPr>
        <p:spPr>
          <a:xfrm>
            <a:off x="838200" y="2351061"/>
            <a:ext cx="16344867" cy="7212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540385" algn="l"/>
              </a:tabLst>
              <a:defRPr/>
            </a:pPr>
            <a:r>
              <a:rPr kumimoji="0" lang="ru-RU" sz="32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Микропроекты </a:t>
            </a:r>
            <a:r>
              <a:rPr kumimoji="0" lang="ru-RU" sz="3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(максимальная общая прогнозируемая стоимость на момент подачи заявки, независимо от той части, которая финансируется ЗКФ, до 10 миллионов долларов США включительно для отдельного проекта или программы);</a:t>
            </a:r>
            <a:endParaRPr kumimoji="0" lang="ru-KZ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540385" algn="l"/>
              </a:tabLst>
              <a:defRPr/>
            </a:pPr>
            <a:r>
              <a:rPr kumimoji="0" lang="ru-RU" sz="32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Небольшие проекты </a:t>
            </a:r>
            <a:r>
              <a:rPr kumimoji="0" lang="ru-RU" sz="3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(максимальная общая прогнозируемая стоимость на момент подачи заявки, независимо от той части, которая финансируется ЗКФ, от 10 до 50 миллионов долларов США включительно для отдельного проекта или программы);</a:t>
            </a:r>
            <a:endParaRPr kumimoji="0" lang="ru-KZ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540385" algn="l"/>
              </a:tabLst>
              <a:defRPr/>
            </a:pPr>
            <a:r>
              <a:rPr kumimoji="0" lang="ru-RU" sz="32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Средние проекты </a:t>
            </a:r>
            <a:r>
              <a:rPr kumimoji="0" lang="ru-RU" sz="3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(максимальная общая прогнозируемая стоимость на момент подачи заявки, независимо от той части, которая финансируется ЗКФ, более 50 и до 250 миллионов долларов США включительно для отдельного проекта или программы);</a:t>
            </a:r>
            <a:endParaRPr kumimoji="0" lang="ru-KZ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540385" algn="l"/>
              </a:tabLst>
              <a:defRPr/>
            </a:pPr>
            <a:r>
              <a:rPr kumimoji="0" lang="ru-RU" sz="32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Крупные проекты </a:t>
            </a:r>
            <a:r>
              <a:rPr kumimoji="0" lang="ru-RU" sz="3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(общие прогнозируемые затраты на момент подачи заявки, независимо от той части, которая финансируется ЗКФ, более 250 миллионов долларов США для отдельного проекта или программы).</a:t>
            </a:r>
            <a:endParaRPr kumimoji="0" lang="ru-KZ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DB6384-B5DF-B57A-DC2F-6495D6A01478}"/>
              </a:ext>
            </a:extLst>
          </p:cNvPr>
          <p:cNvSpPr txBox="1"/>
          <p:nvPr/>
        </p:nvSpPr>
        <p:spPr>
          <a:xfrm>
            <a:off x="842356" y="1654176"/>
            <a:ext cx="124281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Категории аккредитации:</a:t>
            </a:r>
            <a:endParaRPr kumimoji="0" lang="ru-KZ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811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3848C603-3BAC-A3C1-F89D-0FACB8BDA797}"/>
              </a:ext>
            </a:extLst>
          </p:cNvPr>
          <p:cNvSpPr/>
          <p:nvPr/>
        </p:nvSpPr>
        <p:spPr>
          <a:xfrm>
            <a:off x="0" y="-77875"/>
            <a:ext cx="18288000" cy="1411375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3A258834-19B7-C3B1-CF2F-CFCC78114F2A}"/>
              </a:ext>
            </a:extLst>
          </p:cNvPr>
          <p:cNvSpPr txBox="1"/>
          <p:nvPr/>
        </p:nvSpPr>
        <p:spPr>
          <a:xfrm>
            <a:off x="1104932" y="38100"/>
            <a:ext cx="16078135" cy="1178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55" b="1" i="0" u="none" strike="noStrike" kern="1200" cap="none" spc="17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Этап II: рассмотрение заявки, работа с комментариями и решение ЗКФ по аккредитации</a:t>
            </a:r>
          </a:p>
        </p:txBody>
      </p:sp>
      <p:pic>
        <p:nvPicPr>
          <p:cNvPr id="2050" name="Рисунок 1">
            <a:extLst>
              <a:ext uri="{FF2B5EF4-FFF2-40B4-BE49-F238E27FC236}">
                <a16:creationId xmlns:a16="http://schemas.microsoft.com/office/drawing/2014/main" id="{BD07E65C-7831-349B-CDB2-BC61A188C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302" y="1790700"/>
            <a:ext cx="13041393" cy="750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785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809868" y="2328576"/>
            <a:ext cx="14242745" cy="6755000"/>
          </a:xfrm>
          <a:custGeom>
            <a:avLst/>
            <a:gdLst/>
            <a:ahLst/>
            <a:cxnLst/>
            <a:rect l="l" t="t" r="r" b="b"/>
            <a:pathLst>
              <a:path w="14242745" h="6755000">
                <a:moveTo>
                  <a:pt x="0" y="0"/>
                </a:moveTo>
                <a:lnTo>
                  <a:pt x="14242745" y="0"/>
                </a:lnTo>
                <a:lnTo>
                  <a:pt x="14242745" y="6755000"/>
                </a:lnTo>
                <a:lnTo>
                  <a:pt x="0" y="675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4F830476-1393-65E8-FC48-F55951B7A96F}"/>
              </a:ext>
            </a:extLst>
          </p:cNvPr>
          <p:cNvSpPr/>
          <p:nvPr/>
        </p:nvSpPr>
        <p:spPr>
          <a:xfrm>
            <a:off x="0" y="-77876"/>
            <a:ext cx="18288000" cy="2136295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06D8BF2D-0699-6FF6-F716-F0DBF08BD655}"/>
              </a:ext>
            </a:extLst>
          </p:cNvPr>
          <p:cNvSpPr txBox="1"/>
          <p:nvPr/>
        </p:nvSpPr>
        <p:spPr>
          <a:xfrm>
            <a:off x="1104932" y="419593"/>
            <a:ext cx="16078135" cy="562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7"/>
              </a:lnSpc>
            </a:pPr>
            <a:r>
              <a:rPr lang="ru-RU" sz="3455" b="1" spc="17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Корпоративные цели по сокращению выбросов в отрасли</a:t>
            </a:r>
            <a:endParaRPr lang="en-US" sz="3455" b="1" spc="176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3848C603-3BAC-A3C1-F89D-0FACB8BDA797}"/>
              </a:ext>
            </a:extLst>
          </p:cNvPr>
          <p:cNvSpPr/>
          <p:nvPr/>
        </p:nvSpPr>
        <p:spPr>
          <a:xfrm>
            <a:off x="0" y="-77875"/>
            <a:ext cx="18288000" cy="1411375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3A258834-19B7-C3B1-CF2F-CFCC78114F2A}"/>
              </a:ext>
            </a:extLst>
          </p:cNvPr>
          <p:cNvSpPr txBox="1"/>
          <p:nvPr/>
        </p:nvSpPr>
        <p:spPr>
          <a:xfrm>
            <a:off x="1104932" y="237574"/>
            <a:ext cx="16078135" cy="562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55" b="1" i="0" u="none" strike="noStrike" kern="1200" cap="none" spc="17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Этап III: завершение аккредитации и подписание соглашения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2F8764-D406-AFFB-CD20-2B27876F4F7C}"/>
              </a:ext>
            </a:extLst>
          </p:cNvPr>
          <p:cNvSpPr txBox="1"/>
          <p:nvPr/>
        </p:nvSpPr>
        <p:spPr>
          <a:xfrm>
            <a:off x="1219200" y="2050345"/>
            <a:ext cx="130302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Данный этап завершает процесс аккредитации посредством проверки и оформления юридических договоренностей между организацией-заявителем и ЗКФ по результатам успешного завершения предыдущего этапа.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Срок аккредитации составляет пять лет.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Срок аккредитации начинается после завершения трехэтапного процесса институциональной аккредитации, то есть, когда подписанное генеральное соглашение об аккредитации , заключенное между ЗКФ и аккредитованной организацией, вступило в силу.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38B0BA-7C57-0AB4-69DB-348B0CEB4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2072" y="6972300"/>
            <a:ext cx="3657917" cy="278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344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34386" y="5086350"/>
            <a:ext cx="9196835" cy="528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36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20" b="0" i="0" u="none" strike="noStrike" kern="1200" cap="none" spc="15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Модуль 2 – Дополнительная информация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03300" y="934328"/>
            <a:ext cx="8819406" cy="1803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55" b="0" i="0" u="none" strike="noStrike" kern="1200" cap="none" spc="17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Выявление и оценка климатических рисков</a:t>
            </a:r>
            <a:endParaRPr kumimoji="0" lang="en-US" sz="3455" b="0" i="0" u="none" strike="noStrike" kern="1200" cap="none" spc="176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483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55" b="0" i="0" u="none" strike="noStrike" kern="1200" cap="none" spc="176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ro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-76200" y="4152900"/>
            <a:ext cx="18364200" cy="623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173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СПАСИБО ЗА ВНИМАНИЕ !!!</a:t>
            </a:r>
            <a:endParaRPr kumimoji="0" lang="en-US" sz="4800" b="0" i="0" u="none" strike="noStrike" kern="1200" cap="none" spc="173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E9820EA-5FB2-5630-38D0-FAEA504B6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0" y="5981700"/>
            <a:ext cx="4091920" cy="288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43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BE31510C-071C-81E4-3BC5-92C2A8D096DB}"/>
              </a:ext>
            </a:extLst>
          </p:cNvPr>
          <p:cNvSpPr/>
          <p:nvPr/>
        </p:nvSpPr>
        <p:spPr>
          <a:xfrm>
            <a:off x="0" y="-77876"/>
            <a:ext cx="18288000" cy="2136295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6" name="Freeform 6"/>
          <p:cNvSpPr/>
          <p:nvPr/>
        </p:nvSpPr>
        <p:spPr>
          <a:xfrm>
            <a:off x="762000" y="2557702"/>
            <a:ext cx="7508930" cy="7369012"/>
          </a:xfrm>
          <a:custGeom>
            <a:avLst/>
            <a:gdLst/>
            <a:ahLst/>
            <a:cxnLst/>
            <a:rect l="l" t="t" r="r" b="b"/>
            <a:pathLst>
              <a:path w="7508930" h="7369012">
                <a:moveTo>
                  <a:pt x="0" y="0"/>
                </a:moveTo>
                <a:lnTo>
                  <a:pt x="7508930" y="0"/>
                </a:lnTo>
                <a:lnTo>
                  <a:pt x="7508930" y="7369012"/>
                </a:lnTo>
                <a:lnTo>
                  <a:pt x="0" y="73690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8" name="TextBox 8"/>
          <p:cNvSpPr txBox="1"/>
          <p:nvPr/>
        </p:nvSpPr>
        <p:spPr>
          <a:xfrm>
            <a:off x="9309997" y="2546817"/>
            <a:ext cx="7873070" cy="78210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64"/>
              </a:lnSpc>
            </a:pPr>
            <a:r>
              <a:rPr lang="en-US" sz="2800" b="1" spc="122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sz="2800" b="1" spc="12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122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достижения</a:t>
            </a:r>
            <a:r>
              <a:rPr lang="en-US" sz="2800" b="1" spc="12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122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снижения</a:t>
            </a:r>
            <a:r>
              <a:rPr lang="en-US" sz="2800" b="1" spc="12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122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интенсивности</a:t>
            </a:r>
            <a:r>
              <a:rPr lang="en-US" sz="2800" b="1" spc="12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122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выбросов</a:t>
            </a:r>
            <a:r>
              <a:rPr lang="en-US" sz="2800" b="1" spc="12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122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800" b="1" spc="12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50% </a:t>
            </a:r>
            <a:r>
              <a:rPr lang="en-US" sz="2800" b="1" spc="122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</a:t>
            </a:r>
            <a:r>
              <a:rPr lang="en-US" sz="2800" b="1" spc="12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122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</a:t>
            </a:r>
            <a:r>
              <a:rPr lang="ru-RU" sz="2800" b="1" spc="12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en-US" sz="2800" b="1" spc="12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122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2800" b="1" spc="12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122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пяти</a:t>
            </a:r>
            <a:r>
              <a:rPr lang="en-US" sz="2800" b="1" spc="12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122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направлениям</a:t>
            </a:r>
            <a:r>
              <a:rPr lang="en-US" sz="2800" b="1" spc="12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ts val="3364"/>
              </a:lnSpc>
            </a:pP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1.Снижение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выбросов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метана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наибольшее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ts val="3364"/>
              </a:lnSpc>
            </a:pP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2.Устранение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неаварийных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факельных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сжиганий</a:t>
            </a:r>
            <a:endParaRPr lang="en-US" sz="2800" spc="122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364"/>
              </a:lnSpc>
            </a:pP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3.Электрификация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добывающих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предприятий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электроэнергией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низким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уровнем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выбросов</a:t>
            </a:r>
            <a:endParaRPr lang="en-US" sz="2800" spc="122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364"/>
              </a:lnSpc>
            </a:pP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4.Оснащение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нефтегазовых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процессов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системами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улавливания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хранения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углерода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(CCUS) </a:t>
            </a:r>
          </a:p>
          <a:p>
            <a:pPr algn="just">
              <a:lnSpc>
                <a:spcPts val="3364"/>
              </a:lnSpc>
            </a:pP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5.Расширение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использования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зеленого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водорода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нефтеперерабатывающих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заводах</a:t>
            </a:r>
            <a:endParaRPr lang="en-US" sz="2800" spc="122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364"/>
              </a:lnSpc>
              <a:spcBef>
                <a:spcPct val="0"/>
              </a:spcBef>
            </a:pPr>
            <a:endParaRPr lang="en-US" sz="2800" spc="122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BC4847DB-05EA-1488-0DD9-CCB44C560CFF}"/>
              </a:ext>
            </a:extLst>
          </p:cNvPr>
          <p:cNvSpPr txBox="1"/>
          <p:nvPr/>
        </p:nvSpPr>
        <p:spPr>
          <a:xfrm>
            <a:off x="1104932" y="419593"/>
            <a:ext cx="16078135" cy="562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7"/>
              </a:lnSpc>
            </a:pPr>
            <a:r>
              <a:rPr lang="ru-RU" sz="3455" b="1" spc="17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Дорожная карта МЭА по декарбонизации нефтегазовой отрасли</a:t>
            </a:r>
            <a:endParaRPr lang="en-US" sz="3455" b="1" spc="176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685800" y="2586731"/>
            <a:ext cx="8717184" cy="3693722"/>
          </a:xfrm>
          <a:custGeom>
            <a:avLst/>
            <a:gdLst/>
            <a:ahLst/>
            <a:cxnLst/>
            <a:rect l="l" t="t" r="r" b="b"/>
            <a:pathLst>
              <a:path w="8717184" h="3693722">
                <a:moveTo>
                  <a:pt x="0" y="0"/>
                </a:moveTo>
                <a:lnTo>
                  <a:pt x="8717184" y="0"/>
                </a:lnTo>
                <a:lnTo>
                  <a:pt x="8717184" y="3693722"/>
                </a:lnTo>
                <a:lnTo>
                  <a:pt x="0" y="36937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8" name="TextBox 8"/>
          <p:cNvSpPr txBox="1"/>
          <p:nvPr/>
        </p:nvSpPr>
        <p:spPr>
          <a:xfrm>
            <a:off x="9220200" y="2933700"/>
            <a:ext cx="8516961" cy="52049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700" lvl="1" indent="-259350">
              <a:lnSpc>
                <a:spcPts val="3363"/>
              </a:lnSpc>
              <a:buFont typeface="Arial"/>
              <a:buChar char="•"/>
            </a:pP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Внесение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изменений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портфель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приобретения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низкоуглеродные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18700" lvl="1" indent="-259350">
              <a:lnSpc>
                <a:spcPts val="3363"/>
              </a:lnSpc>
              <a:buFont typeface="Arial"/>
              <a:buChar char="•"/>
            </a:pP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энергоэффективности</a:t>
            </a:r>
            <a:endParaRPr lang="en-US" sz="2800" spc="122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8700" lvl="1" indent="-259350">
              <a:lnSpc>
                <a:spcPts val="3363"/>
              </a:lnSpc>
              <a:buFont typeface="Arial"/>
              <a:buChar char="•"/>
            </a:pP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Преобразование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оставшихся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интегрированных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нефтеперерабатывающих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заводов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низкоуглеродные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энергетические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химические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парки</a:t>
            </a:r>
            <a:endParaRPr lang="en-US" sz="2800" spc="122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8700" lvl="1" indent="-259350">
              <a:lnSpc>
                <a:spcPts val="3363"/>
              </a:lnSpc>
              <a:buFont typeface="Arial"/>
              <a:buChar char="•"/>
            </a:pP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большего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количества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возобновляемой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электроэнергии</a:t>
            </a:r>
            <a:endParaRPr lang="en-US" sz="2800" spc="122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8700" lvl="1" indent="-259350">
              <a:lnSpc>
                <a:spcPts val="3363"/>
              </a:lnSpc>
              <a:buFont typeface="Arial"/>
              <a:buChar char="•"/>
            </a:pP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улавливания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хранения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углерода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(CCS)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1CBE197E-C453-2672-716A-AE7E684772FA}"/>
              </a:ext>
            </a:extLst>
          </p:cNvPr>
          <p:cNvSpPr/>
          <p:nvPr/>
        </p:nvSpPr>
        <p:spPr>
          <a:xfrm>
            <a:off x="0" y="-77876"/>
            <a:ext cx="18288000" cy="2136295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06DBC89C-462A-B5BD-2727-A34AA3E59896}"/>
              </a:ext>
            </a:extLst>
          </p:cNvPr>
          <p:cNvSpPr txBox="1"/>
          <p:nvPr/>
        </p:nvSpPr>
        <p:spPr>
          <a:xfrm>
            <a:off x="1104932" y="419593"/>
            <a:ext cx="16078135" cy="1178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7"/>
              </a:lnSpc>
            </a:pPr>
            <a:r>
              <a:rPr lang="ru-RU" sz="3455" b="1" spc="17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</a:t>
            </a:r>
            <a:r>
              <a:rPr lang="en-US" sz="3455" b="1" spc="17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Shell </a:t>
            </a:r>
            <a:r>
              <a:rPr lang="ru-RU" sz="3455" b="1" spc="17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декарбонизации, снижение выбросов </a:t>
            </a:r>
          </a:p>
          <a:p>
            <a:pPr algn="ctr">
              <a:lnSpc>
                <a:spcPts val="4837"/>
              </a:lnSpc>
            </a:pPr>
            <a:r>
              <a:rPr lang="ru-RU" sz="3455" b="1" spc="17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охвату 1 и 2 на 50% до 2030 года</a:t>
            </a:r>
            <a:endParaRPr lang="en-US" sz="3455" b="1" spc="176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685800" y="2247900"/>
            <a:ext cx="16344900" cy="63412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113"/>
              </a:lnSpc>
            </a:pP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Сократить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энергопотребление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выбросы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ПГ в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процессе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сжижения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природного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газа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последующей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транспортировки</a:t>
            </a:r>
            <a:endParaRPr lang="en-US" sz="2224" spc="113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113"/>
              </a:lnSpc>
            </a:pPr>
            <a:endParaRPr lang="en-US" sz="2224" spc="113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0166" lvl="1" indent="-240083" algn="just">
              <a:lnSpc>
                <a:spcPts val="3113"/>
              </a:lnSpc>
              <a:buFont typeface="Arial"/>
              <a:buChar char="•"/>
            </a:pP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провела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тщательный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своих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сжижения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природного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газа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выявления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узких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потенциальных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областей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оптимизации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80166" lvl="1" indent="-240083" algn="just">
              <a:lnSpc>
                <a:spcPts val="3113"/>
              </a:lnSpc>
              <a:buFont typeface="Arial"/>
              <a:buChar char="•"/>
            </a:pP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современных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технологий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сжижения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природного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газа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таких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эффективные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теплообменники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турбины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80166" lvl="1" indent="-240083" algn="just">
              <a:lnSpc>
                <a:spcPts val="3113"/>
              </a:lnSpc>
              <a:buFont typeface="Arial"/>
              <a:buChar char="•"/>
            </a:pP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Оптимизация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процессов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регулирования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используя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автоматизированные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мониторинга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80166" lvl="1" indent="-240083" algn="just">
              <a:lnSpc>
                <a:spcPts val="3113"/>
              </a:lnSpc>
              <a:buFont typeface="Arial"/>
              <a:buChar char="•"/>
            </a:pP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снижению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утечек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метана</a:t>
            </a:r>
            <a:endParaRPr lang="en-US" sz="2224" spc="113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0166" lvl="1" indent="-240083" algn="just">
              <a:lnSpc>
                <a:spcPts val="3113"/>
              </a:lnSpc>
              <a:buFont typeface="Arial"/>
              <a:buChar char="•"/>
            </a:pP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Целевые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80166" lvl="1" indent="-240083" algn="just">
              <a:lnSpc>
                <a:spcPts val="3113"/>
              </a:lnSpc>
              <a:buFont typeface="Arial"/>
              <a:buChar char="•"/>
            </a:pP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энергопотребления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процессе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сжижения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природного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газа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15%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первые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80166" lvl="1" indent="-240083" algn="just">
              <a:lnSpc>
                <a:spcPts val="3113"/>
              </a:lnSpc>
              <a:buFont typeface="Arial"/>
              <a:buChar char="•"/>
            </a:pP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выбросов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</a:t>
            </a:r>
            <a:r>
              <a:rPr lang="en-US" sz="1400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метана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20%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80166" lvl="1" indent="-240083" algn="just">
              <a:lnSpc>
                <a:spcPts val="3113"/>
              </a:lnSpc>
              <a:buFont typeface="Arial"/>
              <a:buChar char="•"/>
            </a:pP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эффективности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сжижения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природного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газа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привело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снижению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эксплуатационных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расходов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3113"/>
              </a:lnSpc>
            </a:pPr>
            <a:endParaRPr lang="en-US" sz="2224" spc="113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775B9C4F-5B3E-5E19-D44F-19CEF8A2835C}"/>
              </a:ext>
            </a:extLst>
          </p:cNvPr>
          <p:cNvSpPr/>
          <p:nvPr/>
        </p:nvSpPr>
        <p:spPr>
          <a:xfrm>
            <a:off x="0" y="-77876"/>
            <a:ext cx="18288000" cy="2136295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0FE4294E-F69C-6B9F-36EE-F90B673EDFA1}"/>
              </a:ext>
            </a:extLst>
          </p:cNvPr>
          <p:cNvSpPr txBox="1"/>
          <p:nvPr/>
        </p:nvSpPr>
        <p:spPr>
          <a:xfrm>
            <a:off x="1104932" y="419593"/>
            <a:ext cx="16078135" cy="1178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7"/>
              </a:lnSpc>
            </a:pPr>
            <a:r>
              <a:rPr lang="ru-RU" sz="3455" b="1" spc="17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</a:t>
            </a:r>
            <a:r>
              <a:rPr lang="en-US" sz="3455" b="1" spc="17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EXXONMOBIL </a:t>
            </a:r>
            <a:r>
              <a:rPr lang="ru-RU" sz="3455" b="1" spc="17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оптимизации системы сжижения природного газа</a:t>
            </a:r>
            <a:endParaRPr lang="en-US" sz="3455" b="1" spc="176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D3D788-C7FF-2D36-422B-09E89D30C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1294" y="7734300"/>
            <a:ext cx="4686706" cy="25527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314466" y="2628900"/>
            <a:ext cx="15659068" cy="6702412"/>
          </a:xfrm>
          <a:custGeom>
            <a:avLst/>
            <a:gdLst/>
            <a:ahLst/>
            <a:cxnLst/>
            <a:rect l="l" t="t" r="r" b="b"/>
            <a:pathLst>
              <a:path w="14166464" h="6320247">
                <a:moveTo>
                  <a:pt x="0" y="0"/>
                </a:moveTo>
                <a:lnTo>
                  <a:pt x="14166464" y="0"/>
                </a:lnTo>
                <a:lnTo>
                  <a:pt x="14166464" y="6320248"/>
                </a:lnTo>
                <a:lnTo>
                  <a:pt x="0" y="63202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388DF6C2-72A3-8E5A-A390-9B4BD140B7E1}"/>
              </a:ext>
            </a:extLst>
          </p:cNvPr>
          <p:cNvSpPr/>
          <p:nvPr/>
        </p:nvSpPr>
        <p:spPr>
          <a:xfrm>
            <a:off x="0" y="-77876"/>
            <a:ext cx="18288000" cy="2136295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E57D282C-AED2-DE5E-2177-01BA245093E1}"/>
              </a:ext>
            </a:extLst>
          </p:cNvPr>
          <p:cNvSpPr txBox="1"/>
          <p:nvPr/>
        </p:nvSpPr>
        <p:spPr>
          <a:xfrm>
            <a:off x="1104932" y="419593"/>
            <a:ext cx="16078135" cy="562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7"/>
              </a:lnSpc>
            </a:pPr>
            <a:r>
              <a:rPr lang="ru-RU" sz="3455" b="1" spc="17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мероприятий</a:t>
            </a:r>
            <a:endParaRPr lang="en-US" sz="3455" b="1" spc="176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3217</Words>
  <Application>Microsoft Office PowerPoint</Application>
  <PresentationFormat>Произвольный</PresentationFormat>
  <Paragraphs>322</Paragraphs>
  <Slides>51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9" baseType="lpstr">
      <vt:lpstr>Poppins Light Bold</vt:lpstr>
      <vt:lpstr>Wingdings</vt:lpstr>
      <vt:lpstr>Arial Black</vt:lpstr>
      <vt:lpstr>Poppins Light</vt:lpstr>
      <vt:lpstr>Intro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м5</dc:title>
  <dc:creator>Адлет Ткенов</dc:creator>
  <cp:lastModifiedBy>User</cp:lastModifiedBy>
  <cp:revision>7</cp:revision>
  <dcterms:created xsi:type="dcterms:W3CDTF">2006-08-16T00:00:00Z</dcterms:created>
  <dcterms:modified xsi:type="dcterms:W3CDTF">2024-08-01T19:03:55Z</dcterms:modified>
  <dc:identifier>DAF25QCd0No</dc:identifier>
</cp:coreProperties>
</file>