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7" r:id="rId9"/>
    <p:sldId id="268" r:id="rId10"/>
    <p:sldId id="272" r:id="rId11"/>
    <p:sldId id="273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Intro" panose="02000000000000000000" charset="0"/>
      <p:regular r:id="rId14"/>
    </p:embeddedFont>
    <p:embeddedFont>
      <p:font typeface="Poppins Light" panose="00000400000000000000" pitchFamily="2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33" autoAdjust="0"/>
  </p:normalViewPr>
  <p:slideViewPr>
    <p:cSldViewPr>
      <p:cViewPr varScale="1">
        <p:scale>
          <a:sx n="74" d="100"/>
          <a:sy n="74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95350C2-8887-637F-49AB-6A3FB97BFDAD}"/>
              </a:ext>
            </a:extLst>
          </p:cNvPr>
          <p:cNvSpPr txBox="1"/>
          <p:nvPr/>
        </p:nvSpPr>
        <p:spPr>
          <a:xfrm>
            <a:off x="304800" y="3390900"/>
            <a:ext cx="17983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Презентация №1 «Декарбонизация 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нефтегазовой промышленности»</a:t>
            </a:r>
            <a:endParaRPr lang="ru-KZ" sz="40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EF0D25-A963-46F5-AF57-45F144E2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5143500"/>
            <a:ext cx="5342712" cy="4793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83867" y="3109460"/>
            <a:ext cx="6075433" cy="5764067"/>
          </a:xfrm>
          <a:custGeom>
            <a:avLst/>
            <a:gdLst/>
            <a:ahLst/>
            <a:cxnLst/>
            <a:rect l="l" t="t" r="r" b="b"/>
            <a:pathLst>
              <a:path w="6075433" h="5764067">
                <a:moveTo>
                  <a:pt x="0" y="0"/>
                </a:moveTo>
                <a:lnTo>
                  <a:pt x="6075433" y="0"/>
                </a:lnTo>
                <a:lnTo>
                  <a:pt x="6075433" y="5764067"/>
                </a:lnTo>
                <a:lnTo>
                  <a:pt x="0" y="5764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734386" y="5086350"/>
            <a:ext cx="9196835" cy="52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  <a:spcBef>
                <a:spcPct val="0"/>
              </a:spcBef>
            </a:pPr>
            <a:r>
              <a:rPr lang="en-US" sz="3120" spc="159">
                <a:solidFill>
                  <a:srgbClr val="FFFFFF"/>
                </a:solidFill>
                <a:latin typeface="Poppins Light"/>
              </a:rPr>
              <a:t>Модуль 2 – Дополнительная информация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58919" y="743757"/>
            <a:ext cx="9925263" cy="2063600"/>
            <a:chOff x="0" y="0"/>
            <a:chExt cx="2497769" cy="519321"/>
          </a:xfrm>
          <a:solidFill>
            <a:schemeClr val="tx2">
              <a:lumMod val="5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497769" cy="519321"/>
            </a:xfrm>
            <a:custGeom>
              <a:avLst/>
              <a:gdLst/>
              <a:ahLst/>
              <a:cxnLst/>
              <a:rect l="l" t="t" r="r" b="b"/>
              <a:pathLst>
                <a:path w="2497769" h="519321">
                  <a:moveTo>
                    <a:pt x="73322" y="0"/>
                  </a:moveTo>
                  <a:lnTo>
                    <a:pt x="2424447" y="0"/>
                  </a:lnTo>
                  <a:cubicBezTo>
                    <a:pt x="2443893" y="0"/>
                    <a:pt x="2462543" y="7725"/>
                    <a:pt x="2476293" y="21476"/>
                  </a:cubicBezTo>
                  <a:cubicBezTo>
                    <a:pt x="2490044" y="35226"/>
                    <a:pt x="2497769" y="53876"/>
                    <a:pt x="2497769" y="73322"/>
                  </a:cubicBezTo>
                  <a:lnTo>
                    <a:pt x="2497769" y="445999"/>
                  </a:lnTo>
                  <a:cubicBezTo>
                    <a:pt x="2497769" y="465445"/>
                    <a:pt x="2490044" y="484095"/>
                    <a:pt x="2476293" y="497845"/>
                  </a:cubicBezTo>
                  <a:cubicBezTo>
                    <a:pt x="2462543" y="511596"/>
                    <a:pt x="2443893" y="519321"/>
                    <a:pt x="2424447" y="519321"/>
                  </a:cubicBezTo>
                  <a:lnTo>
                    <a:pt x="73322" y="519321"/>
                  </a:lnTo>
                  <a:cubicBezTo>
                    <a:pt x="53876" y="519321"/>
                    <a:pt x="35226" y="511596"/>
                    <a:pt x="21476" y="497845"/>
                  </a:cubicBezTo>
                  <a:cubicBezTo>
                    <a:pt x="7725" y="484095"/>
                    <a:pt x="0" y="465445"/>
                    <a:pt x="0" y="445999"/>
                  </a:cubicBezTo>
                  <a:lnTo>
                    <a:pt x="0" y="73322"/>
                  </a:lnTo>
                  <a:cubicBezTo>
                    <a:pt x="0" y="53876"/>
                    <a:pt x="7725" y="35226"/>
                    <a:pt x="21476" y="21476"/>
                  </a:cubicBezTo>
                  <a:cubicBezTo>
                    <a:pt x="35226" y="7725"/>
                    <a:pt x="53876" y="0"/>
                    <a:pt x="733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497769" cy="6431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4386" y="2693057"/>
            <a:ext cx="8175746" cy="1828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  <a:spcBef>
                <a:spcPct val="0"/>
              </a:spcBef>
            </a:pPr>
            <a:r>
              <a:rPr lang="en-US" sz="5199" spc="265">
                <a:solidFill>
                  <a:srgbClr val="FFFFFF"/>
                </a:solidFill>
                <a:latin typeface="Intro"/>
              </a:rPr>
              <a:t>Декарбонизация металлургии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300" y="934328"/>
            <a:ext cx="8819406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spc="17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оценка климатических рисков</a:t>
            </a:r>
            <a:endParaRPr lang="en-US" sz="3455" spc="176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  <a:spcBef>
                <a:spcPct val="0"/>
              </a:spcBef>
            </a:pPr>
            <a:endParaRPr lang="en-US" sz="3455" spc="176" dirty="0">
              <a:solidFill>
                <a:srgbClr val="FFFFFF"/>
              </a:solidFill>
              <a:latin typeface="Int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400111"/>
            <a:ext cx="9992534" cy="550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изменением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осадков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экстремальных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экстремальными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погодными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условиями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</a:pP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дефицитом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водных</a:t>
            </a:r>
            <a:r>
              <a:rPr lang="en-US" sz="3399" spc="17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9" spc="17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 spc="17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83867" y="971550"/>
            <a:ext cx="6629626" cy="170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негативным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воздействием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операционную</a:t>
            </a:r>
            <a:r>
              <a:rPr lang="en-US" sz="2455" b="1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55" b="1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en-US" sz="2455" b="1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437"/>
              </a:lnSpc>
              <a:spcBef>
                <a:spcPct val="0"/>
              </a:spcBef>
            </a:pPr>
            <a:endParaRPr lang="en-US" sz="2455" b="1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34386" y="5086350"/>
            <a:ext cx="9196835" cy="52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0" b="0" i="0" u="none" strike="noStrike" kern="1200" cap="none" spc="15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Модуль 2 – Дополнительная информация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3300" y="934328"/>
            <a:ext cx="8819406" cy="180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55" b="0" i="0" u="none" strike="noStrike" kern="1200" cap="none" spc="1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и оценка климатических рисков</a:t>
            </a: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83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55" b="0" i="0" u="none" strike="noStrike" kern="1200" cap="none" spc="17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ro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76200" y="4152900"/>
            <a:ext cx="18364200" cy="62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173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 !!!</a:t>
            </a:r>
            <a:endParaRPr kumimoji="0" lang="en-US" sz="4800" b="0" i="0" u="none" strike="noStrike" kern="1200" cap="none" spc="173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AE60F9-08D0-4FAC-4F79-61F4136D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5143500"/>
            <a:ext cx="5342712" cy="47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990599" y="2400300"/>
            <a:ext cx="16192467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7026" lvl="1" indent="-213513">
              <a:lnSpc>
                <a:spcPts val="2769"/>
              </a:lnSpc>
              <a:buFont typeface="Arial"/>
              <a:buChar char="•"/>
            </a:pP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ископаемого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сжигаются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двуокись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выбрасывается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  <a:p>
            <a:pPr>
              <a:lnSpc>
                <a:spcPts val="2769"/>
              </a:lnSpc>
            </a:pPr>
            <a:endParaRPr lang="en-US" sz="2400" spc="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026" lvl="1" indent="-213513">
              <a:lnSpc>
                <a:spcPts val="2769"/>
              </a:lnSpc>
              <a:buFont typeface="Arial"/>
              <a:buChar char="•"/>
            </a:pP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гораздо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потенциалом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потепления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Утечки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распространенными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источниками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769"/>
              </a:lnSpc>
            </a:pPr>
            <a:endParaRPr lang="en-US" sz="2400" spc="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026" lvl="1" indent="-213513">
              <a:lnSpc>
                <a:spcPts val="2769"/>
              </a:lnSpc>
              <a:buFont typeface="Arial"/>
              <a:buChar char="•"/>
            </a:pP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факелах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сброс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факелах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контролируемое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улавливать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соображений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инфраструктуры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несгоревших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факельное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сжигание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вентиляция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способствуют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</a:pP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9B48C7-06EF-455F-8C06-2BCEE9C6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94264" y="2430427"/>
            <a:ext cx="815612" cy="815612"/>
          </a:xfrm>
          <a:custGeom>
            <a:avLst/>
            <a:gdLst/>
            <a:ahLst/>
            <a:cxnLst/>
            <a:rect l="l" t="t" r="r" b="b"/>
            <a:pathLst>
              <a:path w="815612" h="815612">
                <a:moveTo>
                  <a:pt x="0" y="0"/>
                </a:moveTo>
                <a:lnTo>
                  <a:pt x="815612" y="0"/>
                </a:lnTo>
                <a:lnTo>
                  <a:pt x="815612" y="815612"/>
                </a:lnTo>
                <a:lnTo>
                  <a:pt x="0" y="81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1028700" y="2790608"/>
            <a:ext cx="13906500" cy="5475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0102" lvl="1" indent="-265051">
              <a:lnSpc>
                <a:spcPts val="3437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разведки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Разведка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энергоемкие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  <a:p>
            <a:pPr>
              <a:lnSpc>
                <a:spcPts val="3437"/>
              </a:lnSpc>
              <a:spcBef>
                <a:spcPct val="0"/>
              </a:spcBef>
            </a:pPr>
            <a:endParaRPr lang="en-US" sz="2400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102" lvl="1" indent="-265051">
              <a:lnSpc>
                <a:spcPts val="3437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сырой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пригодные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1).</a:t>
            </a:r>
          </a:p>
          <a:p>
            <a:pPr>
              <a:lnSpc>
                <a:spcPts val="3437"/>
              </a:lnSpc>
              <a:spcBef>
                <a:spcPct val="0"/>
              </a:spcBef>
            </a:pPr>
            <a:endParaRPr lang="en-US" sz="2400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102" lvl="1" indent="-265051">
              <a:lnSpc>
                <a:spcPts val="3437"/>
              </a:lnSpc>
              <a:spcBef>
                <a:spcPct val="0"/>
              </a:spcBef>
              <a:buFont typeface="Arial"/>
              <a:buChar char="•"/>
            </a:pP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трубопроводам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грузовикам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другими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выбросам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ПГ,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сжигания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топлива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средствах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spc="125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en-US" sz="2400" spc="125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3).</a:t>
            </a:r>
          </a:p>
          <a:p>
            <a:pPr>
              <a:lnSpc>
                <a:spcPts val="1757"/>
              </a:lnSpc>
              <a:spcBef>
                <a:spcPct val="0"/>
              </a:spcBef>
            </a:pPr>
            <a:endParaRPr lang="en-US" sz="2400" spc="125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B1E4889-82D3-A11F-8229-F559AD7ADF70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62D68B8-4E3F-3C5C-7013-1BFFF7143C0F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парниковых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837"/>
              </a:lnSpc>
            </a:pP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55" b="1" spc="17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89EE97-2066-0FD9-7B84-9C08B7A18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990600" y="996404"/>
            <a:ext cx="15939738" cy="279588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72"/>
              </a:lnSpc>
            </a:pPr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1028700" y="3375946"/>
            <a:ext cx="7731689" cy="6441810"/>
          </a:xfrm>
          <a:custGeom>
            <a:avLst/>
            <a:gdLst/>
            <a:ahLst/>
            <a:cxnLst/>
            <a:rect l="l" t="t" r="r" b="b"/>
            <a:pathLst>
              <a:path w="7731689" h="6441810">
                <a:moveTo>
                  <a:pt x="0" y="0"/>
                </a:moveTo>
                <a:lnTo>
                  <a:pt x="7731689" y="0"/>
                </a:lnTo>
                <a:lnTo>
                  <a:pt x="7731689" y="6441810"/>
                </a:lnTo>
                <a:lnTo>
                  <a:pt x="0" y="6441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906000" y="2886299"/>
            <a:ext cx="7698207" cy="2411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5"/>
              </a:lnSpc>
            </a:pP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Интенсивность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нефтегазовой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снижена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вдвое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2030 </a:t>
            </a:r>
            <a:r>
              <a:rPr lang="en-US" sz="3000" b="1" spc="137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en-US" sz="3000" b="1" spc="13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137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сценарием</a:t>
            </a:r>
            <a:r>
              <a:rPr lang="en-US" sz="3000" spc="137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МЭА.</a:t>
            </a:r>
          </a:p>
          <a:p>
            <a:pPr algn="ctr">
              <a:lnSpc>
                <a:spcPts val="3785"/>
              </a:lnSpc>
              <a:spcBef>
                <a:spcPct val="0"/>
              </a:spcBef>
            </a:pPr>
            <a:endParaRPr lang="en-US" sz="2704" spc="137" dirty="0">
              <a:solidFill>
                <a:srgbClr val="008037"/>
              </a:solidFill>
              <a:latin typeface="Poppins Ligh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79353F5-82F3-0045-AC2B-A6E18A0966F2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87C07A5-DD27-640B-EC28-FB79E3F7C704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показатели по отраслям: Международное Энергетическое Агентство (МЭА)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167A82-2FB1-FA66-67BD-4A9FDE8D4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809868" y="2328576"/>
            <a:ext cx="14242745" cy="6755000"/>
          </a:xfrm>
          <a:custGeom>
            <a:avLst/>
            <a:gdLst/>
            <a:ahLst/>
            <a:cxnLst/>
            <a:rect l="l" t="t" r="r" b="b"/>
            <a:pathLst>
              <a:path w="14242745" h="6755000">
                <a:moveTo>
                  <a:pt x="0" y="0"/>
                </a:moveTo>
                <a:lnTo>
                  <a:pt x="14242745" y="0"/>
                </a:lnTo>
                <a:lnTo>
                  <a:pt x="14242745" y="6755000"/>
                </a:lnTo>
                <a:lnTo>
                  <a:pt x="0" y="675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F830476-1393-65E8-FC48-F55951B7A96F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6D8BF2D-0699-6FF6-F716-F0DBF08BD655}"/>
              </a:ext>
            </a:extLst>
          </p:cNvPr>
          <p:cNvSpPr txBox="1"/>
          <p:nvPr/>
        </p:nvSpPr>
        <p:spPr>
          <a:xfrm>
            <a:off x="1104932" y="419593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цели по сокращению выбросов в отрасли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BE31510C-071C-81E4-3BC5-92C2A8D096DB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762000" y="2557702"/>
            <a:ext cx="7508930" cy="7369012"/>
          </a:xfrm>
          <a:custGeom>
            <a:avLst/>
            <a:gdLst/>
            <a:ahLst/>
            <a:cxnLst/>
            <a:rect l="l" t="t" r="r" b="b"/>
            <a:pathLst>
              <a:path w="7508930" h="7369012">
                <a:moveTo>
                  <a:pt x="0" y="0"/>
                </a:moveTo>
                <a:lnTo>
                  <a:pt x="7508930" y="0"/>
                </a:lnTo>
                <a:lnTo>
                  <a:pt x="7508930" y="7369012"/>
                </a:lnTo>
                <a:lnTo>
                  <a:pt x="0" y="7369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309997" y="2546817"/>
            <a:ext cx="7873070" cy="782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64"/>
              </a:lnSpc>
            </a:pP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интенсивности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lang="ru-RU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2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</a:t>
            </a:r>
            <a:r>
              <a:rPr lang="en-US" sz="2800" b="1" spc="12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1.Снижение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2.Устранение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неаварийных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факельных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сжиганий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3.Электрификация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добывающих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электроэнергией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4.Оснащение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нефтегазовых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системами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улавливания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(CCUS) </a:t>
            </a:r>
          </a:p>
          <a:p>
            <a:pPr algn="just">
              <a:lnSpc>
                <a:spcPts val="3364"/>
              </a:lnSpc>
            </a:pP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5.Расширение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зеленого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нефтеперерабатывающих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заводах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64"/>
              </a:lnSpc>
              <a:spcBef>
                <a:spcPct val="0"/>
              </a:spcBef>
            </a:pP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C4847DB-05EA-1488-0DD9-CCB44C560CFF}"/>
              </a:ext>
            </a:extLst>
          </p:cNvPr>
          <p:cNvSpPr txBox="1"/>
          <p:nvPr/>
        </p:nvSpPr>
        <p:spPr>
          <a:xfrm>
            <a:off x="1104932" y="419593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МЭА по декарбонизации нефтегазовой отрасли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85800" y="2586731"/>
            <a:ext cx="8717184" cy="3693722"/>
          </a:xfrm>
          <a:custGeom>
            <a:avLst/>
            <a:gdLst/>
            <a:ahLst/>
            <a:cxnLst/>
            <a:rect l="l" t="t" r="r" b="b"/>
            <a:pathLst>
              <a:path w="8717184" h="3693722">
                <a:moveTo>
                  <a:pt x="0" y="0"/>
                </a:moveTo>
                <a:lnTo>
                  <a:pt x="8717184" y="0"/>
                </a:lnTo>
                <a:lnTo>
                  <a:pt x="8717184" y="3693722"/>
                </a:lnTo>
                <a:lnTo>
                  <a:pt x="0" y="3693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9220200" y="2933700"/>
            <a:ext cx="8516961" cy="5204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портфель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низкоуглеродные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оставшихся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интегрированных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нефтеперерабатывающих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заводов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низкоуглеродные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парки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большего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возобновляемой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электроэнергии</a:t>
            </a:r>
            <a:endParaRPr lang="en-US" sz="2800" spc="122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700" lvl="1" indent="-259350">
              <a:lnSpc>
                <a:spcPts val="3363"/>
              </a:lnSpc>
              <a:buFont typeface="Arial"/>
              <a:buChar char="•"/>
            </a:pP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улавливания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22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</a:t>
            </a:r>
            <a:r>
              <a:rPr lang="en-US" sz="2800" spc="122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(CCS)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E197E-C453-2672-716A-AE7E684772FA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6DBC89C-462A-B5BD-2727-A34AA3E59896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 </a:t>
            </a: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декарбонизации, снижение выбросов </a:t>
            </a:r>
          </a:p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охвату 1 и 2 на 50% до 2030 года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685800" y="2247900"/>
            <a:ext cx="16344900" cy="6341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13"/>
              </a:lnSpc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энергопотребление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ПГ в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последующей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транспортировки</a:t>
            </a: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113"/>
              </a:lnSpc>
            </a:pP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провела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тщательный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узких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областей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теплообменники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турбины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утечек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энергопотребления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15%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выбросов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1400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80166" lvl="1" indent="-240083" algn="just">
              <a:lnSpc>
                <a:spcPts val="3113"/>
              </a:lnSpc>
              <a:buFont typeface="Arial"/>
              <a:buChar char="•"/>
            </a:pP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сжижения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привело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эксплуатационных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24" spc="113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  <a:r>
              <a:rPr lang="en-US" sz="2224" spc="11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3113"/>
              </a:lnSpc>
            </a:pPr>
            <a:endParaRPr lang="en-US" sz="2224" spc="113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75B9C4F-5B3E-5E19-D44F-19CEF8A2835C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FE4294E-F69C-6B9F-36EE-F90B673EDFA1}"/>
              </a:ext>
            </a:extLst>
          </p:cNvPr>
          <p:cNvSpPr txBox="1"/>
          <p:nvPr/>
        </p:nvSpPr>
        <p:spPr>
          <a:xfrm>
            <a:off x="1104932" y="419593"/>
            <a:ext cx="16078135" cy="117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</a:t>
            </a:r>
            <a:r>
              <a:rPr lang="en-US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EXXONMOBIL </a:t>
            </a: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оптимизации системы сжижения природного газа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D3D788-C7FF-2D36-422B-09E89D30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294" y="7734300"/>
            <a:ext cx="4686706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314466" y="2628900"/>
            <a:ext cx="15659068" cy="6702412"/>
          </a:xfrm>
          <a:custGeom>
            <a:avLst/>
            <a:gdLst/>
            <a:ahLst/>
            <a:cxnLst/>
            <a:rect l="l" t="t" r="r" b="b"/>
            <a:pathLst>
              <a:path w="14166464" h="6320247">
                <a:moveTo>
                  <a:pt x="0" y="0"/>
                </a:moveTo>
                <a:lnTo>
                  <a:pt x="14166464" y="0"/>
                </a:lnTo>
                <a:lnTo>
                  <a:pt x="14166464" y="6320248"/>
                </a:lnTo>
                <a:lnTo>
                  <a:pt x="0" y="63202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88DF6C2-72A3-8E5A-A390-9B4BD140B7E1}"/>
              </a:ext>
            </a:extLst>
          </p:cNvPr>
          <p:cNvSpPr/>
          <p:nvPr/>
        </p:nvSpPr>
        <p:spPr>
          <a:xfrm>
            <a:off x="0" y="-77876"/>
            <a:ext cx="18288000" cy="2136295"/>
          </a:xfrm>
          <a:custGeom>
            <a:avLst/>
            <a:gdLst/>
            <a:ahLst/>
            <a:cxnLst/>
            <a:rect l="l" t="t" r="r" b="b"/>
            <a:pathLst>
              <a:path w="18846008" h="4146122">
                <a:moveTo>
                  <a:pt x="0" y="0"/>
                </a:moveTo>
                <a:lnTo>
                  <a:pt x="18846008" y="0"/>
                </a:lnTo>
                <a:lnTo>
                  <a:pt x="18846008" y="4146122"/>
                </a:lnTo>
                <a:lnTo>
                  <a:pt x="0" y="4146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57D282C-AED2-DE5E-2177-01BA245093E1}"/>
              </a:ext>
            </a:extLst>
          </p:cNvPr>
          <p:cNvSpPr txBox="1"/>
          <p:nvPr/>
        </p:nvSpPr>
        <p:spPr>
          <a:xfrm>
            <a:off x="1104932" y="419593"/>
            <a:ext cx="16078135" cy="56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7"/>
              </a:lnSpc>
            </a:pPr>
            <a:r>
              <a:rPr lang="ru-RU" sz="3455" b="1" spc="17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мероприятий</a:t>
            </a:r>
            <a:endParaRPr lang="en-US" sz="3455" b="1" spc="1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660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Intro</vt:lpstr>
      <vt:lpstr>Arial Black</vt:lpstr>
      <vt:lpstr>Arial</vt:lpstr>
      <vt:lpstr>Poppins Light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м5</dc:title>
  <dc:creator>Syrym Nurgaliyev</dc:creator>
  <cp:lastModifiedBy>Syrym Nurgaliyev</cp:lastModifiedBy>
  <cp:revision>5</cp:revision>
  <dcterms:created xsi:type="dcterms:W3CDTF">2006-08-16T00:00:00Z</dcterms:created>
  <dcterms:modified xsi:type="dcterms:W3CDTF">2024-09-25T07:08:39Z</dcterms:modified>
  <dc:identifier>DAF25QCd0No</dc:identifier>
</cp:coreProperties>
</file>