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3" r:id="rId2"/>
    <p:sldId id="258" r:id="rId3"/>
    <p:sldId id="262" r:id="rId4"/>
    <p:sldId id="263" r:id="rId5"/>
    <p:sldId id="264" r:id="rId6"/>
    <p:sldId id="265" r:id="rId7"/>
    <p:sldId id="266" r:id="rId8"/>
    <p:sldId id="269" r:id="rId9"/>
    <p:sldId id="270" r:id="rId10"/>
    <p:sldId id="274" r:id="rId11"/>
  </p:sldIdLst>
  <p:sldSz cx="18288000" cy="10287000"/>
  <p:notesSz cx="6858000" cy="9144000"/>
  <p:embeddedFontLst>
    <p:embeddedFont>
      <p:font typeface="Arial Black" panose="020B0A04020102020204" pitchFamily="34" charset="0"/>
      <p:bold r:id="rId12"/>
    </p:embeddedFont>
    <p:embeddedFont>
      <p:font typeface="Intro" panose="02000000000000000000" charset="0"/>
      <p:regular r:id="rId13"/>
    </p:embeddedFont>
    <p:embeddedFont>
      <p:font typeface="Poppins Light" panose="00000400000000000000" pitchFamily="2" charset="0"/>
      <p:regular r:id="rId14"/>
      <p: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82374" autoAdjust="0"/>
  </p:normalViewPr>
  <p:slideViewPr>
    <p:cSldViewPr>
      <p:cViewPr varScale="1">
        <p:scale>
          <a:sx n="61" d="100"/>
          <a:sy n="61" d="100"/>
        </p:scale>
        <p:origin x="123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95350C2-8887-637F-49AB-6A3FB97BFDAD}"/>
              </a:ext>
            </a:extLst>
          </p:cNvPr>
          <p:cNvSpPr txBox="1"/>
          <p:nvPr/>
        </p:nvSpPr>
        <p:spPr>
          <a:xfrm>
            <a:off x="304800" y="3390900"/>
            <a:ext cx="179832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Презентация №3 «Основы декарбонизации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химической промышленности»</a:t>
            </a:r>
            <a:endParaRPr kumimoji="0" lang="ru-KZ" sz="4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90E1237-320C-827E-B1D6-DFB585256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8800" y="5733987"/>
            <a:ext cx="3594802" cy="355063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734386" y="5086350"/>
            <a:ext cx="9196835" cy="5282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368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20" b="0" i="0" u="none" strike="noStrike" kern="1200" cap="none" spc="159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Модуль 2 – Дополнительная информация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003300" y="934328"/>
            <a:ext cx="8819406" cy="18033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83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55" b="0" i="0" u="none" strike="noStrike" kern="1200" cap="none" spc="176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Выявление и оценка климатических рисков</a:t>
            </a:r>
            <a:endParaRPr kumimoji="0" lang="en-US" sz="3455" b="0" i="0" u="none" strike="noStrike" kern="1200" cap="none" spc="176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ts val="4837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455" b="0" i="0" u="none" strike="noStrike" kern="1200" cap="none" spc="176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ntro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-76200" y="4152900"/>
            <a:ext cx="18364200" cy="6238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75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173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СПАСИБО ЗА ВНИМАНИЕ !!!</a:t>
            </a:r>
            <a:endParaRPr kumimoji="0" lang="en-US" sz="4800" b="0" i="0" u="none" strike="noStrike" kern="1200" cap="none" spc="173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B24E585-8284-CE20-6873-B2F267D6A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8800" y="5733987"/>
            <a:ext cx="3594802" cy="355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443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/>
          <p:nvPr/>
        </p:nvSpPr>
        <p:spPr>
          <a:xfrm>
            <a:off x="609600" y="1485900"/>
            <a:ext cx="15849599" cy="89255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440"/>
              </a:lnSpc>
            </a:pPr>
            <a:endParaRPr sz="2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440"/>
              </a:lnSpc>
            </a:pPr>
            <a:endParaRPr sz="2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6388" lvl="1" indent="-188194">
              <a:lnSpc>
                <a:spcPts val="2440"/>
              </a:lnSpc>
              <a:buFont typeface="Arial"/>
              <a:buChar char="•"/>
            </a:pP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энергии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В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химической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промышленности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используется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значительное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энергии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привода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реакций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процессов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Сжигание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ископаемых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топлив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приводит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выбросу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углекислого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(CO</a:t>
            </a:r>
            <a:r>
              <a:rPr lang="en-US" sz="1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(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1),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потребление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электрической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энергии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сопряжено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косвенными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выбросами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охвату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>
              <a:lnSpc>
                <a:spcPts val="2440"/>
              </a:lnSpc>
            </a:pPr>
            <a:endParaRPr lang="en-US" sz="2400" spc="8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6388" lvl="1" indent="-188194">
              <a:lnSpc>
                <a:spcPts val="2440"/>
              </a:lnSpc>
              <a:buFont typeface="Arial"/>
              <a:buChar char="•"/>
            </a:pP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Синтез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химических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веществ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Многие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химические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процессы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требуют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температур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давлений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привести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выбросу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парниковых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газов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Например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синтез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аммиака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метанола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быть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связан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выбросами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sz="1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1).</a:t>
            </a:r>
          </a:p>
          <a:p>
            <a:pPr>
              <a:lnSpc>
                <a:spcPts val="2440"/>
              </a:lnSpc>
            </a:pPr>
            <a:endParaRPr lang="en-US" sz="2400" spc="8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6388" lvl="1" indent="-188194">
              <a:lnSpc>
                <a:spcPts val="2440"/>
              </a:lnSpc>
              <a:buFont typeface="Arial"/>
              <a:buChar char="•"/>
            </a:pP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цемента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цемента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энергоемким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процессом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включающим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обжиг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известняка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глины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температурах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приводит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выбросу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sz="1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результату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химических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реакций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1).</a:t>
            </a:r>
          </a:p>
          <a:p>
            <a:pPr>
              <a:lnSpc>
                <a:spcPts val="2440"/>
              </a:lnSpc>
            </a:pPr>
            <a:endParaRPr lang="en-US" sz="2400" spc="8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6388" lvl="1" indent="-188194">
              <a:lnSpc>
                <a:spcPts val="2440"/>
              </a:lnSpc>
              <a:buFont typeface="Arial"/>
              <a:buChar char="•"/>
            </a:pP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удобрений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азотных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удобрений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связано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выбросами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парниковых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газов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аммиачной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синтеза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требует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большого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энергии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сырья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1)</a:t>
            </a:r>
          </a:p>
          <a:p>
            <a:pPr>
              <a:lnSpc>
                <a:spcPts val="2440"/>
              </a:lnSpc>
            </a:pPr>
            <a:endParaRPr lang="en-US" sz="2400" spc="8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6388" lvl="1" indent="-188194">
              <a:lnSpc>
                <a:spcPts val="2440"/>
              </a:lnSpc>
              <a:buFont typeface="Arial"/>
              <a:buChar char="•"/>
            </a:pP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Реакции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окисления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Окислительные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процессы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используемые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различных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химических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продуктов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могут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привести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выбросу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ПГ (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1)</a:t>
            </a:r>
            <a:endParaRPr lang="ru-RU" sz="2400" spc="8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6388" lvl="1" indent="-188194">
              <a:lnSpc>
                <a:spcPts val="2440"/>
              </a:lnSpc>
              <a:buFont typeface="Arial"/>
              <a:buChar char="•"/>
            </a:pPr>
            <a:endParaRPr lang="ru-RU" sz="2400" spc="8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6388" lvl="1" indent="-188194">
              <a:lnSpc>
                <a:spcPts val="2440"/>
              </a:lnSpc>
              <a:buFont typeface="Arial"/>
              <a:buChar char="•"/>
            </a:pP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Нефть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Сжигание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нефтепродуктов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бензин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дизельное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топливо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двигателях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автомобилей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самолетов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промышленных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установках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также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вызывает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выбросы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sz="1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spc="8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8194" lvl="1">
              <a:lnSpc>
                <a:spcPts val="2440"/>
              </a:lnSpc>
            </a:pPr>
            <a:endParaRPr lang="ru-RU" sz="2400" spc="8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6388" lvl="1" indent="-188194">
              <a:lnSpc>
                <a:spcPts val="2440"/>
              </a:lnSpc>
              <a:buFont typeface="Arial"/>
              <a:buChar char="•"/>
            </a:pP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Природный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Хотя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природный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считается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чистым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топливом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сравнении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углем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нефтью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сжигание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также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приводит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выбросам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sz="1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2440"/>
              </a:lnSpc>
            </a:pPr>
            <a:endParaRPr lang="en-US" sz="2400" spc="8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440"/>
              </a:lnSpc>
              <a:spcBef>
                <a:spcPct val="0"/>
              </a:spcBef>
            </a:pPr>
            <a:endParaRPr lang="en-US" sz="2400" spc="8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3848C603-3BAC-A3C1-F89D-0FACB8BDA797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3A258834-19B7-C3B1-CF2F-CFCC78114F2A}"/>
              </a:ext>
            </a:extLst>
          </p:cNvPr>
          <p:cNvSpPr txBox="1"/>
          <p:nvPr/>
        </p:nvSpPr>
        <p:spPr>
          <a:xfrm>
            <a:off x="1104932" y="190500"/>
            <a:ext cx="16078135" cy="11780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en-US" sz="3455" b="1" spc="176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сточники</a:t>
            </a:r>
            <a:r>
              <a:rPr lang="en-US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55" b="1" spc="176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выбросов</a:t>
            </a:r>
            <a:r>
              <a:rPr lang="en-US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55" b="1" spc="176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парниковых</a:t>
            </a:r>
            <a:r>
              <a:rPr lang="en-US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55" b="1" spc="176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газов</a:t>
            </a:r>
            <a:r>
              <a:rPr lang="en-US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3455" b="1" spc="176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химической</a:t>
            </a:r>
            <a:r>
              <a:rPr lang="en-US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55" b="1" spc="176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промышленности</a:t>
            </a:r>
            <a:endParaRPr lang="en-US" sz="3455" b="1" spc="17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63EC5B7-7671-6CD5-71A5-37C318C6D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25435" y="8191500"/>
            <a:ext cx="2086728" cy="18213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0" y="216059"/>
            <a:ext cx="18288000" cy="211251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799"/>
              </a:lnSpc>
            </a:pPr>
            <a:endParaRPr/>
          </a:p>
        </p:txBody>
      </p:sp>
      <p:sp>
        <p:nvSpPr>
          <p:cNvPr id="6" name="Freeform 6"/>
          <p:cNvSpPr/>
          <p:nvPr/>
        </p:nvSpPr>
        <p:spPr>
          <a:xfrm>
            <a:off x="381001" y="4634412"/>
            <a:ext cx="8418994" cy="5220186"/>
          </a:xfrm>
          <a:custGeom>
            <a:avLst/>
            <a:gdLst/>
            <a:ahLst/>
            <a:cxnLst/>
            <a:rect l="l" t="t" r="r" b="b"/>
            <a:pathLst>
              <a:path w="7876069" h="4551408">
                <a:moveTo>
                  <a:pt x="0" y="0"/>
                </a:moveTo>
                <a:lnTo>
                  <a:pt x="7876069" y="0"/>
                </a:lnTo>
                <a:lnTo>
                  <a:pt x="7876069" y="4551408"/>
                </a:lnTo>
                <a:lnTo>
                  <a:pt x="0" y="45514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7" name="Freeform 7"/>
          <p:cNvSpPr/>
          <p:nvPr/>
        </p:nvSpPr>
        <p:spPr>
          <a:xfrm>
            <a:off x="9144000" y="4634412"/>
            <a:ext cx="8762999" cy="5220186"/>
          </a:xfrm>
          <a:custGeom>
            <a:avLst/>
            <a:gdLst/>
            <a:ahLst/>
            <a:cxnLst/>
            <a:rect l="l" t="t" r="r" b="b"/>
            <a:pathLst>
              <a:path w="7807639" h="4516962">
                <a:moveTo>
                  <a:pt x="0" y="0"/>
                </a:moveTo>
                <a:lnTo>
                  <a:pt x="7807639" y="0"/>
                </a:lnTo>
                <a:lnTo>
                  <a:pt x="7807639" y="4516962"/>
                </a:lnTo>
                <a:lnTo>
                  <a:pt x="0" y="451696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8" name="Freeform 8"/>
          <p:cNvSpPr/>
          <p:nvPr/>
        </p:nvSpPr>
        <p:spPr>
          <a:xfrm>
            <a:off x="381000" y="1962805"/>
            <a:ext cx="2456214" cy="996471"/>
          </a:xfrm>
          <a:custGeom>
            <a:avLst/>
            <a:gdLst/>
            <a:ahLst/>
            <a:cxnLst/>
            <a:rect l="l" t="t" r="r" b="b"/>
            <a:pathLst>
              <a:path w="2456214" h="996471">
                <a:moveTo>
                  <a:pt x="0" y="0"/>
                </a:moveTo>
                <a:lnTo>
                  <a:pt x="2456214" y="0"/>
                </a:lnTo>
                <a:lnTo>
                  <a:pt x="2456214" y="996471"/>
                </a:lnTo>
                <a:lnTo>
                  <a:pt x="0" y="99647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10" name="TextBox 10"/>
          <p:cNvSpPr txBox="1"/>
          <p:nvPr/>
        </p:nvSpPr>
        <p:spPr>
          <a:xfrm>
            <a:off x="3048000" y="1894329"/>
            <a:ext cx="14542688" cy="14563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886"/>
              </a:lnSpc>
            </a:pPr>
            <a:r>
              <a:rPr lang="en-US" sz="2800" spc="14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Одна</a:t>
            </a:r>
            <a:r>
              <a:rPr lang="en-US" sz="2800" spc="14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4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en-US" sz="2800" spc="14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4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крупнейших</a:t>
            </a:r>
            <a:r>
              <a:rPr lang="en-US" sz="2800" spc="14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4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Европейских</a:t>
            </a:r>
            <a:r>
              <a:rPr lang="en-US" sz="2800" spc="14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4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энергетических</a:t>
            </a:r>
            <a:r>
              <a:rPr lang="en-US" sz="2800" spc="14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4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компаний</a:t>
            </a:r>
            <a:r>
              <a:rPr lang="en-US" sz="2800" spc="14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spc="14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поставщик</a:t>
            </a:r>
            <a:r>
              <a:rPr lang="en-US" sz="2800" spc="14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4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электроэнергии</a:t>
            </a:r>
            <a:r>
              <a:rPr lang="en-US" sz="2800" spc="14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4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sz="2800" spc="14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 </a:t>
            </a:r>
            <a:r>
              <a:rPr lang="en-US" sz="2800" spc="14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миллионов</a:t>
            </a:r>
            <a:r>
              <a:rPr lang="en-US" sz="2800" spc="14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4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клиентов</a:t>
            </a:r>
            <a:r>
              <a:rPr lang="en-US" sz="2800" spc="14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3886"/>
              </a:lnSpc>
              <a:spcBef>
                <a:spcPct val="0"/>
              </a:spcBef>
            </a:pPr>
            <a:endParaRPr lang="en-US" sz="2800" spc="14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883968" y="3619500"/>
            <a:ext cx="5955982" cy="7461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63"/>
              </a:lnSpc>
              <a:spcBef>
                <a:spcPct val="0"/>
              </a:spcBef>
            </a:pPr>
            <a:r>
              <a:rPr lang="en-US" sz="2117" spc="107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Сократить</a:t>
            </a:r>
            <a:r>
              <a:rPr lang="en-US" sz="2117" spc="107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17" spc="107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выбросы</a:t>
            </a:r>
            <a:r>
              <a:rPr lang="en-US" sz="2117" spc="107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17" spc="107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2117" spc="107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17" spc="107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охвату</a:t>
            </a:r>
            <a:r>
              <a:rPr lang="en-US" sz="2117" spc="107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и 2 </a:t>
            </a:r>
            <a:r>
              <a:rPr lang="en-US" sz="2117" spc="107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117" spc="107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75 % к 2030 </a:t>
            </a:r>
            <a:r>
              <a:rPr lang="en-US" sz="2117" spc="107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  <a:r>
              <a:rPr lang="en-US" sz="2117" spc="107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117" spc="107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117" spc="107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100 % к 2040 </a:t>
            </a:r>
            <a:r>
              <a:rPr lang="en-US" sz="2117" spc="107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  <a:endParaRPr lang="en-US" sz="2117" spc="107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0517621" y="3619500"/>
            <a:ext cx="5747868" cy="11340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63"/>
              </a:lnSpc>
            </a:pPr>
            <a:r>
              <a:rPr lang="en-US" sz="2117" spc="107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Сократить</a:t>
            </a:r>
            <a:r>
              <a:rPr lang="en-US" sz="2117" spc="107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17" spc="107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выбросы</a:t>
            </a:r>
            <a:r>
              <a:rPr lang="en-US" sz="2117" spc="107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17" spc="107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2117" spc="107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17" spc="107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охвату</a:t>
            </a:r>
            <a:r>
              <a:rPr lang="en-US" sz="2117" spc="107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117" spc="107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117" spc="107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50 % к 2030 </a:t>
            </a:r>
            <a:r>
              <a:rPr lang="en-US" sz="2117" spc="107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  <a:r>
              <a:rPr lang="en-US" sz="2117" spc="107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117" spc="107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117" spc="107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100 % к 2050 </a:t>
            </a:r>
            <a:r>
              <a:rPr lang="en-US" sz="2117" spc="107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  <a:endParaRPr lang="en-US" sz="2117" spc="107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963"/>
              </a:lnSpc>
              <a:spcBef>
                <a:spcPct val="0"/>
              </a:spcBef>
            </a:pPr>
            <a:endParaRPr lang="en-US" sz="2117" spc="107" dirty="0">
              <a:solidFill>
                <a:srgbClr val="008037"/>
              </a:solidFill>
              <a:latin typeface="Poppins Light"/>
            </a:endParaRPr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C6969474-93A6-52E6-E8FE-7F7A77DAD16E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49EF23CE-88B1-8C0B-AF9E-669C7B1167FF}"/>
              </a:ext>
            </a:extLst>
          </p:cNvPr>
          <p:cNvSpPr txBox="1"/>
          <p:nvPr/>
        </p:nvSpPr>
        <p:spPr>
          <a:xfrm>
            <a:off x="1104932" y="190500"/>
            <a:ext cx="16078135" cy="11780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Практические примеры в химической </a:t>
            </a:r>
          </a:p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промышленности в мире</a:t>
            </a:r>
            <a:endParaRPr lang="en-US" sz="3455" b="1" spc="17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533400" y="1937469"/>
            <a:ext cx="5089616" cy="5828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84"/>
              </a:lnSpc>
            </a:pPr>
            <a:r>
              <a:rPr lang="en-US" sz="3488" spc="177" dirty="0">
                <a:solidFill>
                  <a:schemeClr val="tx2">
                    <a:lumMod val="50000"/>
                  </a:schemeClr>
                </a:solidFill>
                <a:latin typeface="Intro"/>
              </a:rPr>
              <a:t>DOW Chemical</a:t>
            </a:r>
          </a:p>
        </p:txBody>
      </p:sp>
      <p:sp>
        <p:nvSpPr>
          <p:cNvPr id="6" name="Freeform 6"/>
          <p:cNvSpPr/>
          <p:nvPr/>
        </p:nvSpPr>
        <p:spPr>
          <a:xfrm>
            <a:off x="1104932" y="2559251"/>
            <a:ext cx="16154368" cy="7219076"/>
          </a:xfrm>
          <a:custGeom>
            <a:avLst/>
            <a:gdLst/>
            <a:ahLst/>
            <a:cxnLst/>
            <a:rect l="l" t="t" r="r" b="b"/>
            <a:pathLst>
              <a:path w="15952966" h="7052890">
                <a:moveTo>
                  <a:pt x="0" y="0"/>
                </a:moveTo>
                <a:lnTo>
                  <a:pt x="15952966" y="0"/>
                </a:lnTo>
                <a:lnTo>
                  <a:pt x="15952966" y="7052890"/>
                </a:lnTo>
                <a:lnTo>
                  <a:pt x="0" y="70528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BDEE8930-0463-7E4B-7F98-2146FF64A9B7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543B6F-5E18-C016-3043-CD428E91E4BA}"/>
              </a:ext>
            </a:extLst>
          </p:cNvPr>
          <p:cNvSpPr txBox="1"/>
          <p:nvPr/>
        </p:nvSpPr>
        <p:spPr>
          <a:xfrm>
            <a:off x="1104932" y="190500"/>
            <a:ext cx="16078135" cy="11780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Практические примеры в химической </a:t>
            </a:r>
          </a:p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промышленности в мире</a:t>
            </a:r>
            <a:endParaRPr lang="en-US" sz="3455" b="1" spc="17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>
          <a:xfrm>
            <a:off x="9144000" y="2515520"/>
            <a:ext cx="8514546" cy="7328250"/>
          </a:xfrm>
          <a:custGeom>
            <a:avLst/>
            <a:gdLst/>
            <a:ahLst/>
            <a:cxnLst/>
            <a:rect l="l" t="t" r="r" b="b"/>
            <a:pathLst>
              <a:path w="8514546" h="7328250">
                <a:moveTo>
                  <a:pt x="0" y="0"/>
                </a:moveTo>
                <a:lnTo>
                  <a:pt x="8514546" y="0"/>
                </a:lnTo>
                <a:lnTo>
                  <a:pt x="8514546" y="7328251"/>
                </a:lnTo>
                <a:lnTo>
                  <a:pt x="0" y="732825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8" name="TextBox 8"/>
          <p:cNvSpPr txBox="1"/>
          <p:nvPr/>
        </p:nvSpPr>
        <p:spPr>
          <a:xfrm>
            <a:off x="1104932" y="2714353"/>
            <a:ext cx="7658068" cy="65787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2730"/>
              </a:lnSpc>
              <a:spcBef>
                <a:spcPct val="0"/>
              </a:spcBef>
            </a:pP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модернизировала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смешанных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крекеров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Плакемине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штат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Луизиана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технологией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псевдосжиженного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каталитического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дегидрирования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FCDh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производства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пропилена</a:t>
            </a:r>
            <a:endParaRPr lang="en-US" sz="2800" spc="99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730"/>
              </a:lnSpc>
              <a:spcBef>
                <a:spcPct val="0"/>
              </a:spcBef>
            </a:pP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ts val="2730"/>
              </a:lnSpc>
              <a:spcBef>
                <a:spcPct val="0"/>
              </a:spcBef>
            </a:pP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Запатентованная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FCDh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сократить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капитальные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затраты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примерно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25 %,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снизить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потребление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энергии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выбросы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парниковых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газов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примерно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20 %. </a:t>
            </a:r>
          </a:p>
          <a:p>
            <a:pPr algn="just">
              <a:lnSpc>
                <a:spcPts val="2730"/>
              </a:lnSpc>
              <a:spcBef>
                <a:spcPct val="0"/>
              </a:spcBef>
            </a:pPr>
            <a:endParaRPr lang="en-US" sz="2800" spc="99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730"/>
              </a:lnSpc>
              <a:spcBef>
                <a:spcPct val="0"/>
              </a:spcBef>
            </a:pP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Недорогая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высокорентабельная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модернизация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усиливает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интеграцию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обеспечивает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надежную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поставку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дополнительных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&gt;100 000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метрических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пропилена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удовлетворения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растущего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спроса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основных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конечных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рынках</a:t>
            </a:r>
            <a:r>
              <a:rPr lang="en-US" sz="2800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BD81D017-CD03-CD23-8E48-84EED0E4EA0F}"/>
              </a:ext>
            </a:extLst>
          </p:cNvPr>
          <p:cNvSpPr txBox="1"/>
          <p:nvPr/>
        </p:nvSpPr>
        <p:spPr>
          <a:xfrm>
            <a:off x="533400" y="1937469"/>
            <a:ext cx="5089616" cy="5828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84"/>
              </a:lnSpc>
            </a:pPr>
            <a:r>
              <a:rPr lang="en-US" sz="3488" spc="177" dirty="0">
                <a:solidFill>
                  <a:schemeClr val="tx2">
                    <a:lumMod val="50000"/>
                  </a:schemeClr>
                </a:solidFill>
                <a:latin typeface="Intro"/>
              </a:rPr>
              <a:t>DOW Chemical</a:t>
            </a:r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1F0F7E15-F458-3DF6-AD57-44FE9A3AECC9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3F4C05-C63F-CAD7-A08F-2730851B0C91}"/>
              </a:ext>
            </a:extLst>
          </p:cNvPr>
          <p:cNvSpPr txBox="1"/>
          <p:nvPr/>
        </p:nvSpPr>
        <p:spPr>
          <a:xfrm>
            <a:off x="1104932" y="190500"/>
            <a:ext cx="16078135" cy="11780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Практические примеры в химической </a:t>
            </a:r>
          </a:p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промышленности в мире</a:t>
            </a:r>
            <a:endParaRPr lang="en-US" sz="3455" b="1" spc="17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685800" y="2889221"/>
            <a:ext cx="14508557" cy="64633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75940" lvl="1" indent="-187970">
              <a:lnSpc>
                <a:spcPts val="2437"/>
              </a:lnSpc>
              <a:buFont typeface="Arial"/>
              <a:buChar char="•"/>
            </a:pP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«H2 HUB Flanders»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установки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производству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зеленого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водорода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мощностью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МВт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производящей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3.000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зеленого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водорода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которая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эксплуатацию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2024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ts val="2437"/>
              </a:lnSpc>
            </a:pPr>
            <a:endParaRPr lang="en-US" sz="2400" spc="8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940" lvl="1" indent="-187970">
              <a:lnSpc>
                <a:spcPts val="2437"/>
              </a:lnSpc>
              <a:buFont typeface="Arial"/>
              <a:buChar char="•"/>
            </a:pP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высокоэффективном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крекинга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аммиака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Air Liquide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использует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технологию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тепловой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реакторных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труб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нового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поколения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обеспечивает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возможный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перевод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аммиака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водород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нулевые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прямые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выбросы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CO2. </a:t>
            </a:r>
          </a:p>
          <a:p>
            <a:pPr>
              <a:lnSpc>
                <a:spcPts val="2437"/>
              </a:lnSpc>
            </a:pPr>
            <a:endParaRPr lang="en-US" sz="2400" spc="8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940" lvl="1" indent="-187970">
              <a:lnSpc>
                <a:spcPts val="2437"/>
              </a:lnSpc>
              <a:buFont typeface="Arial"/>
              <a:buChar char="•"/>
            </a:pP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Ключевым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элементом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крекинга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аммиака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установка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крекинга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аммиака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представляющая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собой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печь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каталитического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крекинга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которой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реакция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синтеза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аммиака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реверсируется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повышенных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температурах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Образующийся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крекинг-газ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состоит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основном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водорода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азота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последующей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стадии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разделения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получают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очищенный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водород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ts val="2437"/>
              </a:lnSpc>
            </a:pPr>
            <a:endParaRPr lang="en-US" sz="2400" spc="8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940" lvl="1" indent="-187970">
              <a:lnSpc>
                <a:spcPts val="2437"/>
              </a:lnSpc>
              <a:buFont typeface="Arial"/>
              <a:buChar char="•"/>
            </a:pP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Экономическая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целесообразность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счет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грантового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правительством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Фландрии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ts val="2437"/>
              </a:lnSpc>
            </a:pPr>
            <a:endParaRPr lang="en-US" sz="2400" spc="8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940" lvl="1" indent="-187970">
              <a:lnSpc>
                <a:spcPts val="2437"/>
              </a:lnSpc>
              <a:buFont typeface="Arial"/>
              <a:buChar char="•"/>
            </a:pP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 Liquide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обязалась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инвестировать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около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миллиардов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всему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миру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цепочку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создания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низкоуглеродного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водорода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2035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рамках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своей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стратегической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8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стратегии</a:t>
            </a:r>
            <a:r>
              <a:rPr lang="en-US" sz="2400" spc="8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ADVANCE.</a:t>
            </a:r>
          </a:p>
          <a:p>
            <a:pPr>
              <a:lnSpc>
                <a:spcPts val="2437"/>
              </a:lnSpc>
              <a:spcBef>
                <a:spcPct val="0"/>
              </a:spcBef>
            </a:pPr>
            <a:endParaRPr lang="en-US" sz="2400" spc="8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2A309D30-C448-C43E-F4C0-E11B5E65E2AE}"/>
              </a:ext>
            </a:extLst>
          </p:cNvPr>
          <p:cNvSpPr txBox="1"/>
          <p:nvPr/>
        </p:nvSpPr>
        <p:spPr>
          <a:xfrm>
            <a:off x="973296" y="2019300"/>
            <a:ext cx="5089616" cy="5828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84"/>
              </a:lnSpc>
            </a:pPr>
            <a:r>
              <a:rPr lang="en-US" sz="3488" spc="177" dirty="0">
                <a:solidFill>
                  <a:schemeClr val="tx2">
                    <a:lumMod val="50000"/>
                  </a:schemeClr>
                </a:solidFill>
                <a:latin typeface="Intro"/>
              </a:rPr>
              <a:t>Air Liquide </a:t>
            </a:r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40781994-E735-6307-5195-01F68A2A024D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27BB29-FC38-D551-050D-5C0623012107}"/>
              </a:ext>
            </a:extLst>
          </p:cNvPr>
          <p:cNvSpPr txBox="1"/>
          <p:nvPr/>
        </p:nvSpPr>
        <p:spPr>
          <a:xfrm>
            <a:off x="1104932" y="190500"/>
            <a:ext cx="16078135" cy="11780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Практические примеры в химической </a:t>
            </a:r>
          </a:p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промышленности в мире</a:t>
            </a:r>
            <a:endParaRPr lang="en-US" sz="3455" b="1" spc="17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/>
          <p:nvPr/>
        </p:nvSpPr>
        <p:spPr>
          <a:xfrm>
            <a:off x="1104932" y="2400300"/>
            <a:ext cx="16271892" cy="6587243"/>
          </a:xfrm>
          <a:custGeom>
            <a:avLst/>
            <a:gdLst/>
            <a:ahLst/>
            <a:cxnLst/>
            <a:rect l="l" t="t" r="r" b="b"/>
            <a:pathLst>
              <a:path w="16271892" h="6587243">
                <a:moveTo>
                  <a:pt x="0" y="0"/>
                </a:moveTo>
                <a:lnTo>
                  <a:pt x="16271892" y="0"/>
                </a:lnTo>
                <a:lnTo>
                  <a:pt x="16271892" y="6587243"/>
                </a:lnTo>
                <a:lnTo>
                  <a:pt x="0" y="658724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0112923F-51B3-EBA3-5FFE-A0DA061135CF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494AC5-9588-DED9-2004-EC3018606CB7}"/>
              </a:ext>
            </a:extLst>
          </p:cNvPr>
          <p:cNvSpPr txBox="1"/>
          <p:nvPr/>
        </p:nvSpPr>
        <p:spPr>
          <a:xfrm>
            <a:off x="1104932" y="419100"/>
            <a:ext cx="16078135" cy="5625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Сравнительный анализ по мероприятиям</a:t>
            </a:r>
            <a:endParaRPr lang="en-US" sz="3455" b="1" spc="17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7"/>
          <p:cNvSpPr txBox="1"/>
          <p:nvPr/>
        </p:nvSpPr>
        <p:spPr>
          <a:xfrm>
            <a:off x="1371600" y="2659996"/>
            <a:ext cx="14185600" cy="71558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119"/>
              </a:lnSpc>
              <a:spcBef>
                <a:spcPct val="0"/>
              </a:spcBef>
            </a:pPr>
            <a:endParaRPr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81089" lvl="1" indent="-240544" algn="just">
              <a:lnSpc>
                <a:spcPts val="3119"/>
              </a:lnSpc>
              <a:buFont typeface="Arial"/>
              <a:buChar char="•"/>
            </a:pP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Кредитный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связанный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ESG (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Экологическим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социальным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корпоративным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управлением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столкнуться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высокими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процентными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ставками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трудностями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доступе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финансированию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из-за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строгих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требований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соблюдению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требований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ESG</a:t>
            </a:r>
          </a:p>
          <a:p>
            <a:pPr algn="just">
              <a:lnSpc>
                <a:spcPts val="3119"/>
              </a:lnSpc>
            </a:pPr>
            <a:endParaRPr lang="en-US" sz="2800" spc="113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81089" lvl="1" indent="-240544" algn="just">
              <a:lnSpc>
                <a:spcPts val="3119"/>
              </a:lnSpc>
              <a:buFont typeface="Arial"/>
              <a:buChar char="•"/>
            </a:pP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Регуляторный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возможных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изменений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национальном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законодательстве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связанном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изменением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климата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приводящих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налогообложению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выбросов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ПГ,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установлению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целей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снижению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углеродного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следа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возможным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судебным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разбирательствам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связи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несоблюдением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требований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законодательства</a:t>
            </a:r>
            <a:endParaRPr lang="en-US" sz="2800" spc="113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119"/>
              </a:lnSpc>
            </a:pPr>
            <a:endParaRPr lang="en-US" sz="2800" spc="113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81089" lvl="1" indent="-240544" algn="just">
              <a:lnSpc>
                <a:spcPts val="3119"/>
              </a:lnSpc>
              <a:buFont typeface="Arial"/>
              <a:buChar char="•"/>
            </a:pP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Рыночный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подверженности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углеродному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налогообложению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странах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импорта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продукции</a:t>
            </a:r>
            <a:endParaRPr lang="en-US" sz="2800" spc="113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119"/>
              </a:lnSpc>
            </a:pPr>
            <a:endParaRPr lang="en-US" sz="2800" spc="113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81089" lvl="1" indent="-240544" algn="just">
              <a:lnSpc>
                <a:spcPts val="3119"/>
              </a:lnSpc>
              <a:buFont typeface="Arial"/>
              <a:buChar char="•"/>
            </a:pP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Клиентский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потери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клиентов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из-за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несоблюдения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целевых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показателей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декарбонизации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роли</a:t>
            </a:r>
            <a:r>
              <a:rPr lang="en-US" sz="2800" spc="113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3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поставщика</a:t>
            </a:r>
            <a:endParaRPr lang="en-US" sz="2800" spc="113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119"/>
              </a:lnSpc>
            </a:pPr>
            <a:endParaRPr lang="en-US" sz="2800" spc="113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590306" y="2198703"/>
            <a:ext cx="14470261" cy="4231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7"/>
              </a:lnSpc>
              <a:spcBef>
                <a:spcPct val="0"/>
              </a:spcBef>
            </a:pPr>
            <a:r>
              <a:rPr lang="en-US" sz="2800" b="1" spc="12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Риски</a:t>
            </a:r>
            <a:r>
              <a:rPr lang="en-US" sz="2800" b="1" spc="12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spc="12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связанные</a:t>
            </a:r>
            <a:r>
              <a:rPr lang="en-US" sz="2800" b="1" spc="12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2800" b="1" spc="12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глобальным</a:t>
            </a:r>
            <a:r>
              <a:rPr lang="en-US" sz="2800" b="1" spc="12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2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переходом</a:t>
            </a:r>
            <a:r>
              <a:rPr lang="en-US" sz="2800" b="1" spc="12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2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800" b="1" spc="12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низкоуглеродное </a:t>
            </a:r>
            <a:r>
              <a:rPr lang="en-US" sz="2800" b="1" spc="12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</a:t>
            </a:r>
            <a:endParaRPr lang="en-US" sz="2800" b="1" spc="12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6121C164-792A-82F5-C76D-9B56685258D5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E6C8B8-4E05-72EC-C9C1-4DFC47B8DB76}"/>
              </a:ext>
            </a:extLst>
          </p:cNvPr>
          <p:cNvSpPr txBox="1"/>
          <p:nvPr/>
        </p:nvSpPr>
        <p:spPr>
          <a:xfrm>
            <a:off x="1104932" y="419100"/>
            <a:ext cx="16078135" cy="5625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Климатические риски</a:t>
            </a:r>
            <a:endParaRPr lang="en-US" sz="3455" b="1" spc="17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9CEFD3D-E9F9-7F86-A830-D9920FDDD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25435" y="8191500"/>
            <a:ext cx="2086728" cy="182131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1046976" y="9852942"/>
            <a:ext cx="10565435" cy="4340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61"/>
              </a:lnSpc>
              <a:spcBef>
                <a:spcPct val="0"/>
              </a:spcBef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970171" y="3757586"/>
            <a:ext cx="11848752" cy="44664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80588" lvl="1" indent="-340294">
              <a:lnSpc>
                <a:spcPts val="4413"/>
              </a:lnSpc>
              <a:buFont typeface="Arial"/>
              <a:buChar char="•"/>
            </a:pP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Операционный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связи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изменением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количества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осадков</a:t>
            </a:r>
            <a:endParaRPr lang="en-US" sz="3200" spc="16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0588" lvl="1" indent="-340294">
              <a:lnSpc>
                <a:spcPts val="4413"/>
              </a:lnSpc>
              <a:buFont typeface="Arial"/>
              <a:buChar char="•"/>
            </a:pP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Операционный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из-за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экстремальных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температур</a:t>
            </a:r>
            <a:endParaRPr lang="en-US" sz="3200" spc="16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0588" lvl="1" indent="-340294">
              <a:lnSpc>
                <a:spcPts val="4413"/>
              </a:lnSpc>
              <a:buFont typeface="Arial"/>
              <a:buChar char="•"/>
            </a:pP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Операционный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связи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экстремальными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погодными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условиями</a:t>
            </a:r>
            <a:endParaRPr lang="en-US" sz="3200" spc="16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0588" lvl="1" indent="-340294">
              <a:lnSpc>
                <a:spcPts val="4413"/>
              </a:lnSpc>
              <a:buFont typeface="Arial"/>
              <a:buChar char="•"/>
            </a:pP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Операционный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связи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дефицитом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водных</a:t>
            </a:r>
            <a:r>
              <a:rPr lang="en-US" sz="3200" spc="16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6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ресурсов</a:t>
            </a:r>
            <a:endParaRPr lang="en-US" sz="3200" spc="16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34FB8B30-8F54-AE68-3FE8-CF6A389EE626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18FB7C-5724-B48B-48BA-A47B890588A9}"/>
              </a:ext>
            </a:extLst>
          </p:cNvPr>
          <p:cNvSpPr txBox="1"/>
          <p:nvPr/>
        </p:nvSpPr>
        <p:spPr>
          <a:xfrm>
            <a:off x="1104932" y="419100"/>
            <a:ext cx="16078135" cy="5625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Климатические риски</a:t>
            </a:r>
            <a:endParaRPr lang="en-US" sz="3455" b="1" spc="17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2C1EC30-20B8-8913-2DD1-956E34DE7D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25435" y="8191500"/>
            <a:ext cx="2086728" cy="1821311"/>
          </a:xfrm>
          <a:prstGeom prst="rect">
            <a:avLst/>
          </a:prstGeom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FC1D41A6-CE31-2207-B476-5ACBDABA4328}"/>
              </a:ext>
            </a:extLst>
          </p:cNvPr>
          <p:cNvSpPr txBox="1"/>
          <p:nvPr/>
        </p:nvSpPr>
        <p:spPr>
          <a:xfrm>
            <a:off x="1590306" y="2198703"/>
            <a:ext cx="14470261" cy="11400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568"/>
              </a:lnSpc>
              <a:spcBef>
                <a:spcPct val="0"/>
              </a:spcBef>
            </a:pPr>
            <a:r>
              <a:rPr lang="en-US" sz="2800" b="1" spc="166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Риски</a:t>
            </a:r>
            <a:r>
              <a:rPr lang="en-US" sz="2800" b="1" spc="166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spc="166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связанные</a:t>
            </a:r>
            <a:r>
              <a:rPr lang="en-US" sz="2800" b="1" spc="166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2800" b="1" spc="166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негативным</a:t>
            </a:r>
            <a:r>
              <a:rPr lang="en-US" sz="2800" b="1" spc="166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66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воздействием</a:t>
            </a:r>
            <a:r>
              <a:rPr lang="en-US" sz="2800" b="1" spc="166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66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</a:t>
            </a:r>
            <a:r>
              <a:rPr lang="en-US" sz="2800" b="1" spc="166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66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климата</a:t>
            </a:r>
            <a:r>
              <a:rPr lang="en-US" sz="2800" b="1" spc="166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66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800" b="1" spc="166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66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операционную</a:t>
            </a:r>
            <a:r>
              <a:rPr lang="en-US" sz="2800" b="1" spc="166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66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</a:t>
            </a:r>
            <a:endParaRPr lang="en-US" sz="2800" b="1" spc="166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704</Words>
  <Application>Microsoft Office PowerPoint</Application>
  <PresentationFormat>Произвольный</PresentationFormat>
  <Paragraphs>66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Intro</vt:lpstr>
      <vt:lpstr>Arial Black</vt:lpstr>
      <vt:lpstr>Arial</vt:lpstr>
      <vt:lpstr>Poppins Light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м4</dc:title>
  <dc:creator>Syrym Nurgaliyev</dc:creator>
  <cp:lastModifiedBy>Syrym Nurgaliyev</cp:lastModifiedBy>
  <cp:revision>6</cp:revision>
  <dcterms:created xsi:type="dcterms:W3CDTF">2006-08-16T00:00:00Z</dcterms:created>
  <dcterms:modified xsi:type="dcterms:W3CDTF">2024-09-25T07:10:58Z</dcterms:modified>
  <dc:identifier>DAF25AWJrHk</dc:identifier>
</cp:coreProperties>
</file>