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0"/>
  </p:notesMasterIdLst>
  <p:sldIdLst>
    <p:sldId id="273" r:id="rId2"/>
    <p:sldId id="285" r:id="rId3"/>
    <p:sldId id="286" r:id="rId4"/>
    <p:sldId id="289" r:id="rId5"/>
    <p:sldId id="290" r:id="rId6"/>
    <p:sldId id="287" r:id="rId7"/>
    <p:sldId id="288" r:id="rId8"/>
    <p:sldId id="274" r:id="rId9"/>
  </p:sldIdLst>
  <p:sldSz cx="18288000" cy="10287000"/>
  <p:notesSz cx="6858000" cy="9144000"/>
  <p:embeddedFontLst>
    <p:embeddedFont>
      <p:font typeface="Arial Black" panose="020B0A04020102020204" pitchFamily="34" charset="0"/>
      <p:bold r:id="rId11"/>
    </p:embeddedFont>
    <p:embeddedFont>
      <p:font typeface="Intro" panose="02000000000000000000" charset="0"/>
      <p:regular r:id="rId12"/>
    </p:embeddedFont>
    <p:embeddedFont>
      <p:font typeface="Poppins Light" panose="00000400000000000000" pitchFamily="2" charset="0"/>
      <p:regular r:id="rId13"/>
      <p:italic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88105" autoAdjust="0"/>
  </p:normalViewPr>
  <p:slideViewPr>
    <p:cSldViewPr>
      <p:cViewPr varScale="1">
        <p:scale>
          <a:sx n="65" d="100"/>
          <a:sy n="65" d="100"/>
        </p:scale>
        <p:origin x="125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EF929-1434-4767-AF24-EBAF5228E1AE}" type="datetimeFigureOut">
              <a:rPr lang="ru-KZ" smtClean="0"/>
              <a:t>09/25/2024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D98C0-3E1E-4E1D-B68C-B2BB5D6F7AC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37094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FD98C0-3E1E-4E1D-B68C-B2BB5D6F7ACF}" type="slidenum">
              <a:rPr lang="ru-KZ" smtClean="0"/>
              <a:t>7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75257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95350C2-8887-637F-49AB-6A3FB97BFDAD}"/>
              </a:ext>
            </a:extLst>
          </p:cNvPr>
          <p:cNvSpPr txBox="1"/>
          <p:nvPr/>
        </p:nvSpPr>
        <p:spPr>
          <a:xfrm>
            <a:off x="304800" y="3390900"/>
            <a:ext cx="17983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Презентация №5 «Процесс аккредитации в ЗКФ»</a:t>
            </a:r>
            <a:endParaRPr kumimoji="0" lang="ru-KZ" sz="4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EDA698A-2F69-4CE9-D3B1-9A83931775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77800" y="6057900"/>
            <a:ext cx="4091920" cy="28822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>
            <a:extLst>
              <a:ext uri="{FF2B5EF4-FFF2-40B4-BE49-F238E27FC236}">
                <a16:creationId xmlns:a16="http://schemas.microsoft.com/office/drawing/2014/main" id="{3848C603-3BAC-A3C1-F89D-0FACB8BDA797}"/>
              </a:ext>
            </a:extLst>
          </p:cNvPr>
          <p:cNvSpPr/>
          <p:nvPr/>
        </p:nvSpPr>
        <p:spPr>
          <a:xfrm>
            <a:off x="0" y="-77875"/>
            <a:ext cx="18288000" cy="1411375"/>
          </a:xfrm>
          <a:custGeom>
            <a:avLst/>
            <a:gdLst/>
            <a:ahLst/>
            <a:cxnLst/>
            <a:rect l="l" t="t" r="r" b="b"/>
            <a:pathLst>
              <a:path w="18846008" h="4146122">
                <a:moveTo>
                  <a:pt x="0" y="0"/>
                </a:moveTo>
                <a:lnTo>
                  <a:pt x="18846008" y="0"/>
                </a:lnTo>
                <a:lnTo>
                  <a:pt x="18846008" y="4146122"/>
                </a:lnTo>
                <a:lnTo>
                  <a:pt x="0" y="414612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3A258834-19B7-C3B1-CF2F-CFCC78114F2A}"/>
              </a:ext>
            </a:extLst>
          </p:cNvPr>
          <p:cNvSpPr txBox="1"/>
          <p:nvPr/>
        </p:nvSpPr>
        <p:spPr>
          <a:xfrm>
            <a:off x="1104932" y="190500"/>
            <a:ext cx="16078135" cy="5625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83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455" b="1" i="0" u="none" strike="noStrike" kern="1200" cap="none" spc="17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Этапы аккредитации</a:t>
            </a:r>
            <a:endParaRPr kumimoji="0" lang="en-US" sz="3455" b="1" i="0" u="none" strike="noStrike" kern="1200" cap="none" spc="176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4FC515-11B5-8A06-7AE0-36CC58DB8533}"/>
              </a:ext>
            </a:extLst>
          </p:cNvPr>
          <p:cNvSpPr txBox="1"/>
          <p:nvPr/>
        </p:nvSpPr>
        <p:spPr>
          <a:xfrm>
            <a:off x="1752600" y="2171700"/>
            <a:ext cx="133350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 I: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подготовка заявки, институциональная оценка и подача заявки на онлайн-платформе ЗКФ.</a:t>
            </a:r>
          </a:p>
          <a:p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 II: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рассмотрение заявки, работа с комментариями и решение ЗКФ по аккредитации.</a:t>
            </a:r>
          </a:p>
          <a:p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 III: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завершение аккредитации и подписание соглашения.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1F3F92D-CD82-68F7-9898-2A4BBAFBB8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9994" y="5372100"/>
            <a:ext cx="2270812" cy="407581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>
            <a:extLst>
              <a:ext uri="{FF2B5EF4-FFF2-40B4-BE49-F238E27FC236}">
                <a16:creationId xmlns:a16="http://schemas.microsoft.com/office/drawing/2014/main" id="{3848C603-3BAC-A3C1-F89D-0FACB8BDA797}"/>
              </a:ext>
            </a:extLst>
          </p:cNvPr>
          <p:cNvSpPr/>
          <p:nvPr/>
        </p:nvSpPr>
        <p:spPr>
          <a:xfrm>
            <a:off x="0" y="-77875"/>
            <a:ext cx="18288000" cy="1411375"/>
          </a:xfrm>
          <a:custGeom>
            <a:avLst/>
            <a:gdLst/>
            <a:ahLst/>
            <a:cxnLst/>
            <a:rect l="l" t="t" r="r" b="b"/>
            <a:pathLst>
              <a:path w="18846008" h="4146122">
                <a:moveTo>
                  <a:pt x="0" y="0"/>
                </a:moveTo>
                <a:lnTo>
                  <a:pt x="18846008" y="0"/>
                </a:lnTo>
                <a:lnTo>
                  <a:pt x="18846008" y="4146122"/>
                </a:lnTo>
                <a:lnTo>
                  <a:pt x="0" y="414612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3A258834-19B7-C3B1-CF2F-CFCC78114F2A}"/>
              </a:ext>
            </a:extLst>
          </p:cNvPr>
          <p:cNvSpPr txBox="1"/>
          <p:nvPr/>
        </p:nvSpPr>
        <p:spPr>
          <a:xfrm>
            <a:off x="1104932" y="38100"/>
            <a:ext cx="16078135" cy="11780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83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455" b="1" i="0" u="none" strike="noStrike" kern="1200" cap="none" spc="17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Этап I: подготовка заявки, институциональная оценка и подача заявки на онлайн-платформе ЗКФ</a:t>
            </a:r>
          </a:p>
        </p:txBody>
      </p:sp>
      <p:pic>
        <p:nvPicPr>
          <p:cNvPr id="1026" name="Рисунок 1">
            <a:extLst>
              <a:ext uri="{FF2B5EF4-FFF2-40B4-BE49-F238E27FC236}">
                <a16:creationId xmlns:a16="http://schemas.microsoft.com/office/drawing/2014/main" id="{7E0AD7B9-3A74-463F-348B-9D55BC86EE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1714500"/>
            <a:ext cx="13944600" cy="8129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6971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>
            <a:extLst>
              <a:ext uri="{FF2B5EF4-FFF2-40B4-BE49-F238E27FC236}">
                <a16:creationId xmlns:a16="http://schemas.microsoft.com/office/drawing/2014/main" id="{3848C603-3BAC-A3C1-F89D-0FACB8BDA797}"/>
              </a:ext>
            </a:extLst>
          </p:cNvPr>
          <p:cNvSpPr/>
          <p:nvPr/>
        </p:nvSpPr>
        <p:spPr>
          <a:xfrm>
            <a:off x="0" y="-77875"/>
            <a:ext cx="18288000" cy="1411375"/>
          </a:xfrm>
          <a:custGeom>
            <a:avLst/>
            <a:gdLst/>
            <a:ahLst/>
            <a:cxnLst/>
            <a:rect l="l" t="t" r="r" b="b"/>
            <a:pathLst>
              <a:path w="18846008" h="4146122">
                <a:moveTo>
                  <a:pt x="0" y="0"/>
                </a:moveTo>
                <a:lnTo>
                  <a:pt x="18846008" y="0"/>
                </a:lnTo>
                <a:lnTo>
                  <a:pt x="18846008" y="4146122"/>
                </a:lnTo>
                <a:lnTo>
                  <a:pt x="0" y="414612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3A258834-19B7-C3B1-CF2F-CFCC78114F2A}"/>
              </a:ext>
            </a:extLst>
          </p:cNvPr>
          <p:cNvSpPr txBox="1"/>
          <p:nvPr/>
        </p:nvSpPr>
        <p:spPr>
          <a:xfrm>
            <a:off x="1104932" y="38100"/>
            <a:ext cx="16078135" cy="11780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83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455" b="1" i="0" u="none" strike="noStrike" kern="1200" cap="none" spc="17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Этап I: подготовка заявки, институциональная оценка и подача заявки на онлайн-платформе ЗКФ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F04266-0CFF-6791-2207-218C1690A038}"/>
              </a:ext>
            </a:extLst>
          </p:cNvPr>
          <p:cNvSpPr txBox="1"/>
          <p:nvPr/>
        </p:nvSpPr>
        <p:spPr>
          <a:xfrm>
            <a:off x="838200" y="2552700"/>
            <a:ext cx="15201867" cy="6685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540385" algn="l"/>
              </a:tabLst>
            </a:pPr>
            <a:r>
              <a:rPr lang="ru-RU" sz="32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Микро</a:t>
            </a:r>
            <a:r>
              <a:rPr lang="ru-RU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(проекты до 10 миллионов долларов США): 1000 долларов США за базовые фидуциарные стандарты и 500 долларов США за каждый специализированный фидуциарный стандарт.</a:t>
            </a:r>
            <a:endParaRPr lang="ru-KZ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540385" algn="l"/>
              </a:tabLst>
            </a:pPr>
            <a:r>
              <a:rPr lang="ru-RU" sz="32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Малые</a:t>
            </a:r>
            <a:r>
              <a:rPr lang="ru-RU" sz="3200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(проекты стоимостью от 10 до 50 миллионов долларов США): 5 000 долларов США за базовые фидуциарные стандарты и 1 000 долларов США за каждый специализированный фидуциарный стандарт.</a:t>
            </a:r>
            <a:endParaRPr lang="ru-KZ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540385" algn="l"/>
              </a:tabLst>
            </a:pPr>
            <a:r>
              <a:rPr lang="ru-RU" sz="32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Средний</a:t>
            </a:r>
            <a:r>
              <a:rPr lang="ru-RU" sz="3200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(проекты стоимостью от 50 до 250 миллионов долларов США): 10 000 долларов США за базовые фидуциарные стандарты и 3 000 долларов США за каждый специализированный фидуциарный стандарт.</a:t>
            </a:r>
            <a:endParaRPr lang="ru-KZ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540385" algn="l"/>
              </a:tabLst>
            </a:pPr>
            <a:r>
              <a:rPr lang="ru-RU" sz="32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Крупные</a:t>
            </a:r>
            <a:r>
              <a:rPr lang="ru-RU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(проекты стоимостью более 250 миллионов долларов США): 25 000 долларов США за базовые фидуциарные стандарты и 7 000 долларов США за каждый специализированный фидуциарный стандарт.</a:t>
            </a:r>
            <a:endParaRPr lang="ru-KZ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DB6384-B5DF-B57A-DC2F-6495D6A01478}"/>
              </a:ext>
            </a:extLst>
          </p:cNvPr>
          <p:cNvSpPr txBox="1"/>
          <p:nvPr/>
        </p:nvSpPr>
        <p:spPr>
          <a:xfrm>
            <a:off x="842356" y="1654176"/>
            <a:ext cx="124281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Сумма оплаты за аккредитацию согласно категориям:</a:t>
            </a:r>
            <a:endParaRPr lang="ru-K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941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>
            <a:extLst>
              <a:ext uri="{FF2B5EF4-FFF2-40B4-BE49-F238E27FC236}">
                <a16:creationId xmlns:a16="http://schemas.microsoft.com/office/drawing/2014/main" id="{3848C603-3BAC-A3C1-F89D-0FACB8BDA797}"/>
              </a:ext>
            </a:extLst>
          </p:cNvPr>
          <p:cNvSpPr/>
          <p:nvPr/>
        </p:nvSpPr>
        <p:spPr>
          <a:xfrm>
            <a:off x="0" y="-77875"/>
            <a:ext cx="18288000" cy="1411375"/>
          </a:xfrm>
          <a:custGeom>
            <a:avLst/>
            <a:gdLst/>
            <a:ahLst/>
            <a:cxnLst/>
            <a:rect l="l" t="t" r="r" b="b"/>
            <a:pathLst>
              <a:path w="18846008" h="4146122">
                <a:moveTo>
                  <a:pt x="0" y="0"/>
                </a:moveTo>
                <a:lnTo>
                  <a:pt x="18846008" y="0"/>
                </a:lnTo>
                <a:lnTo>
                  <a:pt x="18846008" y="4146122"/>
                </a:lnTo>
                <a:lnTo>
                  <a:pt x="0" y="414612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3A258834-19B7-C3B1-CF2F-CFCC78114F2A}"/>
              </a:ext>
            </a:extLst>
          </p:cNvPr>
          <p:cNvSpPr txBox="1"/>
          <p:nvPr/>
        </p:nvSpPr>
        <p:spPr>
          <a:xfrm>
            <a:off x="1104932" y="38100"/>
            <a:ext cx="16078135" cy="11780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83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455" b="1" i="0" u="none" strike="noStrike" kern="1200" cap="none" spc="17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Этап I: подготовка заявки, институциональная оценка и подача заявки на онлайн-платформе ЗКФ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F04266-0CFF-6791-2207-218C1690A038}"/>
              </a:ext>
            </a:extLst>
          </p:cNvPr>
          <p:cNvSpPr txBox="1"/>
          <p:nvPr/>
        </p:nvSpPr>
        <p:spPr>
          <a:xfrm>
            <a:off x="838200" y="2351061"/>
            <a:ext cx="16344867" cy="72120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540385" algn="l"/>
              </a:tabLst>
            </a:pPr>
            <a:r>
              <a:rPr lang="ru-RU" sz="32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Микропроекты </a:t>
            </a:r>
            <a:r>
              <a:rPr lang="ru-RU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(максимальная общая прогнозируемая стоимость на момент подачи заявки, независимо от той части, которая финансируется ЗКФ, до 10 миллионов долларов США включительно для отдельного проекта или программы);</a:t>
            </a:r>
            <a:endParaRPr lang="ru-KZ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540385" algn="l"/>
              </a:tabLst>
            </a:pPr>
            <a:r>
              <a:rPr lang="ru-RU" sz="32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Небольшие проекты </a:t>
            </a:r>
            <a:r>
              <a:rPr lang="ru-RU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(максимальная общая прогнозируемая стоимость на момент подачи заявки, независимо от той части, которая финансируется ЗКФ, от 10 до 50 миллионов долларов США включительно для отдельного проекта или программы);</a:t>
            </a:r>
            <a:endParaRPr lang="ru-KZ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540385" algn="l"/>
              </a:tabLst>
            </a:pPr>
            <a:r>
              <a:rPr lang="ru-RU" sz="32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Средние проекты </a:t>
            </a:r>
            <a:r>
              <a:rPr lang="ru-RU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(максимальная общая прогнозируемая стоимость на момент подачи заявки, независимо от той части, которая финансируется ЗКФ, более 50 и до 250 миллионов долларов США включительно для отдельного проекта или программы);</a:t>
            </a:r>
            <a:endParaRPr lang="ru-KZ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540385" algn="l"/>
              </a:tabLst>
            </a:pPr>
            <a:r>
              <a:rPr lang="ru-RU" sz="32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Крупные проекты </a:t>
            </a:r>
            <a:r>
              <a:rPr lang="ru-RU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(общие прогнозируемые затраты на момент подачи заявки, независимо от той части, которая финансируется ЗКФ, более 250 миллионов долларов США для отдельного проекта или программы).</a:t>
            </a:r>
            <a:endParaRPr lang="ru-KZ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DB6384-B5DF-B57A-DC2F-6495D6A01478}"/>
              </a:ext>
            </a:extLst>
          </p:cNvPr>
          <p:cNvSpPr txBox="1"/>
          <p:nvPr/>
        </p:nvSpPr>
        <p:spPr>
          <a:xfrm>
            <a:off x="842356" y="1654176"/>
            <a:ext cx="124281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Категории аккредитации:</a:t>
            </a:r>
            <a:endParaRPr kumimoji="0" lang="ru-KZ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81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>
            <a:extLst>
              <a:ext uri="{FF2B5EF4-FFF2-40B4-BE49-F238E27FC236}">
                <a16:creationId xmlns:a16="http://schemas.microsoft.com/office/drawing/2014/main" id="{3848C603-3BAC-A3C1-F89D-0FACB8BDA797}"/>
              </a:ext>
            </a:extLst>
          </p:cNvPr>
          <p:cNvSpPr/>
          <p:nvPr/>
        </p:nvSpPr>
        <p:spPr>
          <a:xfrm>
            <a:off x="0" y="-77875"/>
            <a:ext cx="18288000" cy="1411375"/>
          </a:xfrm>
          <a:custGeom>
            <a:avLst/>
            <a:gdLst/>
            <a:ahLst/>
            <a:cxnLst/>
            <a:rect l="l" t="t" r="r" b="b"/>
            <a:pathLst>
              <a:path w="18846008" h="4146122">
                <a:moveTo>
                  <a:pt x="0" y="0"/>
                </a:moveTo>
                <a:lnTo>
                  <a:pt x="18846008" y="0"/>
                </a:lnTo>
                <a:lnTo>
                  <a:pt x="18846008" y="4146122"/>
                </a:lnTo>
                <a:lnTo>
                  <a:pt x="0" y="414612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3A258834-19B7-C3B1-CF2F-CFCC78114F2A}"/>
              </a:ext>
            </a:extLst>
          </p:cNvPr>
          <p:cNvSpPr txBox="1"/>
          <p:nvPr/>
        </p:nvSpPr>
        <p:spPr>
          <a:xfrm>
            <a:off x="1104932" y="38100"/>
            <a:ext cx="16078135" cy="11780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83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455" b="1" i="0" u="none" strike="noStrike" kern="1200" cap="none" spc="17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Этап II: рассмотрение заявки, работа с комментариями и решение ЗКФ по аккредитации</a:t>
            </a:r>
          </a:p>
        </p:txBody>
      </p:sp>
      <p:pic>
        <p:nvPicPr>
          <p:cNvPr id="2050" name="Рисунок 1">
            <a:extLst>
              <a:ext uri="{FF2B5EF4-FFF2-40B4-BE49-F238E27FC236}">
                <a16:creationId xmlns:a16="http://schemas.microsoft.com/office/drawing/2014/main" id="{BD07E65C-7831-349B-CDB2-BC61A188C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302" y="1790700"/>
            <a:ext cx="13041393" cy="750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4785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>
            <a:extLst>
              <a:ext uri="{FF2B5EF4-FFF2-40B4-BE49-F238E27FC236}">
                <a16:creationId xmlns:a16="http://schemas.microsoft.com/office/drawing/2014/main" id="{3848C603-3BAC-A3C1-F89D-0FACB8BDA797}"/>
              </a:ext>
            </a:extLst>
          </p:cNvPr>
          <p:cNvSpPr/>
          <p:nvPr/>
        </p:nvSpPr>
        <p:spPr>
          <a:xfrm>
            <a:off x="0" y="-77875"/>
            <a:ext cx="18288000" cy="1411375"/>
          </a:xfrm>
          <a:custGeom>
            <a:avLst/>
            <a:gdLst/>
            <a:ahLst/>
            <a:cxnLst/>
            <a:rect l="l" t="t" r="r" b="b"/>
            <a:pathLst>
              <a:path w="18846008" h="4146122">
                <a:moveTo>
                  <a:pt x="0" y="0"/>
                </a:moveTo>
                <a:lnTo>
                  <a:pt x="18846008" y="0"/>
                </a:lnTo>
                <a:lnTo>
                  <a:pt x="18846008" y="4146122"/>
                </a:lnTo>
                <a:lnTo>
                  <a:pt x="0" y="414612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3A258834-19B7-C3B1-CF2F-CFCC78114F2A}"/>
              </a:ext>
            </a:extLst>
          </p:cNvPr>
          <p:cNvSpPr txBox="1"/>
          <p:nvPr/>
        </p:nvSpPr>
        <p:spPr>
          <a:xfrm>
            <a:off x="1104932" y="237574"/>
            <a:ext cx="16078135" cy="5625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83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455" b="1" i="0" u="none" strike="noStrike" kern="1200" cap="none" spc="17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Этап III: завершение аккредитации и подписание соглашения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2F8764-D406-AFFB-CD20-2B27876F4F7C}"/>
              </a:ext>
            </a:extLst>
          </p:cNvPr>
          <p:cNvSpPr txBox="1"/>
          <p:nvPr/>
        </p:nvSpPr>
        <p:spPr>
          <a:xfrm>
            <a:off x="1219200" y="2050345"/>
            <a:ext cx="1303020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Данный этап завершает процесс аккредитации посредством проверки и оформления юридических договоренностей между организацией-заявителем и ЗКФ по результатам успешного завершения предыдущего этапа.</a:t>
            </a:r>
          </a:p>
          <a:p>
            <a:pPr algn="just"/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аккредитации составляет пять лет. </a:t>
            </a:r>
          </a:p>
          <a:p>
            <a:pPr algn="just"/>
            <a:endParaRPr lang="ru-RU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Срок аккредитации начинается после завершения трехэтапного процесса институциональной аккредитации, то есть, когда подписанное генеральное соглашение об аккредитации , заключенное между ЗКФ и аккредитованной организацией, вступило в силу.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638B0BA-7C57-0AB4-69DB-348B0CEB40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12072" y="6972300"/>
            <a:ext cx="3657917" cy="2789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834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734386" y="5086350"/>
            <a:ext cx="9196835" cy="5282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368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20" b="0" i="0" u="none" strike="noStrike" kern="1200" cap="none" spc="159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Light"/>
                <a:ea typeface="+mn-ea"/>
                <a:cs typeface="+mn-cs"/>
              </a:rPr>
              <a:t>Модуль 2 – Дополнительная информация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003300" y="934328"/>
            <a:ext cx="8819406" cy="18033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83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455" b="0" i="0" u="none" strike="noStrike" kern="1200" cap="none" spc="176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Выявление и оценка климатических рисков</a:t>
            </a:r>
            <a:endParaRPr kumimoji="0" lang="en-US" sz="3455" b="0" i="0" u="none" strike="noStrike" kern="1200" cap="none" spc="176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ts val="4837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455" b="0" i="0" u="none" strike="noStrike" kern="1200" cap="none" spc="176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ntro"/>
              <a:ea typeface="+mn-ea"/>
              <a:cs typeface="+mn-c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-76200" y="4152900"/>
            <a:ext cx="18364200" cy="62382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475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0" u="none" strike="noStrike" kern="1200" cap="none" spc="173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СПАСИБО ЗА ВНИМАНИЕ !!!</a:t>
            </a:r>
            <a:endParaRPr kumimoji="0" lang="en-US" sz="4800" b="0" i="0" u="none" strike="noStrike" kern="1200" cap="none" spc="173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E9820EA-5FB2-5630-38D0-FAEA504B6F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0" y="5981700"/>
            <a:ext cx="4091920" cy="2882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443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453</Words>
  <Application>Microsoft Office PowerPoint</Application>
  <PresentationFormat>Произвольный</PresentationFormat>
  <Paragraphs>31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Intro</vt:lpstr>
      <vt:lpstr>Wingdings</vt:lpstr>
      <vt:lpstr>Arial Black</vt:lpstr>
      <vt:lpstr>Arial</vt:lpstr>
      <vt:lpstr>Calibri</vt:lpstr>
      <vt:lpstr>Poppins Light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м2</dc:title>
  <dc:creator>Адлет Ткенов</dc:creator>
  <cp:lastModifiedBy>Syrym Nurgaliyev</cp:lastModifiedBy>
  <cp:revision>13</cp:revision>
  <dcterms:created xsi:type="dcterms:W3CDTF">2006-08-16T00:00:00Z</dcterms:created>
  <dcterms:modified xsi:type="dcterms:W3CDTF">2024-09-25T07:11:49Z</dcterms:modified>
  <dc:identifier>DAF2103QqqA</dc:identifier>
</cp:coreProperties>
</file>