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3"/>
  </p:notesMasterIdLst>
  <p:sldIdLst>
    <p:sldId id="273" r:id="rId2"/>
    <p:sldId id="285" r:id="rId3"/>
    <p:sldId id="286" r:id="rId4"/>
    <p:sldId id="288" r:id="rId5"/>
    <p:sldId id="287" r:id="rId6"/>
    <p:sldId id="265" r:id="rId7"/>
    <p:sldId id="266" r:id="rId8"/>
    <p:sldId id="280" r:id="rId9"/>
    <p:sldId id="282" r:id="rId10"/>
    <p:sldId id="283" r:id="rId11"/>
    <p:sldId id="274" r:id="rId12"/>
  </p:sldIdLst>
  <p:sldSz cx="18288000" cy="10287000"/>
  <p:notesSz cx="6858000" cy="9144000"/>
  <p:embeddedFontLst>
    <p:embeddedFont>
      <p:font typeface="Arial Black" panose="020B0A04020102020204" pitchFamily="34" charset="0"/>
      <p:bold r:id="rId14"/>
    </p:embeddedFont>
    <p:embeddedFont>
      <p:font typeface="Intro" panose="02000000000000000000" charset="0"/>
      <p:regular r:id="rId15"/>
    </p:embeddedFont>
    <p:embeddedFont>
      <p:font typeface="Poppins Light" panose="00000400000000000000" pitchFamily="2" charset="0"/>
      <p:regular r:id="rId16"/>
      <p:italic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88105" autoAdjust="0"/>
  </p:normalViewPr>
  <p:slideViewPr>
    <p:cSldViewPr>
      <p:cViewPr varScale="1">
        <p:scale>
          <a:sx n="65" d="100"/>
          <a:sy n="65" d="100"/>
        </p:scale>
        <p:origin x="12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EF929-1434-4767-AF24-EBAF5228E1AE}" type="datetimeFigureOut">
              <a:rPr lang="ru-KZ" smtClean="0"/>
              <a:t>09/25/2024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D98C0-3E1E-4E1D-B68C-B2BB5D6F7AC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37094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FD98C0-3E1E-4E1D-B68C-B2BB5D6F7ACF}" type="slidenum">
              <a:rPr lang="ru-KZ" smtClean="0"/>
              <a:t>6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4191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95350C2-8887-637F-49AB-6A3FB97BFDAD}"/>
              </a:ext>
            </a:extLst>
          </p:cNvPr>
          <p:cNvSpPr txBox="1"/>
          <p:nvPr/>
        </p:nvSpPr>
        <p:spPr>
          <a:xfrm>
            <a:off x="304800" y="3390900"/>
            <a:ext cx="179832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Презентация №4 «Реализация политики декарбонизации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в металлургической промышленности»</a:t>
            </a:r>
            <a:endParaRPr kumimoji="0" lang="ru-KZ" sz="4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868F6A-A21A-D60A-C757-DE3BA42222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2200" y="5829300"/>
            <a:ext cx="3124200" cy="3124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/>
          <p:nvPr/>
        </p:nvSpPr>
        <p:spPr>
          <a:xfrm>
            <a:off x="6695900" y="1799260"/>
            <a:ext cx="4413310" cy="5183417"/>
          </a:xfrm>
          <a:custGeom>
            <a:avLst/>
            <a:gdLst/>
            <a:ahLst/>
            <a:cxnLst/>
            <a:rect l="l" t="t" r="r" b="b"/>
            <a:pathLst>
              <a:path w="4413310" h="5183417">
                <a:moveTo>
                  <a:pt x="0" y="0"/>
                </a:moveTo>
                <a:lnTo>
                  <a:pt x="4413309" y="0"/>
                </a:lnTo>
                <a:lnTo>
                  <a:pt x="4413309" y="5183418"/>
                </a:lnTo>
                <a:lnTo>
                  <a:pt x="0" y="518341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4" name="Freeform 4"/>
          <p:cNvSpPr/>
          <p:nvPr/>
        </p:nvSpPr>
        <p:spPr>
          <a:xfrm>
            <a:off x="1028700" y="1799260"/>
            <a:ext cx="4057875" cy="5183417"/>
          </a:xfrm>
          <a:custGeom>
            <a:avLst/>
            <a:gdLst/>
            <a:ahLst/>
            <a:cxnLst/>
            <a:rect l="l" t="t" r="r" b="b"/>
            <a:pathLst>
              <a:path w="4057875" h="5183417">
                <a:moveTo>
                  <a:pt x="0" y="0"/>
                </a:moveTo>
                <a:lnTo>
                  <a:pt x="4057875" y="0"/>
                </a:lnTo>
                <a:lnTo>
                  <a:pt x="4057875" y="5183418"/>
                </a:lnTo>
                <a:lnTo>
                  <a:pt x="0" y="518341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5" name="Freeform 5"/>
          <p:cNvSpPr/>
          <p:nvPr/>
        </p:nvSpPr>
        <p:spPr>
          <a:xfrm>
            <a:off x="12921364" y="1799260"/>
            <a:ext cx="3878034" cy="4819305"/>
          </a:xfrm>
          <a:custGeom>
            <a:avLst/>
            <a:gdLst/>
            <a:ahLst/>
            <a:cxnLst/>
            <a:rect l="l" t="t" r="r" b="b"/>
            <a:pathLst>
              <a:path w="3878034" h="4819305">
                <a:moveTo>
                  <a:pt x="0" y="0"/>
                </a:moveTo>
                <a:lnTo>
                  <a:pt x="3878035" y="0"/>
                </a:lnTo>
                <a:lnTo>
                  <a:pt x="3878035" y="4819305"/>
                </a:lnTo>
                <a:lnTo>
                  <a:pt x="0" y="481930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7" name="TextBox 7"/>
          <p:cNvSpPr txBox="1"/>
          <p:nvPr/>
        </p:nvSpPr>
        <p:spPr>
          <a:xfrm>
            <a:off x="707373" y="7264769"/>
            <a:ext cx="5278189" cy="13334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25"/>
              </a:lnSpc>
              <a:spcBef>
                <a:spcPct val="0"/>
              </a:spcBef>
            </a:pPr>
            <a:r>
              <a:rPr lang="en-US" sz="1875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Qarmer</a:t>
            </a:r>
            <a:r>
              <a:rPr lang="en-US" sz="1875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75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875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АрселорМиттал</a:t>
            </a:r>
            <a:r>
              <a:rPr lang="ru-RU" sz="1875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875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(2022)</a:t>
            </a:r>
          </a:p>
          <a:p>
            <a:pPr algn="ctr">
              <a:lnSpc>
                <a:spcPts val="2625"/>
              </a:lnSpc>
              <a:spcBef>
                <a:spcPct val="0"/>
              </a:spcBef>
            </a:pPr>
            <a:r>
              <a:rPr lang="en-US" sz="1875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</a:t>
            </a:r>
            <a:r>
              <a:rPr lang="en-US" sz="1875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193,04 </a:t>
            </a:r>
            <a:r>
              <a:rPr lang="en-US" sz="1875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en-US" sz="1875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75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</a:t>
            </a:r>
            <a:r>
              <a:rPr lang="en-US" sz="1875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CO2-экв.</a:t>
            </a:r>
          </a:p>
          <a:p>
            <a:pPr algn="ctr">
              <a:lnSpc>
                <a:spcPts val="2625"/>
              </a:lnSpc>
              <a:spcBef>
                <a:spcPct val="0"/>
              </a:spcBef>
            </a:pPr>
            <a:r>
              <a:rPr lang="en-US" sz="1875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</a:t>
            </a:r>
            <a:r>
              <a:rPr lang="en-US" sz="1875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7,48 </a:t>
            </a:r>
            <a:r>
              <a:rPr lang="en-US" sz="1875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en-US" sz="1875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75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</a:t>
            </a:r>
            <a:r>
              <a:rPr lang="en-US" sz="1875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CO2-экв.</a:t>
            </a:r>
          </a:p>
          <a:p>
            <a:pPr algn="ctr">
              <a:lnSpc>
                <a:spcPts val="2625"/>
              </a:lnSpc>
              <a:spcBef>
                <a:spcPct val="0"/>
              </a:spcBef>
            </a:pPr>
            <a:r>
              <a:rPr lang="en-US" sz="1875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</a:t>
            </a:r>
            <a:r>
              <a:rPr lang="en-US" sz="1875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200,53 </a:t>
            </a:r>
            <a:r>
              <a:rPr lang="en-US" sz="1875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en-US" sz="1875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75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</a:t>
            </a:r>
            <a:r>
              <a:rPr lang="en-US" sz="1875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CO2-экв.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6602462" y="7255244"/>
            <a:ext cx="5083076" cy="13048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13"/>
              </a:lnSpc>
              <a:spcBef>
                <a:spcPct val="0"/>
              </a:spcBef>
            </a:pPr>
            <a:r>
              <a:rPr lang="en-US" sz="1866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JSW Steel (2022)</a:t>
            </a:r>
          </a:p>
          <a:p>
            <a:pPr algn="ctr">
              <a:lnSpc>
                <a:spcPts val="2613"/>
              </a:lnSpc>
              <a:spcBef>
                <a:spcPct val="0"/>
              </a:spcBef>
            </a:pPr>
            <a:r>
              <a:rPr lang="en-US" sz="1866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</a:t>
            </a:r>
            <a:r>
              <a:rPr lang="en-US" sz="1866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41,64 </a:t>
            </a:r>
            <a:r>
              <a:rPr lang="en-US" sz="1866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en-US" sz="1866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66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</a:t>
            </a:r>
            <a:r>
              <a:rPr lang="en-US" sz="1866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CO2-экв.</a:t>
            </a:r>
          </a:p>
          <a:p>
            <a:pPr algn="ctr">
              <a:lnSpc>
                <a:spcPts val="2613"/>
              </a:lnSpc>
              <a:spcBef>
                <a:spcPct val="0"/>
              </a:spcBef>
            </a:pPr>
            <a:r>
              <a:rPr lang="en-US" sz="1866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</a:t>
            </a:r>
            <a:r>
              <a:rPr lang="en-US" sz="1866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2,57 </a:t>
            </a:r>
            <a:r>
              <a:rPr lang="en-US" sz="1866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en-US" sz="1866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66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</a:t>
            </a:r>
            <a:r>
              <a:rPr lang="en-US" sz="1866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CO2-экв.</a:t>
            </a:r>
          </a:p>
          <a:p>
            <a:pPr algn="ctr">
              <a:lnSpc>
                <a:spcPts val="2613"/>
              </a:lnSpc>
              <a:spcBef>
                <a:spcPct val="0"/>
              </a:spcBef>
            </a:pPr>
            <a:r>
              <a:rPr lang="en-US" sz="1866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</a:t>
            </a:r>
            <a:r>
              <a:rPr lang="en-US" sz="1866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44,21 </a:t>
            </a:r>
            <a:r>
              <a:rPr lang="en-US" sz="1866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en-US" sz="1866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66" b="1" spc="9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</a:t>
            </a:r>
            <a:r>
              <a:rPr lang="en-US" sz="1866" b="1" spc="9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CO2-экв.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2403955" y="7193643"/>
            <a:ext cx="5184725" cy="13555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40"/>
              </a:lnSpc>
              <a:spcBef>
                <a:spcPct val="0"/>
              </a:spcBef>
            </a:pPr>
            <a:r>
              <a:rPr lang="en-US" sz="1957" b="1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Гидро</a:t>
            </a:r>
            <a:r>
              <a:rPr lang="en-US" sz="1957" b="1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(2022)</a:t>
            </a:r>
          </a:p>
          <a:p>
            <a:pPr algn="ctr">
              <a:lnSpc>
                <a:spcPts val="2740"/>
              </a:lnSpc>
              <a:spcBef>
                <a:spcPct val="0"/>
              </a:spcBef>
            </a:pPr>
            <a:r>
              <a:rPr lang="en-US" sz="1957" b="1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</a:t>
            </a:r>
            <a:r>
              <a:rPr lang="en-US" sz="1957" b="1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7,17 </a:t>
            </a:r>
            <a:r>
              <a:rPr lang="en-US" sz="1957" b="1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en-US" sz="1957" b="1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7" b="1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</a:t>
            </a:r>
            <a:r>
              <a:rPr lang="en-US" sz="1957" b="1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CO2-экв.</a:t>
            </a:r>
          </a:p>
          <a:p>
            <a:pPr algn="ctr">
              <a:lnSpc>
                <a:spcPts val="2740"/>
              </a:lnSpc>
              <a:spcBef>
                <a:spcPct val="0"/>
              </a:spcBef>
            </a:pPr>
            <a:r>
              <a:rPr lang="en-US" sz="1957" b="1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</a:t>
            </a:r>
            <a:r>
              <a:rPr lang="en-US" sz="1957" b="1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1,57 </a:t>
            </a:r>
            <a:r>
              <a:rPr lang="en-US" sz="1957" b="1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en-US" sz="1957" b="1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7" b="1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</a:t>
            </a:r>
            <a:r>
              <a:rPr lang="en-US" sz="1957" b="1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CO2-экв.</a:t>
            </a:r>
          </a:p>
          <a:p>
            <a:pPr algn="ctr">
              <a:lnSpc>
                <a:spcPts val="2740"/>
              </a:lnSpc>
              <a:spcBef>
                <a:spcPct val="0"/>
              </a:spcBef>
            </a:pPr>
            <a:r>
              <a:rPr lang="en-US" sz="1957" b="1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</a:t>
            </a:r>
            <a:r>
              <a:rPr lang="en-US" sz="1957" b="1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8,74 </a:t>
            </a:r>
            <a:r>
              <a:rPr lang="en-US" sz="1957" b="1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en-US" sz="1957" b="1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7" b="1" spc="9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</a:t>
            </a:r>
            <a:r>
              <a:rPr lang="en-US" sz="1957" b="1" spc="9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CO2-экв.</a:t>
            </a: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E9CBEE4E-A91D-43D6-E832-C325D00866DD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04B0B770-D518-0560-51F3-5D01A07086CD}"/>
              </a:ext>
            </a:extLst>
          </p:cNvPr>
          <p:cNvSpPr txBox="1"/>
          <p:nvPr/>
        </p:nvSpPr>
        <p:spPr>
          <a:xfrm>
            <a:off x="1104932" y="389974"/>
            <a:ext cx="16078135" cy="562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Сравнение компаний из металлургической промышленности 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734386" y="5086350"/>
            <a:ext cx="9196835" cy="5282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368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20" b="0" i="0" u="none" strike="noStrike" kern="1200" cap="none" spc="159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Модуль 2 – Дополнительная информация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003300" y="934328"/>
            <a:ext cx="8819406" cy="18033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55" b="0" i="0" u="none" strike="noStrike" kern="1200" cap="none" spc="176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Выявление и оценка климатических рисков</a:t>
            </a:r>
            <a:endParaRPr kumimoji="0" lang="en-US" sz="3455" b="0" i="0" u="none" strike="noStrike" kern="1200" cap="none" spc="176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455" b="0" i="0" u="none" strike="noStrike" kern="1200" cap="none" spc="176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ro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-76200" y="4152900"/>
            <a:ext cx="18364200" cy="6238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75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173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СПАСИБО ЗА ВНИМАНИЕ !!!</a:t>
            </a:r>
            <a:endParaRPr kumimoji="0" lang="en-US" sz="4800" b="0" i="0" u="none" strike="noStrike" kern="1200" cap="none" spc="173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A1C7D00-F58D-1779-86F7-3C005EFF9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2200" y="5829300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44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3848C603-3BAC-A3C1-F89D-0FACB8BDA797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A258834-19B7-C3B1-CF2F-CFCC78114F2A}"/>
              </a:ext>
            </a:extLst>
          </p:cNvPr>
          <p:cNvSpPr txBox="1"/>
          <p:nvPr/>
        </p:nvSpPr>
        <p:spPr>
          <a:xfrm>
            <a:off x="1104932" y="190500"/>
            <a:ext cx="16078135" cy="11780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</a:t>
            </a:r>
            <a:r>
              <a:rPr kumimoji="0" lang="en-US" sz="3455" b="1" i="0" u="none" strike="noStrike" kern="1200" cap="none" spc="176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сточники</a:t>
            </a:r>
            <a:r>
              <a:rPr kumimoji="0" lang="en-US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455" b="1" i="0" u="none" strike="noStrike" kern="1200" cap="none" spc="176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выбросов</a:t>
            </a:r>
            <a:r>
              <a:rPr kumimoji="0" lang="en-US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455" b="1" i="0" u="none" strike="noStrike" kern="1200" cap="none" spc="176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парниковых</a:t>
            </a:r>
            <a:r>
              <a:rPr kumimoji="0" lang="en-US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455" b="1" i="0" u="none" strike="noStrike" kern="1200" cap="none" spc="176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газов</a:t>
            </a:r>
            <a:r>
              <a:rPr kumimoji="0" lang="en-US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в </a:t>
            </a:r>
            <a:r>
              <a:rPr kumimoji="0" lang="ru-RU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металлургической </a:t>
            </a:r>
            <a:r>
              <a:rPr kumimoji="0" lang="en-US" sz="3455" b="1" i="0" u="none" strike="noStrike" kern="1200" cap="none" spc="176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промышленности</a:t>
            </a:r>
            <a:endParaRPr kumimoji="0" lang="en-US" sz="3455" b="1" i="0" u="none" strike="noStrike" kern="1200" cap="none" spc="17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DD55A91D-A5F1-D562-4468-276B1074C7ED}"/>
              </a:ext>
            </a:extLst>
          </p:cNvPr>
          <p:cNvSpPr txBox="1"/>
          <p:nvPr/>
        </p:nvSpPr>
        <p:spPr>
          <a:xfrm>
            <a:off x="685800" y="2247900"/>
            <a:ext cx="14422583" cy="8181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99"/>
              </a:lnSpc>
            </a:pPr>
            <a:r>
              <a:rPr lang="en-US" sz="2800" b="1" spc="105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</a:t>
            </a:r>
            <a:r>
              <a:rPr lang="en-US" sz="2800" b="1" spc="10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05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чугуна</a:t>
            </a:r>
            <a:r>
              <a:rPr lang="en-US" sz="2800" b="1" spc="10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800" b="1" spc="105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стали</a:t>
            </a:r>
            <a:r>
              <a:rPr lang="en-US" sz="2800" b="1" spc="10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47098" lvl="1" indent="-223549" algn="just">
              <a:lnSpc>
                <a:spcPts val="2899"/>
              </a:lnSpc>
              <a:buFont typeface="Arial"/>
              <a:buChar char="•"/>
            </a:pP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Доменные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печи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традиционный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производства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чугуна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стали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доменных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печах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включает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восстановление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железной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руды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использованием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кокса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полученного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угля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качестве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восстановителя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приводит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выбросам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CO2 (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охвату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1)</a:t>
            </a:r>
          </a:p>
          <a:p>
            <a:pPr algn="just">
              <a:lnSpc>
                <a:spcPts val="2899"/>
              </a:lnSpc>
            </a:pPr>
            <a:endParaRPr lang="en-US" sz="2800" spc="105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8" lvl="1" indent="-223549" algn="just">
              <a:lnSpc>
                <a:spcPts val="2899"/>
              </a:lnSpc>
              <a:buFont typeface="Arial"/>
              <a:buChar char="•"/>
            </a:pP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Дуговые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электропечи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электродуговых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печах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металлолом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плавится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использованием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электричества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также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способствует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выбросам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парниковых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газов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зависимости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схемы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выработки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электроэнергии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охвату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2)</a:t>
            </a:r>
          </a:p>
          <a:p>
            <a:pPr algn="just">
              <a:lnSpc>
                <a:spcPts val="2899"/>
              </a:lnSpc>
            </a:pPr>
            <a:endParaRPr lang="en-US" sz="2800" spc="105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899"/>
              </a:lnSpc>
            </a:pPr>
            <a:r>
              <a:rPr lang="en-US" sz="2800" b="1" spc="105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</a:t>
            </a:r>
            <a:r>
              <a:rPr lang="en-US" sz="2800" b="1" spc="10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05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алюминия</a:t>
            </a:r>
            <a:r>
              <a:rPr lang="en-US" sz="2800" b="1" spc="10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47098" lvl="1" indent="-223549" algn="just">
              <a:lnSpc>
                <a:spcPts val="2899"/>
              </a:lnSpc>
              <a:buFont typeface="Arial"/>
              <a:buChar char="•"/>
            </a:pP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Байера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производстве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алюминия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бокситовой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руды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Байера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приводит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выбросам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CO2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из-за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термического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разложения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гидроксида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алюминия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охвату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1).</a:t>
            </a:r>
          </a:p>
          <a:p>
            <a:pPr marL="447098" lvl="1" indent="-223549" algn="just">
              <a:lnSpc>
                <a:spcPts val="2899"/>
              </a:lnSpc>
              <a:buFont typeface="Arial"/>
              <a:buChar char="•"/>
            </a:pP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Холла-Эру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Холла-Эру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используемый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извлечения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алюминия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глинозема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потребляет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значительное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электроэнергии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приводит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косвенным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выбросам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зависимости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источника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энергии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0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охвату</a:t>
            </a:r>
            <a:r>
              <a:rPr lang="en-US" sz="2800" spc="10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2)</a:t>
            </a:r>
          </a:p>
          <a:p>
            <a:pPr algn="just">
              <a:lnSpc>
                <a:spcPts val="2899"/>
              </a:lnSpc>
            </a:pPr>
            <a:endParaRPr lang="en-US" sz="2800" spc="105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899"/>
              </a:lnSpc>
            </a:pPr>
            <a:endParaRPr lang="en-US" sz="2800" spc="105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899"/>
              </a:lnSpc>
              <a:spcBef>
                <a:spcPct val="0"/>
              </a:spcBef>
            </a:pPr>
            <a:endParaRPr lang="en-US" sz="2800" spc="105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4A2235E-E02B-C3E8-7FCF-053827427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98139" y="8137990"/>
            <a:ext cx="1569856" cy="19585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3848C603-3BAC-A3C1-F89D-0FACB8BDA797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A258834-19B7-C3B1-CF2F-CFCC78114F2A}"/>
              </a:ext>
            </a:extLst>
          </p:cNvPr>
          <p:cNvSpPr txBox="1"/>
          <p:nvPr/>
        </p:nvSpPr>
        <p:spPr>
          <a:xfrm>
            <a:off x="1104932" y="190500"/>
            <a:ext cx="16078135" cy="11780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</a:t>
            </a:r>
            <a:r>
              <a:rPr kumimoji="0" lang="en-US" sz="3455" b="1" i="0" u="none" strike="noStrike" kern="1200" cap="none" spc="176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сточники</a:t>
            </a:r>
            <a:r>
              <a:rPr kumimoji="0" lang="en-US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455" b="1" i="0" u="none" strike="noStrike" kern="1200" cap="none" spc="176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выбросов</a:t>
            </a:r>
            <a:r>
              <a:rPr kumimoji="0" lang="en-US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455" b="1" i="0" u="none" strike="noStrike" kern="1200" cap="none" spc="176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парниковых</a:t>
            </a:r>
            <a:r>
              <a:rPr kumimoji="0" lang="en-US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455" b="1" i="0" u="none" strike="noStrike" kern="1200" cap="none" spc="176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газов</a:t>
            </a:r>
            <a:r>
              <a:rPr kumimoji="0" lang="en-US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в </a:t>
            </a:r>
            <a:r>
              <a:rPr kumimoji="0" lang="ru-RU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металлургической </a:t>
            </a:r>
            <a:r>
              <a:rPr kumimoji="0" lang="en-US" sz="3455" b="1" i="0" u="none" strike="noStrike" kern="1200" cap="none" spc="176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промышленности</a:t>
            </a:r>
            <a:endParaRPr kumimoji="0" lang="en-US" sz="3455" b="1" i="0" u="none" strike="noStrike" kern="1200" cap="none" spc="17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4A2235E-E02B-C3E8-7FCF-053827427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98139" y="8137990"/>
            <a:ext cx="1569856" cy="1958510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9683B5A3-854A-76F8-E17E-C048FEBAA3E7}"/>
              </a:ext>
            </a:extLst>
          </p:cNvPr>
          <p:cNvSpPr txBox="1"/>
          <p:nvPr/>
        </p:nvSpPr>
        <p:spPr>
          <a:xfrm>
            <a:off x="1600200" y="2324100"/>
            <a:ext cx="12715490" cy="75441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2772"/>
              </a:lnSpc>
            </a:pPr>
            <a:r>
              <a:rPr lang="en-US" sz="3200" b="1" spc="10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</a:t>
            </a:r>
            <a:r>
              <a:rPr lang="en-US" sz="3200" b="1" spc="10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spc="10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</a:t>
            </a:r>
            <a:r>
              <a:rPr lang="en-US" sz="3200" b="1" spc="10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27569" lvl="1" indent="-213785" algn="just">
              <a:lnSpc>
                <a:spcPts val="2772"/>
              </a:lnSpc>
              <a:spcBef>
                <a:spcPct val="0"/>
              </a:spcBef>
              <a:buFont typeface="Arial"/>
              <a:buChar char="•"/>
            </a:pP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Плавка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рафинирование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извлечение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медной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руды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включает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процессы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плавки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рафинирования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результате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которых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выделяются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парниковые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газы, в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основном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результате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сжигания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топлива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выработки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тепла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охвату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1).</a:t>
            </a:r>
          </a:p>
          <a:p>
            <a:pPr algn="just">
              <a:lnSpc>
                <a:spcPts val="2772"/>
              </a:lnSpc>
              <a:spcBef>
                <a:spcPct val="0"/>
              </a:spcBef>
            </a:pP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ts val="2772"/>
              </a:lnSpc>
              <a:spcBef>
                <a:spcPct val="0"/>
              </a:spcBef>
            </a:pPr>
            <a:r>
              <a:rPr lang="en-US" sz="3200" b="1" spc="10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Другая</a:t>
            </a:r>
            <a:r>
              <a:rPr lang="en-US" sz="3200" b="1" spc="10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spc="10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металлургическая</a:t>
            </a:r>
            <a:r>
              <a:rPr lang="en-US" sz="3200" b="1" spc="10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spc="10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продукция</a:t>
            </a:r>
            <a:r>
              <a:rPr lang="en-US" sz="3200" b="1" spc="10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27569" lvl="1" indent="-213785" algn="just">
              <a:lnSpc>
                <a:spcPts val="2772"/>
              </a:lnSpc>
              <a:spcBef>
                <a:spcPct val="0"/>
              </a:spcBef>
              <a:buFont typeface="Arial"/>
              <a:buChar char="•"/>
            </a:pP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Различные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другие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металлы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такие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цинк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свинец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никель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титан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также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производятся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помощью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энергоемких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процессов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включающих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термическую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обработку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химические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реакции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приводит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выбросам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парниковых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газов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охвату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2).</a:t>
            </a:r>
          </a:p>
          <a:p>
            <a:pPr algn="just">
              <a:lnSpc>
                <a:spcPts val="2772"/>
              </a:lnSpc>
              <a:spcBef>
                <a:spcPct val="0"/>
              </a:spcBef>
            </a:pPr>
            <a:endParaRPr lang="en-US" sz="3200" spc="10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772"/>
              </a:lnSpc>
              <a:spcBef>
                <a:spcPct val="0"/>
              </a:spcBef>
            </a:pP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целом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парниковых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газов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металлургической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промышленности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связаны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главным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образом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сжиганием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ископаемого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топлива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высокотемпературных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процессах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термическим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разложением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материалов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потреблением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10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электроэнергии</a:t>
            </a:r>
            <a:r>
              <a:rPr lang="en-US" sz="3200" spc="10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ts val="2772"/>
              </a:lnSpc>
              <a:spcBef>
                <a:spcPct val="0"/>
              </a:spcBef>
            </a:pPr>
            <a:endParaRPr lang="en-US" sz="3200" spc="10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772"/>
              </a:lnSpc>
              <a:spcBef>
                <a:spcPct val="0"/>
              </a:spcBef>
            </a:pPr>
            <a:endParaRPr lang="en-US" sz="3200" spc="10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85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3848C603-3BAC-A3C1-F89D-0FACB8BDA797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A258834-19B7-C3B1-CF2F-CFCC78114F2A}"/>
              </a:ext>
            </a:extLst>
          </p:cNvPr>
          <p:cNvSpPr txBox="1"/>
          <p:nvPr/>
        </p:nvSpPr>
        <p:spPr>
          <a:xfrm>
            <a:off x="1104932" y="389974"/>
            <a:ext cx="16078135" cy="562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</a:t>
            </a:r>
            <a:r>
              <a:rPr kumimoji="0" lang="en-US" sz="3455" b="1" i="0" u="none" strike="noStrike" kern="1200" cap="none" spc="176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ыброс</a:t>
            </a:r>
            <a:r>
              <a:rPr kumimoji="0" lang="ru-RU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ы</a:t>
            </a:r>
            <a:r>
              <a:rPr kumimoji="0" lang="en-US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455" b="1" i="0" u="none" strike="noStrike" kern="1200" cap="none" spc="176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парниковых</a:t>
            </a:r>
            <a:r>
              <a:rPr kumimoji="0" lang="en-US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455" b="1" i="0" u="none" strike="noStrike" kern="1200" cap="none" spc="176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газов</a:t>
            </a:r>
            <a:r>
              <a:rPr kumimoji="0" lang="en-US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в </a:t>
            </a:r>
            <a:r>
              <a:rPr kumimoji="0" lang="ru-RU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металлургической промышленности</a:t>
            </a:r>
            <a:endParaRPr kumimoji="0" lang="en-US" sz="3455" b="1" i="0" u="none" strike="noStrike" kern="1200" cap="none" spc="17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id="{D679CB4E-B749-52CE-0331-944B59005168}"/>
              </a:ext>
            </a:extLst>
          </p:cNvPr>
          <p:cNvSpPr/>
          <p:nvPr/>
        </p:nvSpPr>
        <p:spPr>
          <a:xfrm>
            <a:off x="1115818" y="2552700"/>
            <a:ext cx="8857312" cy="5942971"/>
          </a:xfrm>
          <a:custGeom>
            <a:avLst/>
            <a:gdLst/>
            <a:ahLst/>
            <a:cxnLst/>
            <a:rect l="l" t="t" r="r" b="b"/>
            <a:pathLst>
              <a:path w="8857312" h="5942971">
                <a:moveTo>
                  <a:pt x="0" y="0"/>
                </a:moveTo>
                <a:lnTo>
                  <a:pt x="8857312" y="0"/>
                </a:lnTo>
                <a:lnTo>
                  <a:pt x="8857312" y="5942971"/>
                </a:lnTo>
                <a:lnTo>
                  <a:pt x="0" y="594297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35BCD866-01CF-2CED-DE69-5E9D5645EEAC}"/>
              </a:ext>
            </a:extLst>
          </p:cNvPr>
          <p:cNvSpPr txBox="1"/>
          <p:nvPr/>
        </p:nvSpPr>
        <p:spPr>
          <a:xfrm>
            <a:off x="11049000" y="2282043"/>
            <a:ext cx="6291499" cy="72835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65334" lvl="1" indent="-232667">
              <a:lnSpc>
                <a:spcPts val="3017"/>
              </a:lnSpc>
              <a:buFont typeface="Arial"/>
              <a:buChar char="•"/>
            </a:pP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Доступные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угля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производства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электроэнергии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влияют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углеродоёмкость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производства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стали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разных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странах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3017"/>
              </a:lnSpc>
            </a:pPr>
            <a:endParaRPr lang="en-US" sz="2400" spc="109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5334" lvl="1" indent="-232667">
              <a:lnSpc>
                <a:spcPts val="3017"/>
              </a:lnSpc>
              <a:buFont typeface="Arial"/>
              <a:buChar char="•"/>
            </a:pP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Китае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были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разработаны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эффективные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хотя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по-прежнему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вносит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значительный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парниковых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газов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из-за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высокого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производства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3017"/>
              </a:lnSpc>
            </a:pPr>
            <a:endParaRPr lang="en-US" sz="2400" spc="109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5334" lvl="1" indent="-232667">
              <a:lnSpc>
                <a:spcPts val="3017"/>
              </a:lnSpc>
              <a:buFont typeface="Arial"/>
              <a:buChar char="•"/>
            </a:pP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стали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Индии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по-прежнему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основном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основано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использовании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угля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объясняет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высокую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10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интенсивность</a:t>
            </a:r>
            <a:r>
              <a:rPr lang="en-US" sz="2400" spc="10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3017"/>
              </a:lnSpc>
            </a:pPr>
            <a:endParaRPr lang="en-US" sz="2400" spc="109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39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3848C603-3BAC-A3C1-F89D-0FACB8BDA797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A258834-19B7-C3B1-CF2F-CFCC78114F2A}"/>
              </a:ext>
            </a:extLst>
          </p:cNvPr>
          <p:cNvSpPr txBox="1"/>
          <p:nvPr/>
        </p:nvSpPr>
        <p:spPr>
          <a:xfrm>
            <a:off x="1104932" y="389974"/>
            <a:ext cx="16078135" cy="562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sz="3455" b="1" spc="176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ыброс</a:t>
            </a: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lang="en-US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55" b="1" spc="176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парниковых</a:t>
            </a:r>
            <a:r>
              <a:rPr lang="en-US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55" b="1" spc="176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газов</a:t>
            </a:r>
            <a:r>
              <a:rPr lang="en-US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3455" b="1" spc="176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сталеплавильных</a:t>
            </a:r>
            <a:r>
              <a:rPr lang="en-US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55" b="1" spc="176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процессах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reeform 6">
            <a:extLst>
              <a:ext uri="{FF2B5EF4-FFF2-40B4-BE49-F238E27FC236}">
                <a16:creationId xmlns:a16="http://schemas.microsoft.com/office/drawing/2014/main" id="{EFAFBAAC-2844-5D0E-005A-D2DCDADEB462}"/>
              </a:ext>
            </a:extLst>
          </p:cNvPr>
          <p:cNvSpPr/>
          <p:nvPr/>
        </p:nvSpPr>
        <p:spPr>
          <a:xfrm>
            <a:off x="2199352" y="2373937"/>
            <a:ext cx="14321040" cy="5277862"/>
          </a:xfrm>
          <a:custGeom>
            <a:avLst/>
            <a:gdLst/>
            <a:ahLst/>
            <a:cxnLst/>
            <a:rect l="l" t="t" r="r" b="b"/>
            <a:pathLst>
              <a:path w="12128473" h="3928787">
                <a:moveTo>
                  <a:pt x="0" y="0"/>
                </a:moveTo>
                <a:lnTo>
                  <a:pt x="12128473" y="0"/>
                </a:lnTo>
                <a:lnTo>
                  <a:pt x="12128473" y="3928787"/>
                </a:lnTo>
                <a:lnTo>
                  <a:pt x="0" y="392878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B2E7AC93-E3C0-F7CB-667B-E426889E0C02}"/>
              </a:ext>
            </a:extLst>
          </p:cNvPr>
          <p:cNvSpPr txBox="1"/>
          <p:nvPr/>
        </p:nvSpPr>
        <p:spPr>
          <a:xfrm>
            <a:off x="1219200" y="8282300"/>
            <a:ext cx="16281345" cy="1280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34"/>
              </a:lnSpc>
              <a:spcBef>
                <a:spcPct val="0"/>
              </a:spcBef>
            </a:pP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Интенсивность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меняется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зависимости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кислородно-конвертерный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менее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углеродоемкий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(0,19 тCO</a:t>
            </a:r>
            <a:r>
              <a:rPr lang="en-US" sz="14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/т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стали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сравнению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0,67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доменной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125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</a:t>
            </a:r>
            <a:r>
              <a:rPr lang="en-US" sz="2800" b="1" spc="125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72816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0972800" y="2431918"/>
            <a:ext cx="6892217" cy="5423164"/>
            <a:chOff x="0" y="0"/>
            <a:chExt cx="1815234" cy="142832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" name="Freeform 4"/>
            <p:cNvSpPr/>
            <p:nvPr/>
          </p:nvSpPr>
          <p:spPr>
            <a:xfrm>
              <a:off x="0" y="0"/>
              <a:ext cx="1815234" cy="1428323"/>
            </a:xfrm>
            <a:custGeom>
              <a:avLst/>
              <a:gdLst/>
              <a:ahLst/>
              <a:cxnLst/>
              <a:rect l="l" t="t" r="r" b="b"/>
              <a:pathLst>
                <a:path w="1815234" h="1428323">
                  <a:moveTo>
                    <a:pt x="0" y="0"/>
                  </a:moveTo>
                  <a:lnTo>
                    <a:pt x="1815234" y="0"/>
                  </a:lnTo>
                  <a:lnTo>
                    <a:pt x="1815234" y="1428323"/>
                  </a:lnTo>
                  <a:lnTo>
                    <a:pt x="0" y="1428323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1815234" cy="1456898"/>
            </a:xfrm>
            <a:prstGeom prst="rect">
              <a:avLst/>
            </a:prstGeom>
            <a:grpFill/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72"/>
                </a:lnSpc>
              </a:pPr>
              <a:endParaRPr/>
            </a:p>
          </p:txBody>
        </p:sp>
      </p:grpSp>
      <p:sp>
        <p:nvSpPr>
          <p:cNvPr id="6" name="Freeform 6"/>
          <p:cNvSpPr/>
          <p:nvPr/>
        </p:nvSpPr>
        <p:spPr>
          <a:xfrm>
            <a:off x="655320" y="3009900"/>
            <a:ext cx="9877712" cy="6324600"/>
          </a:xfrm>
          <a:custGeom>
            <a:avLst/>
            <a:gdLst/>
            <a:ahLst/>
            <a:cxnLst/>
            <a:rect l="l" t="t" r="r" b="b"/>
            <a:pathLst>
              <a:path w="8960882" h="6168339">
                <a:moveTo>
                  <a:pt x="0" y="0"/>
                </a:moveTo>
                <a:lnTo>
                  <a:pt x="8960882" y="0"/>
                </a:lnTo>
                <a:lnTo>
                  <a:pt x="8960882" y="6168339"/>
                </a:lnTo>
                <a:lnTo>
                  <a:pt x="0" y="616833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7" name="TextBox 7"/>
          <p:cNvSpPr txBox="1"/>
          <p:nvPr/>
        </p:nvSpPr>
        <p:spPr>
          <a:xfrm>
            <a:off x="685800" y="2204864"/>
            <a:ext cx="3657600" cy="5722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en-US" sz="3455" spc="176" dirty="0" err="1">
                <a:solidFill>
                  <a:schemeClr val="tx2">
                    <a:lumMod val="50000"/>
                  </a:schemeClr>
                </a:solidFill>
                <a:latin typeface="Intro"/>
              </a:rPr>
              <a:t>Worldsteel</a:t>
            </a:r>
            <a:endParaRPr lang="en-US" sz="3455" spc="176" dirty="0">
              <a:solidFill>
                <a:schemeClr val="tx2">
                  <a:lumMod val="50000"/>
                </a:schemeClr>
              </a:solidFill>
              <a:latin typeface="Intro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334503" y="2754212"/>
            <a:ext cx="5827929" cy="46551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349"/>
              </a:lnSpc>
            </a:pPr>
            <a:r>
              <a:rPr lang="ru-RU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бщеотраслевой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анализа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эффективности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основанный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передовых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практиках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улучшения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качества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сырья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энергоэффективности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Успешное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компаниями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потенциально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сократить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выбросы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производстве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стали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22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800" spc="122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20%.</a:t>
            </a:r>
          </a:p>
          <a:p>
            <a:pPr>
              <a:lnSpc>
                <a:spcPts val="3349"/>
              </a:lnSpc>
              <a:spcBef>
                <a:spcPct val="0"/>
              </a:spcBef>
            </a:pPr>
            <a:endParaRPr lang="en-US" sz="2800" spc="122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8331097C-370E-6984-2047-F4BCD52DFE0C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46DE4A0C-5619-5BA2-068A-D48C41436F6A}"/>
              </a:ext>
            </a:extLst>
          </p:cNvPr>
          <p:cNvSpPr txBox="1"/>
          <p:nvPr/>
        </p:nvSpPr>
        <p:spPr>
          <a:xfrm>
            <a:off x="1104932" y="389974"/>
            <a:ext cx="16078135" cy="562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Примеры компаний из металлургической промышленности 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>
          <a:xfrm>
            <a:off x="9677400" y="2994602"/>
            <a:ext cx="7909235" cy="6183743"/>
          </a:xfrm>
          <a:custGeom>
            <a:avLst/>
            <a:gdLst/>
            <a:ahLst/>
            <a:cxnLst/>
            <a:rect l="l" t="t" r="r" b="b"/>
            <a:pathLst>
              <a:path w="7909235" h="6183743">
                <a:moveTo>
                  <a:pt x="0" y="0"/>
                </a:moveTo>
                <a:lnTo>
                  <a:pt x="7909235" y="0"/>
                </a:lnTo>
                <a:lnTo>
                  <a:pt x="7909235" y="6183743"/>
                </a:lnTo>
                <a:lnTo>
                  <a:pt x="0" y="618374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38200" y="3238499"/>
            <a:ext cx="8534424" cy="5695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639"/>
              </a:lnSpc>
            </a:pPr>
            <a:r>
              <a:rPr lang="en-US" sz="2800" b="1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Максимальное</a:t>
            </a:r>
            <a:r>
              <a:rPr lang="en-US" sz="2800" b="1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</a:t>
            </a:r>
            <a:r>
              <a:rPr lang="en-US" sz="2800" b="1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лома</a:t>
            </a:r>
            <a:r>
              <a:rPr lang="en-US" sz="2800" b="1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Каждая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тонна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лома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используемого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производства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стали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позволяет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избежать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выбросов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1,5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углекислого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газа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Будущее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уменьшения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воздействия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сталелитейной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промышленности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ts val="3639"/>
              </a:lnSpc>
            </a:pPr>
            <a:endParaRPr lang="en-US" sz="2800" dirty="0">
              <a:solidFill>
                <a:srgbClr val="0013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639"/>
              </a:lnSpc>
            </a:pPr>
            <a:r>
              <a:rPr lang="en-US" sz="2800" b="1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Прорывные</a:t>
            </a:r>
            <a:r>
              <a:rPr lang="en-US" sz="2800" b="1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</a:t>
            </a:r>
            <a:r>
              <a:rPr lang="en-US" sz="2800" b="1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преобразующий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производству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железа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уменьшить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зависимость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угля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категории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перспективных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технологий</a:t>
            </a:r>
            <a:r>
              <a:rPr lang="en-US" sz="28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ts val="2659"/>
              </a:lnSpc>
            </a:pPr>
            <a:r>
              <a:rPr lang="en-US" sz="2000" dirty="0">
                <a:solidFill>
                  <a:srgbClr val="0013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ts val="2659"/>
              </a:lnSpc>
            </a:pPr>
            <a:endParaRPr lang="en-US" sz="2000" dirty="0">
              <a:solidFill>
                <a:srgbClr val="0013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A9A79D3A-E732-1E32-C81F-87F5DE4C1CE7}"/>
              </a:ext>
            </a:extLst>
          </p:cNvPr>
          <p:cNvSpPr txBox="1"/>
          <p:nvPr/>
        </p:nvSpPr>
        <p:spPr>
          <a:xfrm>
            <a:off x="685800" y="2204864"/>
            <a:ext cx="3657600" cy="5722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en-US" sz="3455" spc="176" dirty="0" err="1">
                <a:solidFill>
                  <a:schemeClr val="tx2">
                    <a:lumMod val="50000"/>
                  </a:schemeClr>
                </a:solidFill>
                <a:latin typeface="Intro"/>
              </a:rPr>
              <a:t>Worldsteel</a:t>
            </a:r>
            <a:endParaRPr lang="en-US" sz="3455" spc="176" dirty="0">
              <a:solidFill>
                <a:schemeClr val="tx2">
                  <a:lumMod val="50000"/>
                </a:schemeClr>
              </a:solidFill>
              <a:latin typeface="Intro"/>
            </a:endParaRPr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401026CC-53B5-9376-2A61-28B23C5EC613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EB5C19F-1957-0153-2C92-F5DCC1F7845C}"/>
              </a:ext>
            </a:extLst>
          </p:cNvPr>
          <p:cNvSpPr txBox="1"/>
          <p:nvPr/>
        </p:nvSpPr>
        <p:spPr>
          <a:xfrm>
            <a:off x="1104932" y="389974"/>
            <a:ext cx="16078135" cy="562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Примеры компаний из металлургической промышленности 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>
          <a:xfrm>
            <a:off x="15727146" y="8115300"/>
            <a:ext cx="2099226" cy="990893"/>
          </a:xfrm>
          <a:custGeom>
            <a:avLst/>
            <a:gdLst/>
            <a:ahLst/>
            <a:cxnLst/>
            <a:rect l="l" t="t" r="r" b="b"/>
            <a:pathLst>
              <a:path w="2099226" h="990893">
                <a:moveTo>
                  <a:pt x="0" y="0"/>
                </a:moveTo>
                <a:lnTo>
                  <a:pt x="2099226" y="0"/>
                </a:lnTo>
                <a:lnTo>
                  <a:pt x="2099226" y="990894"/>
                </a:lnTo>
                <a:lnTo>
                  <a:pt x="0" y="99089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6" name="Freeform 6"/>
          <p:cNvSpPr/>
          <p:nvPr/>
        </p:nvSpPr>
        <p:spPr>
          <a:xfrm>
            <a:off x="1104932" y="2933700"/>
            <a:ext cx="13754068" cy="5916072"/>
          </a:xfrm>
          <a:custGeom>
            <a:avLst/>
            <a:gdLst/>
            <a:ahLst/>
            <a:cxnLst/>
            <a:rect l="l" t="t" r="r" b="b"/>
            <a:pathLst>
              <a:path w="12057518" h="5916072">
                <a:moveTo>
                  <a:pt x="0" y="0"/>
                </a:moveTo>
                <a:lnTo>
                  <a:pt x="12057517" y="0"/>
                </a:lnTo>
                <a:lnTo>
                  <a:pt x="12057517" y="5916071"/>
                </a:lnTo>
                <a:lnTo>
                  <a:pt x="0" y="591607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81FD96E6-7843-D910-3E26-715342C6F523}"/>
              </a:ext>
            </a:extLst>
          </p:cNvPr>
          <p:cNvSpPr txBox="1"/>
          <p:nvPr/>
        </p:nvSpPr>
        <p:spPr>
          <a:xfrm>
            <a:off x="685800" y="2204864"/>
            <a:ext cx="3657600" cy="5129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018"/>
              </a:lnSpc>
            </a:pPr>
            <a:r>
              <a:rPr lang="en-US" sz="3600" spc="146" dirty="0">
                <a:solidFill>
                  <a:schemeClr val="tx2">
                    <a:lumMod val="50000"/>
                  </a:schemeClr>
                </a:solidFill>
                <a:latin typeface="Intro"/>
              </a:rPr>
              <a:t>JSW Steel</a:t>
            </a:r>
            <a:endParaRPr lang="en-US" sz="3600" spc="146" dirty="0">
              <a:solidFill>
                <a:srgbClr val="FFFFFF"/>
              </a:solidFill>
              <a:latin typeface="Intro"/>
            </a:endParaRP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9FCCCA1-7AE6-276E-A9D5-D4CADA2656E8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02DC5A41-692C-371D-3E12-3145A530A688}"/>
              </a:ext>
            </a:extLst>
          </p:cNvPr>
          <p:cNvSpPr txBox="1"/>
          <p:nvPr/>
        </p:nvSpPr>
        <p:spPr>
          <a:xfrm>
            <a:off x="1104932" y="389974"/>
            <a:ext cx="16078135" cy="562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Примеры компаний из металлургической промышленности 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>
          <a:xfrm>
            <a:off x="8600812" y="3370952"/>
            <a:ext cx="9342819" cy="4209722"/>
          </a:xfrm>
          <a:custGeom>
            <a:avLst/>
            <a:gdLst/>
            <a:ahLst/>
            <a:cxnLst/>
            <a:rect l="l" t="t" r="r" b="b"/>
            <a:pathLst>
              <a:path w="9342819" h="4209722">
                <a:moveTo>
                  <a:pt x="0" y="0"/>
                </a:moveTo>
                <a:lnTo>
                  <a:pt x="9342819" y="0"/>
                </a:lnTo>
                <a:lnTo>
                  <a:pt x="9342819" y="4209722"/>
                </a:lnTo>
                <a:lnTo>
                  <a:pt x="0" y="420972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8" name="TextBox 8"/>
          <p:cNvSpPr txBox="1"/>
          <p:nvPr/>
        </p:nvSpPr>
        <p:spPr>
          <a:xfrm>
            <a:off x="1043940" y="2929445"/>
            <a:ext cx="7572112" cy="59246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253"/>
              </a:lnSpc>
            </a:pP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2030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сосредоточить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повышении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эффективности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использования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топлива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энергии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электроэнергии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электрификации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легкоутилизируемых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технологий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совершенствовании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процессов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плавильного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производства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3253"/>
              </a:lnSpc>
            </a:pPr>
            <a:endParaRPr lang="en-US" sz="2800" spc="11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3253"/>
              </a:lnSpc>
            </a:pP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•2030-2050: CCS/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безуглеродная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плавка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возобновляемых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источников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энергии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Водород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полного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отказа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ископаемого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118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топлива</a:t>
            </a:r>
            <a:r>
              <a:rPr lang="en-US" sz="2800" spc="118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3253"/>
              </a:lnSpc>
            </a:pPr>
            <a:endParaRPr lang="en-US" sz="2800" spc="11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3253"/>
              </a:lnSpc>
              <a:spcBef>
                <a:spcPct val="0"/>
              </a:spcBef>
            </a:pPr>
            <a:endParaRPr lang="en-US" sz="2800" spc="118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68032654-3F4F-A6E8-793A-AA9023FA7706}"/>
              </a:ext>
            </a:extLst>
          </p:cNvPr>
          <p:cNvSpPr txBox="1"/>
          <p:nvPr/>
        </p:nvSpPr>
        <p:spPr>
          <a:xfrm>
            <a:off x="685800" y="2204864"/>
            <a:ext cx="3657600" cy="5129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018"/>
              </a:lnSpc>
            </a:pPr>
            <a:r>
              <a:rPr lang="en-US" sz="3600" spc="146" dirty="0">
                <a:solidFill>
                  <a:schemeClr val="tx2">
                    <a:lumMod val="50000"/>
                  </a:schemeClr>
                </a:solidFill>
                <a:latin typeface="Intro"/>
              </a:rPr>
              <a:t>HYDRO</a:t>
            </a:r>
            <a:endParaRPr lang="en-US" sz="3600" spc="146" dirty="0">
              <a:solidFill>
                <a:srgbClr val="FFFFFF"/>
              </a:solidFill>
              <a:latin typeface="Intro"/>
            </a:endParaRP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0957C74B-022E-2671-F735-98200DCEE38E}"/>
              </a:ext>
            </a:extLst>
          </p:cNvPr>
          <p:cNvSpPr/>
          <p:nvPr/>
        </p:nvSpPr>
        <p:spPr>
          <a:xfrm>
            <a:off x="0" y="-77875"/>
            <a:ext cx="18288000" cy="1821312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A65D6AEA-E36D-DE77-D92F-EA622F26D043}"/>
              </a:ext>
            </a:extLst>
          </p:cNvPr>
          <p:cNvSpPr txBox="1"/>
          <p:nvPr/>
        </p:nvSpPr>
        <p:spPr>
          <a:xfrm>
            <a:off x="1104932" y="389974"/>
            <a:ext cx="16078135" cy="562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37"/>
              </a:lnSpc>
            </a:pPr>
            <a:r>
              <a:rPr lang="ru-RU" sz="3455" b="1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Примеры компаний из металлургической промышленности </a:t>
            </a:r>
            <a:endParaRPr lang="en-US" sz="3455" b="1" spc="17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635</Words>
  <Application>Microsoft Office PowerPoint</Application>
  <PresentationFormat>Произвольный</PresentationFormat>
  <Paragraphs>61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Intro</vt:lpstr>
      <vt:lpstr>Arial Black</vt:lpstr>
      <vt:lpstr>Arial</vt:lpstr>
      <vt:lpstr>Calibri</vt:lpstr>
      <vt:lpstr>Poppins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м2</dc:title>
  <dc:creator>Syrym Nurgaliyev</dc:creator>
  <cp:lastModifiedBy>Syrym Nurgaliyev</cp:lastModifiedBy>
  <cp:revision>9</cp:revision>
  <dcterms:created xsi:type="dcterms:W3CDTF">2006-08-16T00:00:00Z</dcterms:created>
  <dcterms:modified xsi:type="dcterms:W3CDTF">2024-09-25T07:12:17Z</dcterms:modified>
  <dc:identifier>DAF2103QqqA</dc:identifier>
</cp:coreProperties>
</file>