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5" r:id="rId3"/>
    <p:sldId id="755" r:id="rId4"/>
    <p:sldId id="756" r:id="rId5"/>
    <p:sldId id="758" r:id="rId6"/>
    <p:sldId id="759" r:id="rId7"/>
    <p:sldId id="749" r:id="rId8"/>
    <p:sldId id="760" r:id="rId9"/>
    <p:sldId id="762" r:id="rId10"/>
    <p:sldId id="763" r:id="rId11"/>
    <p:sldId id="764" r:id="rId12"/>
    <p:sldId id="765" r:id="rId13"/>
    <p:sldId id="751" r:id="rId14"/>
    <p:sldId id="752" r:id="rId15"/>
    <p:sldId id="753" r:id="rId16"/>
    <p:sldId id="754" r:id="rId17"/>
    <p:sldId id="761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89DE-DEA6-4FE8-98E7-976D4033AE82}" type="datetimeFigureOut">
              <a:rPr lang="ru-KZ" smtClean="0"/>
              <a:t>02.08.2024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CBF52-4B3F-4D09-A8B7-29439CD157C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328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CBF52-4B3F-4D09-A8B7-29439CD157C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452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D277A3AB-884A-347D-329C-61D29F25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F8FA2B6-ADB1-65D6-5BE1-4D9F90B08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CA9ADA7-383E-2A54-64F0-19301739C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CAD-44CE-47E4-84AB-608717E1C53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51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D277A3AB-884A-347D-329C-61D29F25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F8FA2B6-ADB1-65D6-5BE1-4D9F90B08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CA9ADA7-383E-2A54-64F0-19301739C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CAD-44CE-47E4-84AB-608717E1C53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8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3CD9D679-EFDC-A2C7-7139-B754D1D4A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FD7C8896-4413-B75C-D03B-3E8D4DE7C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5E25BFB0-9222-7294-58B8-700D44C7B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FA8BD-5EEB-4251-A25C-E01ABE25D6FC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7D7894D2-47C1-E8EF-71B2-2F1526BD0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7C924785-A8F2-AC3B-C812-41AFE8B19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F92A736E-2205-1647-B3BF-62C3815C3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86925-CA5C-438C-92A4-8A45A3BD907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A05D04C7-75C9-9D13-B004-CC4ABC6C7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7855A15F-6BFC-061B-EB07-9AFC1CBE1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054ED1DC-6FE2-FA4A-A093-94482B9F4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D1787-DC2B-4F06-B2DA-5E01FFB93D4B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F73A38DD-A745-AF5F-25F5-D00DAA199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24F09A3D-CB9E-C8D7-EBAF-66A51279C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 dirty="0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BEC741F0-3D9F-6D2D-4486-8A52C6DC6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51BD4-84F9-484C-9EC9-F32F21DF6475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D277A3AB-884A-347D-329C-61D29F25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F8FA2B6-ADB1-65D6-5BE1-4D9F90B08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CA9ADA7-383E-2A54-64F0-19301739C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CAD-44CE-47E4-84AB-608717E1C53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45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3CD9D679-EFDC-A2C7-7139-B754D1D4A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FD7C8896-4413-B75C-D03B-3E8D4DE7C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5E25BFB0-9222-7294-58B8-700D44C7B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FA8BD-5EEB-4251-A25C-E01ABE25D6FC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93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3CD9D679-EFDC-A2C7-7139-B754D1D4A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FD7C8896-4413-B75C-D03B-3E8D4DE7C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5E25BFB0-9222-7294-58B8-700D44C7B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FA8BD-5EEB-4251-A25C-E01ABE25D6FC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7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3CD9D679-EFDC-A2C7-7139-B754D1D4A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FD7C8896-4413-B75C-D03B-3E8D4DE7C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5E25BFB0-9222-7294-58B8-700D44C7B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FA8BD-5EEB-4251-A25C-E01ABE25D6FC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7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3CD9D679-EFDC-A2C7-7139-B754D1D4A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FD7C8896-4413-B75C-D03B-3E8D4DE7C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5E25BFB0-9222-7294-58B8-700D44C7B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FA8BD-5EEB-4251-A25C-E01ABE25D6FC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78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D277A3AB-884A-347D-329C-61D29F25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F8FA2B6-ADB1-65D6-5BE1-4D9F90B08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CA9ADA7-383E-2A54-64F0-19301739C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CAD-44CE-47E4-84AB-608717E1C53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D277A3AB-884A-347D-329C-61D29F25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F8FA2B6-ADB1-65D6-5BE1-4D9F90B08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CA9ADA7-383E-2A54-64F0-19301739C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CAD-44CE-47E4-84AB-608717E1C53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4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D277A3AB-884A-347D-329C-61D29F25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F8FA2B6-ADB1-65D6-5BE1-4D9F90B08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CA9ADA7-383E-2A54-64F0-19301739C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CAD-44CE-47E4-84AB-608717E1C53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76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D277A3AB-884A-347D-329C-61D29F25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1F8FA2B6-ADB1-65D6-5BE1-4D9F90B08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KZ" altLang="ru-KZ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CA9ADA7-383E-2A54-64F0-19301739C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CAD-44CE-47E4-84AB-608717E1C530}" type="slidenum">
              <a:rPr kumimoji="0" lang="ru-KZ" altLang="ru-K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1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C3752-869F-42F9-1F48-9B77D9D5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8275-16D1-4BE8-8986-20E953E70C58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0CDA6-0BAC-1D90-4E73-7A18B22B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AAAC1-7329-61D7-BDD6-5140E4A7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FB2A-DA44-495F-AE1A-60D41087F8E1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947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00512-4FBE-FB39-035E-C1E89943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B389-3FE8-4446-A19A-2085EE202E6C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D5B0-1C5C-5077-17D6-967169C0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D5C906-493B-2954-F6F5-77FE8DE1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E8C2-7DA3-430D-8364-036E9EF4D9DA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116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A293C-2EA7-94D9-A563-A967EFB8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38C6-32B6-44C1-9D6F-A589E4747185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88306-CD73-3CFD-EFE5-451747FB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E075D-92D9-A6AB-85B7-399AF7E7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2441-F2E5-4148-9A5E-8E0FDE5B70DF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451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52570A-B87E-C142-7A89-83CD75F1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D1A9-ADBB-42CC-B65E-FC55C7A15105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938A260-D618-F88C-84C3-BA405D9C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EA2965-A227-2F4F-29B6-B2803D99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FE38-5FDF-42F3-85C6-99A89A0AB038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853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4A5F7F4-2C95-D5D5-65BE-1B39C702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CE05-4B12-4C27-8775-B6CAF291D21D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B1B3140-9921-5268-745F-67E533E8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A2B0BEC-1424-1F95-7012-1B508767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B108-6427-4FA5-8C7D-2E36BB3E2ADE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9662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089E7F4-38C4-B8FA-FD53-1AB2E36B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4A66-DC56-4FD7-8517-5C0E320F1BD1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FC5EEFC-1183-C739-1ACD-D113EA29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DD161A9-6595-D11D-8BDE-89635E78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BF78-8CA7-4B03-B3F1-F0B37EC3E040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7886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832C5DF-CD99-AF15-4300-3E43D8C1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D1EC-A8E9-4424-A98C-9243AEB7FAAA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4EC7A23-DE4C-A10C-58F9-AFB1109A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037E1EF-066F-2756-6CC1-992FAB87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822E-5E10-4E2A-93EC-56C4672E17C7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56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1625F6-57A3-FADF-2EF3-F7E0A5C1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2B66-4C45-456E-8E51-B2D1A99B5CDA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4FAD344-842A-7008-E93F-E6565AE6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6ECC31-4889-6D08-8DD1-C2E9B29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3EFA-D040-4E2C-916D-B203DE3BB0FD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475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KZ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6E672D4-9EC9-0063-C44C-8B12EC67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9E98-986B-40BC-828A-7EB21F575F17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B7AB11-006E-3B20-CC34-3C1A9F5D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FBCDB93-0F73-0F38-1610-1925031D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6F9B-D6DF-4996-814A-F93649B53AEE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870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A1B7B-1D08-1C7E-A490-338D1FD3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0568E-182D-40AA-B033-A24FE05EE59D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F2A2F-EB3C-CE51-2EE8-E238B61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EF1AB-10E8-7B0B-21E8-10D71EE3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B464-6202-4B69-AF5F-F01AA9C8EBB1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0719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77F54-F8A0-FA40-9A9D-9C4CA2FC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5FA6-E783-4F12-809D-E4B17A8F09A4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6581E-B0D4-C145-7603-91AC588F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19AB5-3C49-6E71-FF9A-E052F3EA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20D0-EDA9-4233-A2CC-F8EBD8FBA497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7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5027455-785B-8657-A17F-DA2E026A6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  <a:endParaRPr lang="ru-KZ" altLang="ru-KZ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48E7E4A-4641-FE9E-9D61-11ECDCA13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  <a:endParaRPr lang="ru-KZ" alt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33B7F-EB0D-104A-EC7F-8FCBC86A4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39F3E8-F87C-4985-BC6E-EC1D54EEB09D}" type="datetimeFigureOut">
              <a:rPr lang="ru-KZ"/>
              <a:pPr>
                <a:defRPr/>
              </a:pPr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649B5-A0CD-234B-C7EE-7B54454DB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8EEE2-D80C-8BAC-3776-AAE1CBF32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EAC8AE-2EB3-4A51-9347-5EC734DF9993}" type="slidenum">
              <a:rPr lang="ru-KZ"/>
              <a:pPr>
                <a:defRPr/>
              </a:pPr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64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E36833-25DF-7AAB-6512-8C3FC256A743}"/>
              </a:ext>
            </a:extLst>
          </p:cNvPr>
          <p:cNvSpPr/>
          <p:nvPr/>
        </p:nvSpPr>
        <p:spPr>
          <a:xfrm>
            <a:off x="0" y="1916832"/>
            <a:ext cx="9144000" cy="1567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B23F1-706C-2B62-30FB-BB9381961750}"/>
              </a:ext>
            </a:extLst>
          </p:cNvPr>
          <p:cNvSpPr txBox="1"/>
          <p:nvPr/>
        </p:nvSpPr>
        <p:spPr>
          <a:xfrm>
            <a:off x="0" y="198884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Учебные модули и материалы для PR-специалистов промышленных компаний и журналистов по вопросам декарбонизации</a:t>
            </a:r>
            <a:endParaRPr lang="ru-KZ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B5D8B-F9E5-4D78-3439-C7E7200387B9}"/>
              </a:ext>
            </a:extLst>
          </p:cNvPr>
          <p:cNvSpPr txBox="1"/>
          <p:nvPr/>
        </p:nvSpPr>
        <p:spPr>
          <a:xfrm>
            <a:off x="0" y="6228278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2024 год</a:t>
            </a:r>
            <a:endParaRPr lang="ru-KZ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B2CB07-984A-3AD1-5438-94CFBD01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789040"/>
            <a:ext cx="2232853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36A66-392A-EA34-1ADA-8632E5DDE741}"/>
              </a:ext>
            </a:extLst>
          </p:cNvPr>
          <p:cNvSpPr/>
          <p:nvPr/>
        </p:nvSpPr>
        <p:spPr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13E92-142B-2B62-180D-E8528D071333}"/>
              </a:ext>
            </a:extLst>
          </p:cNvPr>
          <p:cNvSpPr/>
          <p:nvPr/>
        </p:nvSpPr>
        <p:spPr>
          <a:xfrm>
            <a:off x="0" y="789087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9" name="TextBox 4">
            <a:extLst>
              <a:ext uri="{FF2B5EF4-FFF2-40B4-BE49-F238E27FC236}">
                <a16:creationId xmlns:a16="http://schemas.microsoft.com/office/drawing/2014/main" id="{0D4D0ECD-125A-8AF5-3CDE-43666D8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1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Учебный материал для использования в ходе изучения вопросов декарбонизации промышленности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7557-81A3-21D1-108E-AA26A1FA8B73}"/>
              </a:ext>
            </a:extLst>
          </p:cNvPr>
          <p:cNvSpPr txBox="1"/>
          <p:nvPr/>
        </p:nvSpPr>
        <p:spPr>
          <a:xfrm>
            <a:off x="395536" y="1412776"/>
            <a:ext cx="82089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климатических рисков: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в группах для идентификации и приоритизация наиболее значимых климатических рисков для компаний в промышленном секторе.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мероприятий и технологий: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Обсуждение и сравнение различных технологических и стратегических решений для снижения выбросов в краткосрочной и долгосрочной перспективе.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планов декарбонизации: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практических планов действий для внедрения мероприятий и технологий в компаниях, учитывая климатические риски и уникальные характеристики.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87C6B-C082-4C0C-6729-730EA513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208306"/>
            <a:ext cx="1728797" cy="13404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897D54-7637-48D9-903B-402CEFD56479}"/>
              </a:ext>
            </a:extLst>
          </p:cNvPr>
          <p:cNvSpPr/>
          <p:nvPr/>
        </p:nvSpPr>
        <p:spPr>
          <a:xfrm>
            <a:off x="467544" y="991566"/>
            <a:ext cx="2664296" cy="318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407504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36A66-392A-EA34-1ADA-8632E5DDE741}"/>
              </a:ext>
            </a:extLst>
          </p:cNvPr>
          <p:cNvSpPr/>
          <p:nvPr/>
        </p:nvSpPr>
        <p:spPr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13E92-142B-2B62-180D-E8528D071333}"/>
              </a:ext>
            </a:extLst>
          </p:cNvPr>
          <p:cNvSpPr/>
          <p:nvPr/>
        </p:nvSpPr>
        <p:spPr>
          <a:xfrm>
            <a:off x="0" y="789087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9" name="TextBox 4">
            <a:extLst>
              <a:ext uri="{FF2B5EF4-FFF2-40B4-BE49-F238E27FC236}">
                <a16:creationId xmlns:a16="http://schemas.microsoft.com/office/drawing/2014/main" id="{0D4D0ECD-125A-8AF5-3CDE-43666D8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1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Учебный материал для использования в ходе изучения вопросов декарбонизации промышленности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7557-81A3-21D1-108E-AA26A1FA8B73}"/>
              </a:ext>
            </a:extLst>
          </p:cNvPr>
          <p:cNvSpPr txBox="1"/>
          <p:nvPr/>
        </p:nvSpPr>
        <p:spPr>
          <a:xfrm>
            <a:off x="395536" y="1412776"/>
            <a:ext cx="820891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базовой лекции на тему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«Понятие декарбонизации и климатические вызовы в промышленности. Деятельность ЗКФ и его процедуры аккредитации и зеленые инструменты»</a:t>
            </a:r>
          </a:p>
          <a:p>
            <a:pPr marL="538163" marR="0" lvl="0" indent="92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marR="0" lvl="0" indent="92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Часть 1: Введение в декарбонизацию и её значение</a:t>
            </a:r>
          </a:p>
          <a:p>
            <a:pPr marL="538163" marR="0" lvl="0" indent="92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Часть 2: Климатические вызовы и их воздействие на отрасль</a:t>
            </a:r>
          </a:p>
          <a:p>
            <a:pPr marL="538163" marR="0" lvl="0" indent="92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Часть 3: Цели декарбонизации в промышленном секторе</a:t>
            </a:r>
          </a:p>
          <a:p>
            <a:pPr marL="538163" marR="0" lvl="0" indent="92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Часть 4: Источники финансирования декарбонизации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технической лекция на тему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«Декарбонизация: технологии и пути к снижению выбросов»</a:t>
            </a:r>
          </a:p>
          <a:p>
            <a:pPr marR="0" lvl="0" indent="6302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indent="6302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Часть 1: Технологии для снижения выбросов</a:t>
            </a:r>
          </a:p>
          <a:p>
            <a:pPr marR="0" lvl="0" indent="6302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Часть 2: Инновационные подходы к декарбонизации</a:t>
            </a:r>
          </a:p>
          <a:p>
            <a:pPr marR="0" lvl="0" indent="6302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Часть 3: Применение технологий в реальности</a:t>
            </a:r>
          </a:p>
          <a:p>
            <a:pPr marR="0" lvl="0" indent="6302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Часть 4: Долгосрочная стратегия декарбонизации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87C6B-C082-4C0C-6729-730EA513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208306"/>
            <a:ext cx="1728797" cy="13404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897D54-7637-48D9-903B-402CEFD56479}"/>
              </a:ext>
            </a:extLst>
          </p:cNvPr>
          <p:cNvSpPr/>
          <p:nvPr/>
        </p:nvSpPr>
        <p:spPr>
          <a:xfrm>
            <a:off x="467544" y="991566"/>
            <a:ext cx="2664296" cy="318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Лекционные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04121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48327EA-9F60-30F9-F741-4502749B10BB}"/>
              </a:ext>
            </a:extLst>
          </p:cNvPr>
          <p:cNvCxnSpPr>
            <a:cxnSpLocks/>
            <a:stCxn id="10251" idx="2"/>
            <a:endCxn id="10253" idx="0"/>
          </p:cNvCxnSpPr>
          <p:nvPr/>
        </p:nvCxnSpPr>
        <p:spPr>
          <a:xfrm>
            <a:off x="1995488" y="2178050"/>
            <a:ext cx="0" cy="601663"/>
          </a:xfrm>
          <a:prstGeom prst="line">
            <a:avLst/>
          </a:prstGeom>
          <a:ln>
            <a:solidFill>
              <a:srgbClr val="12C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409C54F-8862-3FE4-0611-7CDB2193A35D}"/>
              </a:ext>
            </a:extLst>
          </p:cNvPr>
          <p:cNvCxnSpPr>
            <a:cxnSpLocks/>
          </p:cNvCxnSpPr>
          <p:nvPr/>
        </p:nvCxnSpPr>
        <p:spPr>
          <a:xfrm flipH="1">
            <a:off x="1987550" y="4259263"/>
            <a:ext cx="7938" cy="450850"/>
          </a:xfrm>
          <a:prstGeom prst="line">
            <a:avLst/>
          </a:prstGeom>
          <a:ln>
            <a:solidFill>
              <a:srgbClr val="12C9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44C828-0AD5-773A-E295-596CE90EB7C2}"/>
              </a:ext>
            </a:extLst>
          </p:cNvPr>
          <p:cNvCxnSpPr>
            <a:cxnSpLocks/>
          </p:cNvCxnSpPr>
          <p:nvPr/>
        </p:nvCxnSpPr>
        <p:spPr>
          <a:xfrm>
            <a:off x="3494088" y="3282950"/>
            <a:ext cx="665162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99B41D3-C63C-2B7E-E438-8B3B9C274F03}"/>
              </a:ext>
            </a:extLst>
          </p:cNvPr>
          <p:cNvCxnSpPr>
            <a:cxnSpLocks/>
          </p:cNvCxnSpPr>
          <p:nvPr/>
        </p:nvCxnSpPr>
        <p:spPr>
          <a:xfrm>
            <a:off x="3689350" y="1798638"/>
            <a:ext cx="457200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ACE304B-7B2A-BCE2-9FD0-D922C52A4705}"/>
              </a:ext>
            </a:extLst>
          </p:cNvPr>
          <p:cNvSpPr/>
          <p:nvPr/>
        </p:nvSpPr>
        <p:spPr>
          <a:xfrm>
            <a:off x="284163" y="2701925"/>
            <a:ext cx="3405187" cy="1555750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923F705-E869-D1E6-980B-1A9BBE912F89}"/>
              </a:ext>
            </a:extLst>
          </p:cNvPr>
          <p:cNvSpPr/>
          <p:nvPr/>
        </p:nvSpPr>
        <p:spPr>
          <a:xfrm>
            <a:off x="284163" y="4721225"/>
            <a:ext cx="3405187" cy="1287463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8" name="TextBox 4">
            <a:extLst>
              <a:ext uri="{FF2B5EF4-FFF2-40B4-BE49-F238E27FC236}">
                <a16:creationId xmlns:a16="http://schemas.microsoft.com/office/drawing/2014/main" id="{065ACDF4-F70E-93FF-E913-65F3D594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KZ" sz="2000" b="1" dirty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Учебные материалы по нормативной</a:t>
            </a: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базе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1A3F3F-3597-B238-8A44-33588EE23DF4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C90CA9-242D-FBEF-8CDD-20A5C9C2D208}"/>
              </a:ext>
            </a:extLst>
          </p:cNvPr>
          <p:cNvSpPr/>
          <p:nvPr/>
        </p:nvSpPr>
        <p:spPr>
          <a:xfrm>
            <a:off x="882650" y="836613"/>
            <a:ext cx="6921500" cy="319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ЭНЕРГОЭФФЕКТИВНОСТЬ</a:t>
            </a:r>
          </a:p>
        </p:txBody>
      </p:sp>
      <p:sp>
        <p:nvSpPr>
          <p:cNvPr id="10251" name="TextBox 14">
            <a:extLst>
              <a:ext uri="{FF2B5EF4-FFF2-40B4-BE49-F238E27FC236}">
                <a16:creationId xmlns:a16="http://schemas.microsoft.com/office/drawing/2014/main" id="{EE53C1C7-9540-1F32-B04A-00330B1D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531938"/>
            <a:ext cx="3403600" cy="646112"/>
          </a:xfrm>
          <a:prstGeom prst="rect">
            <a:avLst/>
          </a:prstGeom>
          <a:solidFill>
            <a:srgbClr val="12C9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 РК «Об энергосбережении и повышении энергоэффективности»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13 января 2012 года №541-IV</a:t>
            </a:r>
          </a:p>
        </p:txBody>
      </p:sp>
      <p:sp>
        <p:nvSpPr>
          <p:cNvPr id="10252" name="TextBox 15">
            <a:extLst>
              <a:ext uri="{FF2B5EF4-FFF2-40B4-BE49-F238E27FC236}">
                <a16:creationId xmlns:a16="http://schemas.microsoft.com/office/drawing/2014/main" id="{3E087D60-7A0E-8D87-C778-20DB7F5F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768850"/>
            <a:ext cx="3490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по инвестициям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РК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учебных программ и планов в области энергосбережения и повышения энергоэффективности»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31 марта 2015 года №404</a:t>
            </a:r>
          </a:p>
        </p:txBody>
      </p:sp>
      <p:sp>
        <p:nvSpPr>
          <p:cNvPr id="10253" name="TextBox 16">
            <a:extLst>
              <a:ext uri="{FF2B5EF4-FFF2-40B4-BE49-F238E27FC236}">
                <a16:creationId xmlns:a16="http://schemas.microsoft.com/office/drawing/2014/main" id="{DA55173F-BCA9-8A4F-425A-3F3D97F5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779713"/>
            <a:ext cx="35099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по инвестициям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РК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механизма оценки деятельности местных исполнительных органов по вопросам энергосбережения и повышения энергоэффективности»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12 декабря 2014 года №264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493431-CAE4-059B-D0A0-192CBFE29CB0}"/>
              </a:ext>
            </a:extLst>
          </p:cNvPr>
          <p:cNvSpPr/>
          <p:nvPr/>
        </p:nvSpPr>
        <p:spPr>
          <a:xfrm>
            <a:off x="4146550" y="1382713"/>
            <a:ext cx="4514850" cy="1182687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B5E0C4-E09B-3AB7-A70F-526CCD4ED72D}"/>
              </a:ext>
            </a:extLst>
          </p:cNvPr>
          <p:cNvSpPr/>
          <p:nvPr/>
        </p:nvSpPr>
        <p:spPr>
          <a:xfrm>
            <a:off x="4146550" y="2792413"/>
            <a:ext cx="4514850" cy="2414587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E5C0D2-69CC-E226-5186-2CE362811EA4}"/>
              </a:ext>
            </a:extLst>
          </p:cNvPr>
          <p:cNvSpPr/>
          <p:nvPr/>
        </p:nvSpPr>
        <p:spPr>
          <a:xfrm>
            <a:off x="4159250" y="5414963"/>
            <a:ext cx="4502150" cy="989012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7" name="TextBox 25">
            <a:extLst>
              <a:ext uri="{FF2B5EF4-FFF2-40B4-BE49-F238E27FC236}">
                <a16:creationId xmlns:a16="http://schemas.microsoft.com/office/drawing/2014/main" id="{AC27DE8F-EC0E-4E5A-9CE0-6D1DF159F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1384300"/>
            <a:ext cx="450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Данный законодательный документ является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основным регулирующим документом в области энергосбережения и повышения энергоэффективности в РК.</a:t>
            </a:r>
            <a:r>
              <a:rPr kumimoji="0" lang="en-US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Исходя из требований закона уполномоченным органом в области энергосбережения утверждены ряд нормативных документов.</a:t>
            </a:r>
            <a:endParaRPr kumimoji="0" lang="en-US" altLang="ru-KZ" sz="12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8" name="TextBox 34">
            <a:extLst>
              <a:ext uri="{FF2B5EF4-FFF2-40B4-BE49-F238E27FC236}">
                <a16:creationId xmlns:a16="http://schemas.microsoft.com/office/drawing/2014/main" id="{DEA774E4-87BE-D298-757B-D3F7A83A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844800"/>
            <a:ext cx="45148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проводится по следующим критериям: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реализация дорожной карты по энергосбережению и повышению энергоэффективности;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мониторинг за соблюдением нормативов энергопотребления государственными учреждениями (ГУ);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проведение энергоаудита ГУ;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организация проведения термомодернизации ГУ;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установка приборов учета для ГУ;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6) установка автоматических систем регулирования теплопотребления для ГУ;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7) модернизация паркового и уличного освещения;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8) утилизация ртутьсодержащих энергосберегающих ламп.</a:t>
            </a:r>
          </a:p>
        </p:txBody>
      </p:sp>
      <p:sp>
        <p:nvSpPr>
          <p:cNvPr id="10259" name="TextBox 36">
            <a:extLst>
              <a:ext uri="{FF2B5EF4-FFF2-40B4-BE49-F238E27FC236}">
                <a16:creationId xmlns:a16="http://schemas.microsoft.com/office/drawing/2014/main" id="{42264A32-4D9D-E1A6-401F-33F98F5D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5405438"/>
            <a:ext cx="448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Прохождение данных курсов позволит ее участникам более детально рассмотреть вопросы применения энергоэффективных технологий в различных секторах.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Продолжительность курсов от 72 до 120 академических часов.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7408065-68DA-4DBB-EB61-2B50DA81D0F9}"/>
              </a:ext>
            </a:extLst>
          </p:cNvPr>
          <p:cNvCxnSpPr>
            <a:cxnSpLocks/>
          </p:cNvCxnSpPr>
          <p:nvPr/>
        </p:nvCxnSpPr>
        <p:spPr>
          <a:xfrm>
            <a:off x="3689350" y="5688013"/>
            <a:ext cx="457200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1" name="Рисунок 7">
            <a:extLst>
              <a:ext uri="{FF2B5EF4-FFF2-40B4-BE49-F238E27FC236}">
                <a16:creationId xmlns:a16="http://schemas.microsoft.com/office/drawing/2014/main" id="{5CA4DB6A-D5CE-107C-A8A7-B3FBB061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36613"/>
            <a:ext cx="5984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9D2C141-7469-45E2-C600-A7E9B07B76F9}"/>
              </a:ext>
            </a:extLst>
          </p:cNvPr>
          <p:cNvCxnSpPr>
            <a:cxnSpLocks/>
          </p:cNvCxnSpPr>
          <p:nvPr/>
        </p:nvCxnSpPr>
        <p:spPr>
          <a:xfrm>
            <a:off x="3494088" y="3630613"/>
            <a:ext cx="665162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D67D7E-235D-A758-9639-95A6305522CB}"/>
              </a:ext>
            </a:extLst>
          </p:cNvPr>
          <p:cNvCxnSpPr>
            <a:cxnSpLocks/>
          </p:cNvCxnSpPr>
          <p:nvPr/>
        </p:nvCxnSpPr>
        <p:spPr>
          <a:xfrm>
            <a:off x="3689350" y="2078038"/>
            <a:ext cx="457200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BE56F2D-FB43-C224-B084-443EC0B3E96D}"/>
              </a:ext>
            </a:extLst>
          </p:cNvPr>
          <p:cNvSpPr/>
          <p:nvPr/>
        </p:nvSpPr>
        <p:spPr>
          <a:xfrm>
            <a:off x="293688" y="2963863"/>
            <a:ext cx="3405187" cy="1385887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FC5119-7579-5F77-3024-EB830E54F606}"/>
              </a:ext>
            </a:extLst>
          </p:cNvPr>
          <p:cNvSpPr/>
          <p:nvPr/>
        </p:nvSpPr>
        <p:spPr>
          <a:xfrm>
            <a:off x="284163" y="4560888"/>
            <a:ext cx="3405187" cy="1893887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D80CFD-11EC-74DA-D90A-23B837ED571F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B280A5-6101-D852-F53B-ACAF75F6FFB3}"/>
              </a:ext>
            </a:extLst>
          </p:cNvPr>
          <p:cNvSpPr/>
          <p:nvPr/>
        </p:nvSpPr>
        <p:spPr>
          <a:xfrm>
            <a:off x="882650" y="836613"/>
            <a:ext cx="6921500" cy="319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ЭНЕРГОЭФФЕКТИВНОСТЬ</a:t>
            </a:r>
          </a:p>
        </p:txBody>
      </p:sp>
      <p:sp>
        <p:nvSpPr>
          <p:cNvPr id="12296" name="TextBox 15">
            <a:extLst>
              <a:ext uri="{FF2B5EF4-FFF2-40B4-BE49-F238E27FC236}">
                <a16:creationId xmlns:a16="http://schemas.microsoft.com/office/drawing/2014/main" id="{D4E744D2-8B40-781B-7AD2-EC164BE9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540250"/>
            <a:ext cx="32448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и.о. Министра индустрии и инфраструктурного развития РК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установлении целевых индикаторов по энергоэффективности для субъектов Государственного энергетического реестра, потребляющих энергетические ресурсы в объеме, эквивалентном пятидесяти тысячам и более тонн условного топлива в год» </a:t>
            </a:r>
            <a:endParaRPr kumimoji="0" lang="en-US" altLang="ru-KZ" sz="12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29 ноября 2022 года №663</a:t>
            </a:r>
          </a:p>
        </p:txBody>
      </p:sp>
      <p:sp>
        <p:nvSpPr>
          <p:cNvPr id="12297" name="TextBox 16">
            <a:extLst>
              <a:ext uri="{FF2B5EF4-FFF2-40B4-BE49-F238E27FC236}">
                <a16:creationId xmlns:a16="http://schemas.microsoft.com/office/drawing/2014/main" id="{5391A08F-D306-4E6A-174F-757AF140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943225"/>
            <a:ext cx="33972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по инвестициям и развитию РК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Правил формирования и ведения карты энергоэффективности, отбора и включения проектов в карту энергоэффективности» </a:t>
            </a:r>
            <a:endParaRPr kumimoji="0" lang="en-US" altLang="ru-KZ" sz="12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30 ноября 2015 года №1139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003646-B869-DE06-FF68-E04B4B4FC4BF}"/>
              </a:ext>
            </a:extLst>
          </p:cNvPr>
          <p:cNvSpPr/>
          <p:nvPr/>
        </p:nvSpPr>
        <p:spPr>
          <a:xfrm>
            <a:off x="4146550" y="1550988"/>
            <a:ext cx="4514850" cy="1025525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9A93E-7466-1834-EE10-C62FEAC2B691}"/>
              </a:ext>
            </a:extLst>
          </p:cNvPr>
          <p:cNvSpPr/>
          <p:nvPr/>
        </p:nvSpPr>
        <p:spPr>
          <a:xfrm>
            <a:off x="4146550" y="2668588"/>
            <a:ext cx="4514850" cy="2124075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F260C7-48AD-292C-D211-BFC71F0E15B5}"/>
              </a:ext>
            </a:extLst>
          </p:cNvPr>
          <p:cNvSpPr/>
          <p:nvPr/>
        </p:nvSpPr>
        <p:spPr>
          <a:xfrm>
            <a:off x="4159250" y="4884738"/>
            <a:ext cx="4502150" cy="1570037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01" name="TextBox 25">
            <a:extLst>
              <a:ext uri="{FF2B5EF4-FFF2-40B4-BE49-F238E27FC236}">
                <a16:creationId xmlns:a16="http://schemas.microsoft.com/office/drawing/2014/main" id="{3ADE1853-4F6D-A919-8E75-1DC0FD02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1552575"/>
            <a:ext cx="450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по энергоэффективности для: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электродвигателей;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источников света;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силовых трансформаторов;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холодильных приборов.</a:t>
            </a:r>
          </a:p>
        </p:txBody>
      </p:sp>
      <p:sp>
        <p:nvSpPr>
          <p:cNvPr id="12302" name="TextBox 34">
            <a:extLst>
              <a:ext uri="{FF2B5EF4-FFF2-40B4-BE49-F238E27FC236}">
                <a16:creationId xmlns:a16="http://schemas.microsoft.com/office/drawing/2014/main" id="{02404074-FCE7-8F1B-3C7B-0A4B987F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2687638"/>
            <a:ext cx="4514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включения проекта в карту энергоэффективности Заявитель обращается в АО «Институт развития электроэнергетики и энергосбережения» (ИРЭЭ).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экспертизы проекта со стороны ИРЭЭ: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при наличии источников финансирования проект включается в карту энергоэффективности;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при отсутствии источников финансирования со стороны ИРЭЭ прорабатывается вопрос привлечения инвестиций путем поиска отечественных и международных инвесторов, финансовых институтов, энергосервисных компаний и иных организаций.</a:t>
            </a:r>
          </a:p>
        </p:txBody>
      </p:sp>
      <p:sp>
        <p:nvSpPr>
          <p:cNvPr id="12303" name="TextBox 36">
            <a:extLst>
              <a:ext uri="{FF2B5EF4-FFF2-40B4-BE49-F238E27FC236}">
                <a16:creationId xmlns:a16="http://schemas.microsoft.com/office/drawing/2014/main" id="{7E34733B-4ACF-67CA-42E9-F19F6052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4897438"/>
            <a:ext cx="4489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результате принятия данного нормативного документа был утвержден перечень из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109 ключевых предприятий РК</a:t>
            </a: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которых были установлены целевые индикаторы по энергоэффективности.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данного перечня 53 предприятия представляют промышленный сектор, остальные 50 организаций – это энергетический сектор, 6 компаний в сфере транспорта и транспортировки.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5A832BB-6763-FB36-859E-305AB77853D6}"/>
              </a:ext>
            </a:extLst>
          </p:cNvPr>
          <p:cNvCxnSpPr>
            <a:cxnSpLocks/>
          </p:cNvCxnSpPr>
          <p:nvPr/>
        </p:nvCxnSpPr>
        <p:spPr>
          <a:xfrm>
            <a:off x="3689350" y="5476875"/>
            <a:ext cx="457200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5" name="Рисунок 7">
            <a:extLst>
              <a:ext uri="{FF2B5EF4-FFF2-40B4-BE49-F238E27FC236}">
                <a16:creationId xmlns:a16="http://schemas.microsoft.com/office/drawing/2014/main" id="{AB875D0A-36A1-A162-25F5-FBE30E0A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36613"/>
            <a:ext cx="5984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9FD5F7-F4AE-542B-16DB-1090FD5ACA72}"/>
              </a:ext>
            </a:extLst>
          </p:cNvPr>
          <p:cNvSpPr/>
          <p:nvPr/>
        </p:nvSpPr>
        <p:spPr>
          <a:xfrm>
            <a:off x="293688" y="1549400"/>
            <a:ext cx="3405187" cy="1182688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07" name="TextBox 15">
            <a:extLst>
              <a:ext uri="{FF2B5EF4-FFF2-40B4-BE49-F238E27FC236}">
                <a16:creationId xmlns:a16="http://schemas.microsoft.com/office/drawing/2014/main" id="{5A5A0A7A-E88A-5ECC-0E28-CBEEB3A58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554163"/>
            <a:ext cx="3316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по инвестициям и </a:t>
            </a:r>
            <a:endParaRPr kumimoji="0" lang="en-US" altLang="ru-KZ" sz="1200" b="0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РК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установлении требований по энергоэффективности оборудования, в том числе электрооборудования» </a:t>
            </a:r>
            <a:endParaRPr kumimoji="0" lang="en-US" altLang="ru-KZ" sz="12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31 марта 2015 года №407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90CCF46-EAB3-3479-E92C-5C87518E4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KZ" sz="2000" b="1" dirty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Учебные материалы по нормативной</a:t>
            </a: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базе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BB90FD5-F126-77A5-FCE8-D7818291DBAC}"/>
              </a:ext>
            </a:extLst>
          </p:cNvPr>
          <p:cNvCxnSpPr>
            <a:cxnSpLocks/>
          </p:cNvCxnSpPr>
          <p:nvPr/>
        </p:nvCxnSpPr>
        <p:spPr>
          <a:xfrm>
            <a:off x="3494088" y="4451350"/>
            <a:ext cx="665162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9D3566D-C1E3-D547-D8BE-E486B29EC407}"/>
              </a:ext>
            </a:extLst>
          </p:cNvPr>
          <p:cNvCxnSpPr>
            <a:cxnSpLocks/>
          </p:cNvCxnSpPr>
          <p:nvPr/>
        </p:nvCxnSpPr>
        <p:spPr>
          <a:xfrm>
            <a:off x="3689350" y="2247900"/>
            <a:ext cx="457200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D33C0AB-3B73-B185-2D33-8EA1BCC6C5C9}"/>
              </a:ext>
            </a:extLst>
          </p:cNvPr>
          <p:cNvSpPr/>
          <p:nvPr/>
        </p:nvSpPr>
        <p:spPr>
          <a:xfrm>
            <a:off x="293688" y="3154363"/>
            <a:ext cx="3405187" cy="1568450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8540DED-BABC-E1A2-FE69-23D7E1735ED2}"/>
              </a:ext>
            </a:extLst>
          </p:cNvPr>
          <p:cNvSpPr/>
          <p:nvPr/>
        </p:nvSpPr>
        <p:spPr>
          <a:xfrm>
            <a:off x="284163" y="4884738"/>
            <a:ext cx="3405187" cy="1570037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EA62DB-A2B3-45D4-C231-8EEB33AA416F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0DE3C8-CB0A-548E-583F-5C44318E9A01}"/>
              </a:ext>
            </a:extLst>
          </p:cNvPr>
          <p:cNvSpPr/>
          <p:nvPr/>
        </p:nvSpPr>
        <p:spPr>
          <a:xfrm>
            <a:off x="882650" y="836613"/>
            <a:ext cx="6921500" cy="319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ЭНЕРГОЭФФЕКТИВНОСТЬ</a:t>
            </a:r>
          </a:p>
        </p:txBody>
      </p:sp>
      <p:sp>
        <p:nvSpPr>
          <p:cNvPr id="14344" name="TextBox 15">
            <a:extLst>
              <a:ext uri="{FF2B5EF4-FFF2-40B4-BE49-F238E27FC236}">
                <a16:creationId xmlns:a16="http://schemas.microsoft.com/office/drawing/2014/main" id="{4FC09B54-132A-8638-50E1-166EAFB2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03788"/>
            <a:ext cx="3244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и.о. Министра индустрии и инфраструктурного развития РК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ru-KZ" sz="12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Правил мониторинга государственных закупок и закупок товаров, работ, услуг в области энергосбережения и повышения энергоэффективности» </a:t>
            </a:r>
            <a:endParaRPr kumimoji="0" lang="en-US" altLang="ru-KZ" sz="12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1 декабря 2022 года №673</a:t>
            </a:r>
          </a:p>
        </p:txBody>
      </p:sp>
      <p:sp>
        <p:nvSpPr>
          <p:cNvPr id="14345" name="TextBox 16">
            <a:extLst>
              <a:ext uri="{FF2B5EF4-FFF2-40B4-BE49-F238E27FC236}">
                <a16:creationId xmlns:a16="http://schemas.microsoft.com/office/drawing/2014/main" id="{9EDD7A71-2A9B-BC49-F6FE-0D1128716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171825"/>
            <a:ext cx="3397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индустрии и инфраструктурного развития РК </a:t>
            </a:r>
            <a:endParaRPr kumimoji="0" lang="en-US" altLang="ru-KZ" sz="1200" b="0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установлении требований по энергоэффективности товаров, работ, услуг при осуществлении государственных закупок и закупок товаров, работ, услуг» </a:t>
            </a:r>
            <a:endParaRPr kumimoji="0" lang="en-US" altLang="ru-KZ" sz="1200" b="1" i="0" u="none" strike="noStrike" kern="1200" cap="none" spc="0" normalizeH="0" baseline="0" noProof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11 ноября 2022 года №627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763B38-6668-EDE1-0AEF-703928F3C774}"/>
              </a:ext>
            </a:extLst>
          </p:cNvPr>
          <p:cNvSpPr/>
          <p:nvPr/>
        </p:nvSpPr>
        <p:spPr>
          <a:xfrm>
            <a:off x="4146550" y="1292225"/>
            <a:ext cx="4514850" cy="2698750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102518-9285-EDA9-488C-7CE5E1975D4C}"/>
              </a:ext>
            </a:extLst>
          </p:cNvPr>
          <p:cNvSpPr/>
          <p:nvPr/>
        </p:nvSpPr>
        <p:spPr>
          <a:xfrm>
            <a:off x="4146550" y="4168775"/>
            <a:ext cx="4514850" cy="1049338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681C13-E5D4-30C6-510E-AABE0256E992}"/>
              </a:ext>
            </a:extLst>
          </p:cNvPr>
          <p:cNvSpPr/>
          <p:nvPr/>
        </p:nvSpPr>
        <p:spPr>
          <a:xfrm>
            <a:off x="4159250" y="5438775"/>
            <a:ext cx="4502150" cy="1016000"/>
          </a:xfrm>
          <a:prstGeom prst="rect">
            <a:avLst/>
          </a:prstGeom>
          <a:noFill/>
          <a:ln>
            <a:solidFill>
              <a:srgbClr val="12C9E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42" name="TextBox 25">
            <a:extLst>
              <a:ext uri="{FF2B5EF4-FFF2-40B4-BE49-F238E27FC236}">
                <a16:creationId xmlns:a16="http://schemas.microsoft.com/office/drawing/2014/main" id="{CA1D306E-730D-E930-424C-C9BC58E92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1325563"/>
            <a:ext cx="4502150" cy="2678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по энергоэффективности распространяются на: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холодильные приборы;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электрические лампы;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телевизоры;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стиральные машины;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посудомоечные машины;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компьютеры и серверы;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герметичные циркуляционные насосы;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вентиляторы;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сушильные машины;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кондиционеры;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электродвигатели;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автономные и интегрированные насосы;</a:t>
            </a:r>
          </a:p>
          <a:p>
            <a:pPr marL="0" marR="0" lvl="0" indent="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9875" algn="l"/>
              </a:tabLst>
              <a:defRPr/>
            </a:pPr>
            <a:r>
              <a:rPr kumimoji="0" lang="ru-RU" altLang="ru-K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трансформаторы.</a:t>
            </a:r>
            <a:endParaRPr kumimoji="0" lang="ru-KZ" altLang="ru-KZ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50" name="TextBox 34">
            <a:extLst>
              <a:ext uri="{FF2B5EF4-FFF2-40B4-BE49-F238E27FC236}">
                <a16:creationId xmlns:a16="http://schemas.microsoft.com/office/drawing/2014/main" id="{6D09B65E-4BD3-3A3B-9896-D57C401C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4178300"/>
            <a:ext cx="4514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всего перечня на сегодняшний день требования вступили для холодильные приборы и источники освещения. С 1 января 2025 года планируется внедрение требований для телевизоров, стиральных и посудомоечных машин.</a:t>
            </a:r>
            <a:endParaRPr kumimoji="0" lang="ru-RU" altLang="ru-KZ" sz="12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51" name="TextBox 36">
            <a:extLst>
              <a:ext uri="{FF2B5EF4-FFF2-40B4-BE49-F238E27FC236}">
                <a16:creationId xmlns:a16="http://schemas.microsoft.com/office/drawing/2014/main" id="{70E86E19-53B9-A0B4-DA90-2873FF14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5448300"/>
            <a:ext cx="448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проводится уполномоченным органом в области энергосбережения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реже одного раза в год </a:t>
            </a: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включает сбор, обработку, анализ, систематизацию и оценку информации по проведенным государственным закупкам.</a:t>
            </a:r>
            <a:endParaRPr kumimoji="0" lang="ru-RU" altLang="ru-KZ" sz="12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B13FE44-85B9-6B8F-04C1-83755A13CA91}"/>
              </a:ext>
            </a:extLst>
          </p:cNvPr>
          <p:cNvCxnSpPr>
            <a:cxnSpLocks/>
          </p:cNvCxnSpPr>
          <p:nvPr/>
        </p:nvCxnSpPr>
        <p:spPr>
          <a:xfrm>
            <a:off x="3689350" y="5883275"/>
            <a:ext cx="457200" cy="0"/>
          </a:xfrm>
          <a:prstGeom prst="line">
            <a:avLst/>
          </a:prstGeom>
          <a:ln>
            <a:solidFill>
              <a:srgbClr val="12C9E8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3" name="Рисунок 7">
            <a:extLst>
              <a:ext uri="{FF2B5EF4-FFF2-40B4-BE49-F238E27FC236}">
                <a16:creationId xmlns:a16="http://schemas.microsoft.com/office/drawing/2014/main" id="{CE15CC6C-B609-8AAF-C148-5B42CBC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36613"/>
            <a:ext cx="5984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C7E31F-9B28-79C5-92CA-E7A96027FEFA}"/>
              </a:ext>
            </a:extLst>
          </p:cNvPr>
          <p:cNvSpPr/>
          <p:nvPr/>
        </p:nvSpPr>
        <p:spPr>
          <a:xfrm>
            <a:off x="293688" y="1443038"/>
            <a:ext cx="3405187" cy="1570037"/>
          </a:xfrm>
          <a:prstGeom prst="rect">
            <a:avLst/>
          </a:prstGeom>
          <a:solidFill>
            <a:srgbClr val="CF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55" name="TextBox 15">
            <a:extLst>
              <a:ext uri="{FF2B5EF4-FFF2-40B4-BE49-F238E27FC236}">
                <a16:creationId xmlns:a16="http://schemas.microsoft.com/office/drawing/2014/main" id="{2818C08C-A141-4C06-2DF9-B3F2F9CE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449388"/>
            <a:ext cx="3316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индустрии и инфраструктурного развития РК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перечня товаров, работ, услуг, на которые распространяются требования по энергоэффективности при осуществлении государственных закупок и закупок товаров, работ, услуг» </a:t>
            </a: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8 ноября 2022 года №619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C2C3F86-0CE3-BA9A-7A00-970DC7B33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KZ" sz="2000" b="1" dirty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Учебные материалы по нормативной</a:t>
            </a: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базе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F27B5EF-E948-6B46-CBB0-99CB3B20FAFD}"/>
              </a:ext>
            </a:extLst>
          </p:cNvPr>
          <p:cNvCxnSpPr>
            <a:cxnSpLocks/>
            <a:stCxn id="15" idx="2"/>
            <a:endCxn id="16396" idx="0"/>
          </p:cNvCxnSpPr>
          <p:nvPr/>
        </p:nvCxnSpPr>
        <p:spPr>
          <a:xfrm flipH="1">
            <a:off x="1974850" y="2146300"/>
            <a:ext cx="11113" cy="37941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29F20EC-C5E2-B4C2-16F8-6E94DCB02849}"/>
              </a:ext>
            </a:extLst>
          </p:cNvPr>
          <p:cNvCxnSpPr>
            <a:cxnSpLocks/>
          </p:cNvCxnSpPr>
          <p:nvPr/>
        </p:nvCxnSpPr>
        <p:spPr>
          <a:xfrm>
            <a:off x="1995488" y="3989388"/>
            <a:ext cx="0" cy="40481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C201C60-05A2-B705-2343-50597117E127}"/>
              </a:ext>
            </a:extLst>
          </p:cNvPr>
          <p:cNvCxnSpPr>
            <a:cxnSpLocks/>
          </p:cNvCxnSpPr>
          <p:nvPr/>
        </p:nvCxnSpPr>
        <p:spPr>
          <a:xfrm>
            <a:off x="3494088" y="3282950"/>
            <a:ext cx="66516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E3B517A-51F2-C47E-4CF9-5579F0F9F806}"/>
              </a:ext>
            </a:extLst>
          </p:cNvPr>
          <p:cNvCxnSpPr>
            <a:cxnSpLocks/>
          </p:cNvCxnSpPr>
          <p:nvPr/>
        </p:nvCxnSpPr>
        <p:spPr>
          <a:xfrm>
            <a:off x="3689350" y="1798638"/>
            <a:ext cx="457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D7CAAE-C8D5-9DD3-F7AD-899965F8761F}"/>
              </a:ext>
            </a:extLst>
          </p:cNvPr>
          <p:cNvSpPr/>
          <p:nvPr/>
        </p:nvSpPr>
        <p:spPr>
          <a:xfrm>
            <a:off x="284163" y="2505075"/>
            <a:ext cx="3405187" cy="155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B4055B0-1EF6-E637-2D94-44EBC977469D}"/>
              </a:ext>
            </a:extLst>
          </p:cNvPr>
          <p:cNvSpPr/>
          <p:nvPr/>
        </p:nvSpPr>
        <p:spPr>
          <a:xfrm>
            <a:off x="284163" y="4398963"/>
            <a:ext cx="3405187" cy="206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4DECEB-D997-8368-C688-51479956B761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D26FF0-6C61-0F62-F285-D9004F75BCBF}"/>
              </a:ext>
            </a:extLst>
          </p:cNvPr>
          <p:cNvSpPr/>
          <p:nvPr/>
        </p:nvSpPr>
        <p:spPr>
          <a:xfrm>
            <a:off x="882650" y="836613"/>
            <a:ext cx="6921500" cy="319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ВОЗОБНОВЛЯЕМЫЕ ИСТОЧНИКИ ЭНЕРГИИ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9F1A87-B01D-4333-BD89-275FC07F327D}"/>
              </a:ext>
            </a:extLst>
          </p:cNvPr>
          <p:cNvSpPr txBox="1"/>
          <p:nvPr/>
        </p:nvSpPr>
        <p:spPr>
          <a:xfrm>
            <a:off x="284163" y="1500188"/>
            <a:ext cx="3405187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 РК «О поддержке использования возобновляемых источников энергии»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4 июля 2009 года №165-IV</a:t>
            </a:r>
          </a:p>
        </p:txBody>
      </p:sp>
      <p:sp>
        <p:nvSpPr>
          <p:cNvPr id="16395" name="TextBox 15">
            <a:extLst>
              <a:ext uri="{FF2B5EF4-FFF2-40B4-BE49-F238E27FC236}">
                <a16:creationId xmlns:a16="http://schemas.microsoft.com/office/drawing/2014/main" id="{72D4DE72-8427-5234-F805-BA25DC55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373563"/>
            <a:ext cx="34909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энергетики РК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Правил организации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проведения аукционных торгов, включающие квалификационные требования, предъявляемые к участникам аукциона, содержание и порядок подачи заявки, виды финансового обеспечения заявки на участие в аукционе и условия их внесения и возврата, порядок подведения итогов и определения победителей»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21 декабря 2017 года №466</a:t>
            </a:r>
          </a:p>
        </p:txBody>
      </p:sp>
      <p:sp>
        <p:nvSpPr>
          <p:cNvPr id="16396" name="TextBox 16">
            <a:extLst>
              <a:ext uri="{FF2B5EF4-FFF2-40B4-BE49-F238E27FC236}">
                <a16:creationId xmlns:a16="http://schemas.microsoft.com/office/drawing/2014/main" id="{B2720B6E-8134-828A-818E-A73476FE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525713"/>
            <a:ext cx="35099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Министра энергетики РК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Правил осуществления мониторинга за использованием возобновляемых источников энергии и реализацией планируемых объектов по использованию возобновляемых источников энергии»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11 февраля 2015 года №74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913E27-08CF-A641-6452-FC126F191884}"/>
              </a:ext>
            </a:extLst>
          </p:cNvPr>
          <p:cNvSpPr/>
          <p:nvPr/>
        </p:nvSpPr>
        <p:spPr>
          <a:xfrm>
            <a:off x="4146550" y="1382713"/>
            <a:ext cx="4514850" cy="118268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2BE238-99CE-4FC7-9710-3B1FB641D12B}"/>
              </a:ext>
            </a:extLst>
          </p:cNvPr>
          <p:cNvSpPr/>
          <p:nvPr/>
        </p:nvSpPr>
        <p:spPr>
          <a:xfrm>
            <a:off x="4146550" y="2792413"/>
            <a:ext cx="4514850" cy="12573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6492D2-EBB7-D954-9425-58B20090FB5F}"/>
              </a:ext>
            </a:extLst>
          </p:cNvPr>
          <p:cNvSpPr/>
          <p:nvPr/>
        </p:nvSpPr>
        <p:spPr>
          <a:xfrm>
            <a:off x="4159250" y="4330700"/>
            <a:ext cx="4502150" cy="21240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0" name="TextBox 25">
            <a:extLst>
              <a:ext uri="{FF2B5EF4-FFF2-40B4-BE49-F238E27FC236}">
                <a16:creationId xmlns:a16="http://schemas.microsoft.com/office/drawing/2014/main" id="{06B4068B-FA2E-2D47-E2A2-1248C67F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1373188"/>
            <a:ext cx="450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Предусмотренные в законе меры государственной поддержки в виде гарантированной покупки электроэнергии позволяют стимулировать развитие ВИЭ. При этом для получения вышеуказанных мер поддержки, </a:t>
            </a: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проектов ВИЭ осуществляется через механизм аукционных торгов.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01" name="TextBox 34">
            <a:extLst>
              <a:ext uri="{FF2B5EF4-FFF2-40B4-BE49-F238E27FC236}">
                <a16:creationId xmlns:a16="http://schemas.microsoft.com/office/drawing/2014/main" id="{6936B1F6-2494-0841-9C59-65E615BA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2814638"/>
            <a:ext cx="451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Согласно данному нормативному документу, Министерство энергетики РК  ежеквартально проводит мониторинг за использованием ВИЭ по каждому объекту.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мониторинга за использованием ВИЭ размещаются на интернет-ресурсе Министерства энергетики РК.</a:t>
            </a:r>
          </a:p>
        </p:txBody>
      </p:sp>
      <p:sp>
        <p:nvSpPr>
          <p:cNvPr id="16402" name="TextBox 36">
            <a:extLst>
              <a:ext uri="{FF2B5EF4-FFF2-40B4-BE49-F238E27FC236}">
                <a16:creationId xmlns:a16="http://schemas.microsoft.com/office/drawing/2014/main" id="{4E4C630E-9621-962D-FC9C-6E8E30C7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4330700"/>
            <a:ext cx="44894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указанном нормативном документе описан весь порядок организации и проведения аукционных торгов на реализацию проектов ВИЭ.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Ежегодно Министерством энергетики РК утверждается график проведения аукционных торгов</a:t>
            </a: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 разбивкой по типам, мощностям и регионам РК, который публикуется на официальном сайте Министерства энергетики РК, где также можно ознакомиться со справочником для инвесторов.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аукционных торгах по ВИЭ в 2022 г. было отобрано 15 проектов ВИЭ общей мощностью 440 МВт, из них ВЭС – 400 МВт, СЭС - 40 МВт. </a:t>
            </a:r>
          </a:p>
        </p:txBody>
      </p:sp>
      <p:pic>
        <p:nvPicPr>
          <p:cNvPr id="16403" name="Рисунок 6">
            <a:extLst>
              <a:ext uri="{FF2B5EF4-FFF2-40B4-BE49-F238E27FC236}">
                <a16:creationId xmlns:a16="http://schemas.microsoft.com/office/drawing/2014/main" id="{6991A327-7A06-0787-CE99-C2B6946C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44538"/>
            <a:ext cx="58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26B4771-2523-DD17-2B6D-BAA0B727D427}"/>
              </a:ext>
            </a:extLst>
          </p:cNvPr>
          <p:cNvCxnSpPr>
            <a:cxnSpLocks/>
          </p:cNvCxnSpPr>
          <p:nvPr/>
        </p:nvCxnSpPr>
        <p:spPr>
          <a:xfrm>
            <a:off x="3689350" y="5476875"/>
            <a:ext cx="457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BE8AAC64-F715-C2A8-7B42-E5A7B2A5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KZ" sz="2000" b="1" dirty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Учебные материалы по нормативной</a:t>
            </a: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базе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36A66-392A-EA34-1ADA-8632E5DDE741}"/>
              </a:ext>
            </a:extLst>
          </p:cNvPr>
          <p:cNvSpPr/>
          <p:nvPr/>
        </p:nvSpPr>
        <p:spPr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13E92-142B-2B62-180D-E8528D071333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9" name="TextBox 4">
            <a:extLst>
              <a:ext uri="{FF2B5EF4-FFF2-40B4-BE49-F238E27FC236}">
                <a16:creationId xmlns:a16="http://schemas.microsoft.com/office/drawing/2014/main" id="{0D4D0ECD-125A-8AF5-3CDE-43666D8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6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Шаблоны презентаций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535B2-C0F5-4F2D-B757-B34B5FEDED1A}"/>
              </a:ext>
            </a:extLst>
          </p:cNvPr>
          <p:cNvSpPr txBox="1"/>
          <p:nvPr/>
        </p:nvSpPr>
        <p:spPr>
          <a:xfrm>
            <a:off x="2005208" y="1113974"/>
            <a:ext cx="6581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Декарбонизация в нефтегазовой промышленности</a:t>
            </a:r>
            <a:endParaRPr lang="ru-K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AEABF-9CF1-8248-A7A8-55105E07C333}"/>
              </a:ext>
            </a:extLst>
          </p:cNvPr>
          <p:cNvSpPr txBox="1"/>
          <p:nvPr/>
        </p:nvSpPr>
        <p:spPr>
          <a:xfrm>
            <a:off x="2005208" y="2224160"/>
            <a:ext cx="658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декарбонизации в горнодобывающей промышленности</a:t>
            </a:r>
            <a:endParaRPr lang="ru-K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7F375B-01A9-A9AC-35FA-C40DC2E7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20224"/>
            <a:ext cx="1043500" cy="9361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5426B1-164D-DF39-6857-5E3209597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99147"/>
            <a:ext cx="1020951" cy="703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F3AFD6-7A79-E365-B583-9DCA14C7C550}"/>
              </a:ext>
            </a:extLst>
          </p:cNvPr>
          <p:cNvSpPr txBox="1"/>
          <p:nvPr/>
        </p:nvSpPr>
        <p:spPr>
          <a:xfrm>
            <a:off x="2005208" y="3359511"/>
            <a:ext cx="6581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Основы декарбонизации химической промышленности</a:t>
            </a:r>
            <a:endParaRPr lang="ru-K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DF6B0-FC68-3A5D-7F2A-FDA9897092D5}"/>
              </a:ext>
            </a:extLst>
          </p:cNvPr>
          <p:cNvSpPr txBox="1"/>
          <p:nvPr/>
        </p:nvSpPr>
        <p:spPr>
          <a:xfrm>
            <a:off x="2005208" y="4400870"/>
            <a:ext cx="658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политики декарбонизации в металлургической промышленности</a:t>
            </a:r>
            <a:endParaRPr lang="ru-K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2A616-6EC7-1DED-419C-5C238E77F314}"/>
              </a:ext>
            </a:extLst>
          </p:cNvPr>
          <p:cNvSpPr txBox="1"/>
          <p:nvPr/>
        </p:nvSpPr>
        <p:spPr>
          <a:xfrm>
            <a:off x="2005208" y="5689690"/>
            <a:ext cx="6581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 аккредитации в ЗКФ</a:t>
            </a:r>
            <a:endParaRPr lang="ru-K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EAABC1-E017-1A88-1524-E19BA77A3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66" y="3224487"/>
            <a:ext cx="841382" cy="8310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F7A9D7-5282-B259-C6CA-C55F3FB3D1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1" y="4386691"/>
            <a:ext cx="841382" cy="8413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4992F8-CFAE-BFB4-1DBF-2040A9665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13" y="5559232"/>
            <a:ext cx="841382" cy="5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A23BD-56F2-C6DE-09C9-638E87BC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789040"/>
            <a:ext cx="2232853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1A3F3F-3597-B238-8A44-33588EE23DF4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3336A2-FD57-627A-3DA6-9DF400BF9F58}"/>
              </a:ext>
            </a:extLst>
          </p:cNvPr>
          <p:cNvSpPr/>
          <p:nvPr/>
        </p:nvSpPr>
        <p:spPr>
          <a:xfrm>
            <a:off x="971602" y="5638009"/>
            <a:ext cx="1816856" cy="9501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DB46C1-5EC9-077C-DAA3-08DB67D26C2D}"/>
              </a:ext>
            </a:extLst>
          </p:cNvPr>
          <p:cNvSpPr/>
          <p:nvPr/>
        </p:nvSpPr>
        <p:spPr>
          <a:xfrm>
            <a:off x="975790" y="956174"/>
            <a:ext cx="1816856" cy="7386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E6539C-FE39-5C8F-51A7-1B5738C4DDBF}"/>
              </a:ext>
            </a:extLst>
          </p:cNvPr>
          <p:cNvSpPr/>
          <p:nvPr/>
        </p:nvSpPr>
        <p:spPr>
          <a:xfrm>
            <a:off x="2796834" y="4392306"/>
            <a:ext cx="5605916" cy="87760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51D45A-9BB7-E437-59B3-52F626BF38CF}"/>
              </a:ext>
            </a:extLst>
          </p:cNvPr>
          <p:cNvSpPr/>
          <p:nvPr/>
        </p:nvSpPr>
        <p:spPr>
          <a:xfrm>
            <a:off x="2788458" y="3116722"/>
            <a:ext cx="5605916" cy="94028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89D505-A23C-661C-E065-AE0ACE7E9045}"/>
              </a:ext>
            </a:extLst>
          </p:cNvPr>
          <p:cNvSpPr/>
          <p:nvPr/>
        </p:nvSpPr>
        <p:spPr>
          <a:xfrm>
            <a:off x="2792646" y="2038541"/>
            <a:ext cx="5605916" cy="73555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15CDF5-E073-35D7-6C61-D1FC1BD66213}"/>
              </a:ext>
            </a:extLst>
          </p:cNvPr>
          <p:cNvSpPr/>
          <p:nvPr/>
        </p:nvSpPr>
        <p:spPr>
          <a:xfrm>
            <a:off x="2788458" y="954515"/>
            <a:ext cx="5605916" cy="73555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A7D344C-31CC-5B2C-BFBA-97D5DFA65F0B}"/>
              </a:ext>
            </a:extLst>
          </p:cNvPr>
          <p:cNvSpPr/>
          <p:nvPr/>
        </p:nvSpPr>
        <p:spPr>
          <a:xfrm>
            <a:off x="975790" y="2034204"/>
            <a:ext cx="1816856" cy="74630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CF09C-838F-B377-6C46-D0F0E2C8F083}"/>
              </a:ext>
            </a:extLst>
          </p:cNvPr>
          <p:cNvSpPr txBox="1"/>
          <p:nvPr/>
        </p:nvSpPr>
        <p:spPr>
          <a:xfrm>
            <a:off x="2792646" y="3095496"/>
            <a:ext cx="5605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регулярное повышение навыков ответственных специалистов по вопросам декарбонизации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75136-8F77-EE61-C29E-68A481323C6D}"/>
              </a:ext>
            </a:extLst>
          </p:cNvPr>
          <p:cNvSpPr txBox="1"/>
          <p:nvPr/>
        </p:nvSpPr>
        <p:spPr>
          <a:xfrm>
            <a:off x="2792646" y="954515"/>
            <a:ext cx="5605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 политики декарбонизации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3350A-4A2A-0967-9A82-D4983BBDE40F}"/>
              </a:ext>
            </a:extLst>
          </p:cNvPr>
          <p:cNvSpPr txBox="1"/>
          <p:nvPr/>
        </p:nvSpPr>
        <p:spPr>
          <a:xfrm>
            <a:off x="2792646" y="2076039"/>
            <a:ext cx="5605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поддержка в продвижении вопросов декарбонизации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BA3B63-8BE0-E114-DF68-F1158DFF344F}"/>
              </a:ext>
            </a:extLst>
          </p:cNvPr>
          <p:cNvSpPr txBox="1"/>
          <p:nvPr/>
        </p:nvSpPr>
        <p:spPr>
          <a:xfrm>
            <a:off x="2792646" y="4358460"/>
            <a:ext cx="5605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и поощрение лидеров в области продвижения политики декарбонизации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38F574E-4425-2B10-B15E-F7430237C404}"/>
              </a:ext>
            </a:extLst>
          </p:cNvPr>
          <p:cNvSpPr/>
          <p:nvPr/>
        </p:nvSpPr>
        <p:spPr>
          <a:xfrm>
            <a:off x="975790" y="3106910"/>
            <a:ext cx="1816856" cy="9501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83BBFA1-1EDC-5526-3A52-0C7467586047}"/>
              </a:ext>
            </a:extLst>
          </p:cNvPr>
          <p:cNvSpPr/>
          <p:nvPr/>
        </p:nvSpPr>
        <p:spPr>
          <a:xfrm>
            <a:off x="971600" y="4383414"/>
            <a:ext cx="1816856" cy="8983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21BBDD-F8F7-07FE-9053-13005517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26" y="5717712"/>
            <a:ext cx="1518604" cy="82056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E2EE745-89E7-04AB-4CED-E2CD971F004B}"/>
              </a:ext>
            </a:extLst>
          </p:cNvPr>
          <p:cNvSpPr/>
          <p:nvPr/>
        </p:nvSpPr>
        <p:spPr>
          <a:xfrm>
            <a:off x="2796834" y="5649376"/>
            <a:ext cx="5605916" cy="92332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B1017F-8D4E-E4B2-6C44-D7D8DAEB7193}"/>
              </a:ext>
            </a:extLst>
          </p:cNvPr>
          <p:cNvSpPr txBox="1"/>
          <p:nvPr/>
        </p:nvSpPr>
        <p:spPr>
          <a:xfrm>
            <a:off x="2792646" y="5666330"/>
            <a:ext cx="5605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результатов и постоянное совершенствование медиа-политики по вопросам декарбонизации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A6DB7B-9BDC-6633-C20B-E6BE2DAB6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26" y="3190148"/>
            <a:ext cx="1457125" cy="7900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98019C-C1CA-6EFC-9772-585DB3592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257" y="4392833"/>
            <a:ext cx="940062" cy="8566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8B880CB-4AE7-4B07-785C-B513E7258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727" y="2048062"/>
            <a:ext cx="1339696" cy="7031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87AC2F8-5078-123F-3FD6-820263E3E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286" y="983543"/>
            <a:ext cx="1237483" cy="688269"/>
          </a:xfrm>
          <a:prstGeom prst="rect">
            <a:avLst/>
          </a:prstGeom>
        </p:spPr>
      </p:pic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2E274C78-EE43-2F9E-472E-867328CA0E8B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dirty="0"/>
              <a:t>Ключевые направления национальной медиа стратегии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25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1A3F3F-3597-B238-8A44-33588EE23DF4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2E274C78-EE43-2F9E-472E-867328CA0E8B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План действий по национальной медиа стратегии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F548CF-66FD-2007-E312-97ED7F91C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03344"/>
              </p:ext>
            </p:extLst>
          </p:nvPr>
        </p:nvGraphicFramePr>
        <p:xfrm>
          <a:off x="179512" y="801300"/>
          <a:ext cx="8784976" cy="5904359"/>
        </p:xfrm>
        <a:graphic>
          <a:graphicData uri="http://schemas.openxmlformats.org/drawingml/2006/table">
            <a:tbl>
              <a:tblPr firstRow="1" firstCol="1" bandRow="1"/>
              <a:tblGrid>
                <a:gridCol w="403146">
                  <a:extLst>
                    <a:ext uri="{9D8B030D-6E8A-4147-A177-3AD203B41FA5}">
                      <a16:colId xmlns:a16="http://schemas.microsoft.com/office/drawing/2014/main" val="1914230750"/>
                    </a:ext>
                  </a:extLst>
                </a:gridCol>
                <a:gridCol w="4061350">
                  <a:extLst>
                    <a:ext uri="{9D8B030D-6E8A-4147-A177-3AD203B41FA5}">
                      <a16:colId xmlns:a16="http://schemas.microsoft.com/office/drawing/2014/main" val="314147232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236154215"/>
                    </a:ext>
                  </a:extLst>
                </a:gridCol>
                <a:gridCol w="1296929">
                  <a:extLst>
                    <a:ext uri="{9D8B030D-6E8A-4147-A177-3AD203B41FA5}">
                      <a16:colId xmlns:a16="http://schemas.microsoft.com/office/drawing/2014/main" val="4234770350"/>
                    </a:ext>
                  </a:extLst>
                </a:gridCol>
                <a:gridCol w="1439375">
                  <a:extLst>
                    <a:ext uri="{9D8B030D-6E8A-4147-A177-3AD203B41FA5}">
                      <a16:colId xmlns:a16="http://schemas.microsoft.com/office/drawing/2014/main" val="1524588568"/>
                    </a:ext>
                  </a:extLst>
                </a:gridCol>
              </a:tblGrid>
              <a:tr h="77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400" kern="100" dirty="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KZ" sz="1400" kern="100" dirty="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 завершения</a:t>
                      </a:r>
                      <a:endParaRPr lang="ru-KZ" sz="1400" kern="100" dirty="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выполнения</a:t>
                      </a:r>
                      <a:endParaRPr lang="ru-KZ" sz="1400" kern="100" dirty="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lang="ru-KZ" sz="1400" kern="100" dirty="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15780"/>
                  </a:ext>
                </a:extLst>
              </a:tr>
              <a:tr h="21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и распространение пресс-релиза о разработанной медиа стратегии по декарбонизации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Пресс-релиз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038242"/>
                  </a:ext>
                </a:extLst>
              </a:tr>
              <a:tr h="214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Размещение на официальных интернет-ресурсах и направление промышленным компаниям для использования в дальнейшей работе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Размещение на официальных интернет-ресурсах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МЭПР,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582708"/>
                  </a:ext>
                </a:extLst>
              </a:tr>
              <a:tr h="214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Определение ответственных сотрудников в промышленных компаниях по вопросам медиа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Утверждение ответственного сотрудника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Промышленные компании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857231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собственной медиа стратегии у промышленных компаний с учетом вопросов декарбонизации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Медиа стратегии компаний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Промышленные компании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827031"/>
                  </a:ext>
                </a:extLst>
              </a:tr>
              <a:tr h="409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регулярных тренингов для сотрудников промышленных компаний по текущим аспектам и тенденциям развития политики декарбонизации (технологии, нормативная база, зеленое финансирование в ЗКФ и т.д.)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Тренинги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Ежегодно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МЭПР,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319783"/>
                  </a:ext>
                </a:extLst>
              </a:tr>
              <a:tr h="16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Проведение регулярных тренингов и семинаров по вопросам декарбонизации для журналистов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Тренинги и семинары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Ежегодно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МЭПР,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796558"/>
                  </a:ext>
                </a:extLst>
              </a:tr>
              <a:tr h="202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ответственных и компетентных спикеров по вопросам декарбонизации на промышленных компаниях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Спикеры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Промышленные компании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8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49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1A3F3F-3597-B238-8A44-33588EE23DF4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2E274C78-EE43-2F9E-472E-867328CA0E8B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План действий по национальной медиа стратегии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F548CF-66FD-2007-E312-97ED7F91C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71080"/>
              </p:ext>
            </p:extLst>
          </p:nvPr>
        </p:nvGraphicFramePr>
        <p:xfrm>
          <a:off x="179512" y="801300"/>
          <a:ext cx="8784976" cy="5337685"/>
        </p:xfrm>
        <a:graphic>
          <a:graphicData uri="http://schemas.openxmlformats.org/drawingml/2006/table">
            <a:tbl>
              <a:tblPr firstRow="1" firstCol="1" bandRow="1"/>
              <a:tblGrid>
                <a:gridCol w="403146">
                  <a:extLst>
                    <a:ext uri="{9D8B030D-6E8A-4147-A177-3AD203B41FA5}">
                      <a16:colId xmlns:a16="http://schemas.microsoft.com/office/drawing/2014/main" val="1914230750"/>
                    </a:ext>
                  </a:extLst>
                </a:gridCol>
                <a:gridCol w="4061350">
                  <a:extLst>
                    <a:ext uri="{9D8B030D-6E8A-4147-A177-3AD203B41FA5}">
                      <a16:colId xmlns:a16="http://schemas.microsoft.com/office/drawing/2014/main" val="314147232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236154215"/>
                    </a:ext>
                  </a:extLst>
                </a:gridCol>
                <a:gridCol w="1296929">
                  <a:extLst>
                    <a:ext uri="{9D8B030D-6E8A-4147-A177-3AD203B41FA5}">
                      <a16:colId xmlns:a16="http://schemas.microsoft.com/office/drawing/2014/main" val="4234770350"/>
                    </a:ext>
                  </a:extLst>
                </a:gridCol>
                <a:gridCol w="1439375">
                  <a:extLst>
                    <a:ext uri="{9D8B030D-6E8A-4147-A177-3AD203B41FA5}">
                      <a16:colId xmlns:a16="http://schemas.microsoft.com/office/drawing/2014/main" val="1524588568"/>
                    </a:ext>
                  </a:extLst>
                </a:gridCol>
              </a:tblGrid>
              <a:tr h="77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400" kern="100" dirty="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 завершения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выполнения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15780"/>
                  </a:ext>
                </a:extLst>
              </a:tr>
              <a:tr h="332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Широкое информирование и распространение тематики декарбонизации среди общества и населения промышленными компаниями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Информирование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МЭПР,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Промышленные компании</a:t>
                      </a: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639184"/>
                  </a:ext>
                </a:extLst>
              </a:tr>
              <a:tr h="271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Проведение ежегодного конкурса среди промышленных компаний по поощрению лидеров по вопросам реализации мероприятий в области декарбонизации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Конкурс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Ежегодно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МЭПР,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МПС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063124"/>
                  </a:ext>
                </a:extLst>
              </a:tr>
              <a:tr h="271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Проведение тематических конкурсов среди журналистов на написание материала по вопросам декарбонизации для тиражирования среди широкой массы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Конкурс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Ежегодно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194185"/>
                  </a:ext>
                </a:extLst>
              </a:tr>
              <a:tr h="2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пресс-туров на промышленные предприятия, где реализованы мероприятия в области декарбонизации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Пресс-тур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необходимости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67916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Проведение в ВУЗах для будущих журналистов тематических лекций и презентаций по вопросам декарбонизации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Лекции в ВУЗах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необходимости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74494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видеоматериалов по вопросам декарбонизации для начинающих специалистов промышленных компаний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Видеоматериалы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5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30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1A3F3F-3597-B238-8A44-33588EE23DF4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2E274C78-EE43-2F9E-472E-867328CA0E8B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План действий по национальной медиа стратегии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F548CF-66FD-2007-E312-97ED7F91C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33950"/>
              </p:ext>
            </p:extLst>
          </p:nvPr>
        </p:nvGraphicFramePr>
        <p:xfrm>
          <a:off x="179512" y="801299"/>
          <a:ext cx="8784976" cy="4596298"/>
        </p:xfrm>
        <a:graphic>
          <a:graphicData uri="http://schemas.openxmlformats.org/drawingml/2006/table">
            <a:tbl>
              <a:tblPr firstRow="1" firstCol="1" bandRow="1"/>
              <a:tblGrid>
                <a:gridCol w="403146">
                  <a:extLst>
                    <a:ext uri="{9D8B030D-6E8A-4147-A177-3AD203B41FA5}">
                      <a16:colId xmlns:a16="http://schemas.microsoft.com/office/drawing/2014/main" val="1914230750"/>
                    </a:ext>
                  </a:extLst>
                </a:gridCol>
                <a:gridCol w="4061350">
                  <a:extLst>
                    <a:ext uri="{9D8B030D-6E8A-4147-A177-3AD203B41FA5}">
                      <a16:colId xmlns:a16="http://schemas.microsoft.com/office/drawing/2014/main" val="314147232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236154215"/>
                    </a:ext>
                  </a:extLst>
                </a:gridCol>
                <a:gridCol w="1296929">
                  <a:extLst>
                    <a:ext uri="{9D8B030D-6E8A-4147-A177-3AD203B41FA5}">
                      <a16:colId xmlns:a16="http://schemas.microsoft.com/office/drawing/2014/main" val="4234770350"/>
                    </a:ext>
                  </a:extLst>
                </a:gridCol>
                <a:gridCol w="1439375">
                  <a:extLst>
                    <a:ext uri="{9D8B030D-6E8A-4147-A177-3AD203B41FA5}">
                      <a16:colId xmlns:a16="http://schemas.microsoft.com/office/drawing/2014/main" val="1524588568"/>
                    </a:ext>
                  </a:extLst>
                </a:gridCol>
              </a:tblGrid>
              <a:tr h="504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 завершения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выполнения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C5E0B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lang="ru-KZ" sz="1400" kern="100">
                        <a:effectLst/>
                        <a:highlight>
                          <a:srgbClr val="C5E0B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15780"/>
                  </a:ext>
                </a:extLst>
              </a:tr>
              <a:tr h="102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Свод всех нормативных и стратегических документов, связанных с политикой декарбонизации и дальнейшее размещение на официальном интернет-ресурсе 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Свод документов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09310"/>
                  </a:ext>
                </a:extLst>
              </a:tr>
              <a:tr h="76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ютуб-канала «Декарбонизация в Казахстане» и размещение различных видеоматериалов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Ютуб-канал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55989"/>
                  </a:ext>
                </a:extLst>
              </a:tr>
              <a:tr h="76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телеграмм-канала «Декарбонизация в Казахстане» и размещение различных информационных материалов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Телеграмм-канал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198355"/>
                  </a:ext>
                </a:extLst>
              </a:tr>
              <a:tr h="102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и распространение среди всех участников национальной медиа стратегии брошюры «Зеленое финансирование ЗКФ и ее процедуры аккредитации»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Брошюра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10051"/>
                  </a:ext>
                </a:extLst>
              </a:tr>
              <a:tr h="504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Мониторинг результатов достижения национальной медиа стратегии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Информация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Ежегодно</a:t>
                      </a:r>
                      <a:endParaRPr lang="ru-KZ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МЦЗТИП</a:t>
                      </a:r>
                      <a:endParaRPr lang="ru-KZ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648" marR="20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33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1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36A66-392A-EA34-1ADA-8632E5DDE741}"/>
              </a:ext>
            </a:extLst>
          </p:cNvPr>
          <p:cNvSpPr/>
          <p:nvPr/>
        </p:nvSpPr>
        <p:spPr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13E92-142B-2B62-180D-E8528D071333}"/>
              </a:ext>
            </a:extLst>
          </p:cNvPr>
          <p:cNvSpPr/>
          <p:nvPr/>
        </p:nvSpPr>
        <p:spPr>
          <a:xfrm>
            <a:off x="0" y="609600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81DC1A3-C759-62B1-006E-7ED40FF58DFF}"/>
              </a:ext>
            </a:extLst>
          </p:cNvPr>
          <p:cNvSpPr/>
          <p:nvPr/>
        </p:nvSpPr>
        <p:spPr>
          <a:xfrm>
            <a:off x="4718050" y="1137891"/>
            <a:ext cx="4171950" cy="5446712"/>
          </a:xfrm>
          <a:prstGeom prst="roundRect">
            <a:avLst>
              <a:gd name="adj" fmla="val 1920"/>
            </a:avLst>
          </a:prstGeom>
          <a:noFill/>
          <a:ln w="3175" cap="flat" cmpd="sng" algn="ctr">
            <a:solidFill>
              <a:srgbClr val="7F7F7F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F9DE4-99EA-6C8E-5A5D-0AE44CE866D8}"/>
              </a:ext>
            </a:extLst>
          </p:cNvPr>
          <p:cNvSpPr txBox="1"/>
          <p:nvPr/>
        </p:nvSpPr>
        <p:spPr>
          <a:xfrm>
            <a:off x="5411788" y="983903"/>
            <a:ext cx="278447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ИНСТИТУТЫ РАЗВИТИЯ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CB86BDA-C982-F6A9-9BCE-CC3580859356}"/>
              </a:ext>
            </a:extLst>
          </p:cNvPr>
          <p:cNvSpPr/>
          <p:nvPr/>
        </p:nvSpPr>
        <p:spPr>
          <a:xfrm>
            <a:off x="200025" y="1134716"/>
            <a:ext cx="4171950" cy="5449887"/>
          </a:xfrm>
          <a:prstGeom prst="roundRect">
            <a:avLst>
              <a:gd name="adj" fmla="val 1920"/>
            </a:avLst>
          </a:prstGeom>
          <a:noFill/>
          <a:ln w="3175" cap="flat" cmpd="sng" algn="ctr">
            <a:solidFill>
              <a:srgbClr val="7F7F7F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F470F-5E0F-0227-4232-2F5EFE479437}"/>
              </a:ext>
            </a:extLst>
          </p:cNvPr>
          <p:cNvSpPr txBox="1"/>
          <p:nvPr/>
        </p:nvSpPr>
        <p:spPr>
          <a:xfrm>
            <a:off x="893763" y="980728"/>
            <a:ext cx="2784475" cy="3079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ГОСОРГАНЫ</a:t>
            </a:r>
          </a:p>
        </p:txBody>
      </p:sp>
      <p:sp>
        <p:nvSpPr>
          <p:cNvPr id="33800" name="TextBox 17">
            <a:extLst>
              <a:ext uri="{FF2B5EF4-FFF2-40B4-BE49-F238E27FC236}">
                <a16:creationId xmlns:a16="http://schemas.microsoft.com/office/drawing/2014/main" id="{826EE7DA-63D1-51B6-4F4F-90E132E24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293466"/>
            <a:ext cx="386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экологии и природных ресурсов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уполномоченный орган в области экологии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1" name="TextBox 18">
            <a:extLst>
              <a:ext uri="{FF2B5EF4-FFF2-40B4-BE49-F238E27FC236}">
                <a16:creationId xmlns:a16="http://schemas.microsoft.com/office/drawing/2014/main" id="{33D64604-0839-E552-D43E-91023392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847503"/>
            <a:ext cx="417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энергетики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ВИЭ, декарбонизация энергетики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2" name="TextBox 19">
            <a:extLst>
              <a:ext uri="{FF2B5EF4-FFF2-40B4-BE49-F238E27FC236}">
                <a16:creationId xmlns:a16="http://schemas.microsoft.com/office/drawing/2014/main" id="{67CFE517-0BCA-2AB4-E3A0-9F1C97D4D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398366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 и строительства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энергоэффективность и энергосбережение, зеленое строительство</a:t>
            </a:r>
          </a:p>
        </p:txBody>
      </p:sp>
      <p:sp>
        <p:nvSpPr>
          <p:cNvPr id="33803" name="TextBox 20">
            <a:extLst>
              <a:ext uri="{FF2B5EF4-FFF2-40B4-BE49-F238E27FC236}">
                <a16:creationId xmlns:a16="http://schemas.microsoft.com/office/drawing/2014/main" id="{BFED0C4E-55C5-A3F1-0ADA-01419C696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076228"/>
            <a:ext cx="386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цифрового развития, инноваций и аэрокосмической промышленности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инновации, цифровизация</a:t>
            </a:r>
          </a:p>
        </p:txBody>
      </p:sp>
      <p:sp>
        <p:nvSpPr>
          <p:cNvPr id="33804" name="TextBox 21">
            <a:extLst>
              <a:ext uri="{FF2B5EF4-FFF2-40B4-BE49-F238E27FC236}">
                <a16:creationId xmlns:a16="http://schemas.microsoft.com/office/drawing/2014/main" id="{E32CA9D3-5B3E-AA86-867C-A3D3A1FF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244628"/>
            <a:ext cx="386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транспорта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зеленый транспорт</a:t>
            </a:r>
          </a:p>
        </p:txBody>
      </p:sp>
      <p:sp>
        <p:nvSpPr>
          <p:cNvPr id="33805" name="TextBox 22">
            <a:extLst>
              <a:ext uri="{FF2B5EF4-FFF2-40B4-BE49-F238E27FC236}">
                <a16:creationId xmlns:a16="http://schemas.microsoft.com/office/drawing/2014/main" id="{374FE9B5-22A2-2BD0-C6C8-7A3AD722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712941"/>
            <a:ext cx="386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 промышленности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декарбонизация промышленности</a:t>
            </a:r>
          </a:p>
        </p:txBody>
      </p:sp>
      <p:sp>
        <p:nvSpPr>
          <p:cNvPr id="33806" name="TextBox 23">
            <a:extLst>
              <a:ext uri="{FF2B5EF4-FFF2-40B4-BE49-F238E27FC236}">
                <a16:creationId xmlns:a16="http://schemas.microsoft.com/office/drawing/2014/main" id="{872CF427-080A-7DD3-ED74-B3B46E8A0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5200303"/>
            <a:ext cx="386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 по делам строительства и ЖКХ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модернизация ЖКХ, энергосберегающие технологии в строительстве</a:t>
            </a:r>
          </a:p>
        </p:txBody>
      </p:sp>
      <p:sp>
        <p:nvSpPr>
          <p:cNvPr id="33807" name="TextBox 24">
            <a:extLst>
              <a:ext uri="{FF2B5EF4-FFF2-40B4-BE49-F238E27FC236}">
                <a16:creationId xmlns:a16="http://schemas.microsoft.com/office/drawing/2014/main" id="{17277B50-52C2-A312-1622-864D5E4E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5817841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 технического регулирования и метрологии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техническое регулирование (сертификация, стандартизация и испытание технологий)</a:t>
            </a:r>
          </a:p>
        </p:txBody>
      </p:sp>
      <p:sp>
        <p:nvSpPr>
          <p:cNvPr id="33808" name="TextBox 25">
            <a:extLst>
              <a:ext uri="{FF2B5EF4-FFF2-40B4-BE49-F238E27FC236}">
                <a16:creationId xmlns:a16="http://schemas.microsoft.com/office/drawing/2014/main" id="{8B6C618E-C552-869F-CB4E-9A19720C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293466"/>
            <a:ext cx="3867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НАО «Международный центр зеленых технологий и инвестиционных проектов»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реестр зеленых технологий, НДТ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9" name="TextBox 26">
            <a:extLst>
              <a:ext uri="{FF2B5EF4-FFF2-40B4-BE49-F238E27FC236}">
                <a16:creationId xmlns:a16="http://schemas.microsoft.com/office/drawing/2014/main" id="{C3A48984-800B-59FD-9A8F-E68DA502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1882428"/>
            <a:ext cx="3981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«Институт развития электроэнергетики и энергосбережения»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карта энергоэффективности, перечень производителей энергосберегающих технологий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0" name="TextBox 27">
            <a:extLst>
              <a:ext uri="{FF2B5EF4-FFF2-40B4-BE49-F238E27FC236}">
                <a16:creationId xmlns:a16="http://schemas.microsoft.com/office/drawing/2014/main" id="{EA8CDD99-9EE3-CD3D-F76D-CDEF670CC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2695228"/>
            <a:ext cx="386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«Казахстанский центр модернизации и развития ЖКХ»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чистые технологии в сфере ЖКХ</a:t>
            </a:r>
            <a:endParaRPr kumimoji="0" lang="ru-RU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1" name="TextBox 28">
            <a:extLst>
              <a:ext uri="{FF2B5EF4-FFF2-40B4-BE49-F238E27FC236}">
                <a16:creationId xmlns:a16="http://schemas.microsoft.com/office/drawing/2014/main" id="{331270AB-4CC3-35A9-1611-451716D9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319116"/>
            <a:ext cx="3867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«Фонд развития предпринимательства «Даму»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зеленые финансовые инструменты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2" name="TextBox 29">
            <a:extLst>
              <a:ext uri="{FF2B5EF4-FFF2-40B4-BE49-F238E27FC236}">
                <a16:creationId xmlns:a16="http://schemas.microsoft.com/office/drawing/2014/main" id="{7174BA05-7AFF-C356-5A12-BFA89DDF0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766791"/>
            <a:ext cx="3867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«Национальное агентство по развитию инноваций «QazInnovations»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инноваций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3" name="TextBox 30">
            <a:extLst>
              <a:ext uri="{FF2B5EF4-FFF2-40B4-BE49-F238E27FC236}">
                <a16:creationId xmlns:a16="http://schemas.microsoft.com/office/drawing/2014/main" id="{76F38158-C0FC-2A6B-AA7F-152F53A4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4398616"/>
            <a:ext cx="386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Astana Hub</a:t>
            </a:r>
            <a:endParaRPr kumimoji="0" lang="ru-RU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международный технопарк 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4" name="TextBox 31">
            <a:extLst>
              <a:ext uri="{FF2B5EF4-FFF2-40B4-BE49-F238E27FC236}">
                <a16:creationId xmlns:a16="http://schemas.microsoft.com/office/drawing/2014/main" id="{EC01863E-266B-BD18-FF8C-881FE682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276503"/>
            <a:ext cx="3867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Автономный кластерный фонд «Парк инновационных технологий» (Tech Garden)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инновационных технологий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KZ" altLang="ru-K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5" name="TextBox 32">
            <a:extLst>
              <a:ext uri="{FF2B5EF4-FFF2-40B4-BE49-F238E27FC236}">
                <a16:creationId xmlns:a16="http://schemas.microsoft.com/office/drawing/2014/main" id="{5E2B2DBE-005E-8741-F258-1B83690A0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900391"/>
            <a:ext cx="386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РГП «Казахстанский институт стандартизации и метрологии»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стандарты в области чистых технологий</a:t>
            </a:r>
          </a:p>
        </p:txBody>
      </p:sp>
      <p:sp>
        <p:nvSpPr>
          <p:cNvPr id="33816" name="TextBox 33">
            <a:extLst>
              <a:ext uri="{FF2B5EF4-FFF2-40B4-BE49-F238E27FC236}">
                <a16:creationId xmlns:a16="http://schemas.microsoft.com/office/drawing/2014/main" id="{02717B6E-9E25-E286-F7C2-3256E7A3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4852641"/>
            <a:ext cx="386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«Фонд науки»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научные разработки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7" name="TextBox 34">
            <a:extLst>
              <a:ext uri="{FF2B5EF4-FFF2-40B4-BE49-F238E27FC236}">
                <a16:creationId xmlns:a16="http://schemas.microsoft.com/office/drawing/2014/main" id="{97F08006-44BB-D461-24F3-0F41BAAD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752503"/>
            <a:ext cx="386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водных ресурсов и ирригации 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эффективное управление водосбережением</a:t>
            </a:r>
            <a:endParaRPr kumimoji="0" lang="ru-KZ" altLang="ru-KZ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9" name="TextBox 4">
            <a:extLst>
              <a:ext uri="{FF2B5EF4-FFF2-40B4-BE49-F238E27FC236}">
                <a16:creationId xmlns:a16="http://schemas.microsoft.com/office/drawing/2014/main" id="{0D4D0ECD-125A-8AF5-3CDE-43666D8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6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KZ" sz="2000" b="1" dirty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Организации в Казахстане </a:t>
            </a:r>
            <a:endParaRPr kumimoji="0" lang="ru-RU" altLang="ru-KZ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36A66-392A-EA34-1ADA-8632E5DDE741}"/>
              </a:ext>
            </a:extLst>
          </p:cNvPr>
          <p:cNvSpPr/>
          <p:nvPr/>
        </p:nvSpPr>
        <p:spPr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13E92-142B-2B62-180D-E8528D071333}"/>
              </a:ext>
            </a:extLst>
          </p:cNvPr>
          <p:cNvSpPr/>
          <p:nvPr/>
        </p:nvSpPr>
        <p:spPr>
          <a:xfrm>
            <a:off x="0" y="789087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9" name="TextBox 4">
            <a:extLst>
              <a:ext uri="{FF2B5EF4-FFF2-40B4-BE49-F238E27FC236}">
                <a16:creationId xmlns:a16="http://schemas.microsoft.com/office/drawing/2014/main" id="{0D4D0ECD-125A-8AF5-3CDE-43666D8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1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Учебный материал для использования в ходе изучения вопросов декарбонизации промышленности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7557-81A3-21D1-108E-AA26A1FA8B73}"/>
              </a:ext>
            </a:extLst>
          </p:cNvPr>
          <p:cNvSpPr txBox="1"/>
          <p:nvPr/>
        </p:nvSpPr>
        <p:spPr>
          <a:xfrm>
            <a:off x="395536" y="1052736"/>
            <a:ext cx="820891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учебного материала: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понимания заинтересованных сторон о важности декарбонизации промышленности в Казахстане, а также повышение информированности о ключевых источниках выбросов парниковых газов в промышленном секторе.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изучения учебного материала участники будут способны: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Понимать базовые аспекты декарбонизации в промышленном секторе.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Выявить основные источники выбросов парниковых газов в промышленности Казахстана.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Оценить и интерпретировать целевые индикаторы и показатели декарбонизации в отрасли.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Понимать деятельность ЗКФ и его процедуры аккредитации и зеленые инструменты.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Определить наиболее значимые климатические риски для компаний в данном секторе.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Анализировать и сравнивать различные мероприятия и технологические решения для декарбонизации в краткосрочной и долгосрочной перспективе.</a:t>
            </a:r>
          </a:p>
        </p:txBody>
      </p:sp>
    </p:spTree>
    <p:extLst>
      <p:ext uri="{BB962C8B-B14F-4D97-AF65-F5344CB8AC3E}">
        <p14:creationId xmlns:p14="http://schemas.microsoft.com/office/powerpoint/2010/main" val="402642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36A66-392A-EA34-1ADA-8632E5DDE741}"/>
              </a:ext>
            </a:extLst>
          </p:cNvPr>
          <p:cNvSpPr/>
          <p:nvPr/>
        </p:nvSpPr>
        <p:spPr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13E92-142B-2B62-180D-E8528D071333}"/>
              </a:ext>
            </a:extLst>
          </p:cNvPr>
          <p:cNvSpPr/>
          <p:nvPr/>
        </p:nvSpPr>
        <p:spPr>
          <a:xfrm>
            <a:off x="0" y="789087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9" name="TextBox 4">
            <a:extLst>
              <a:ext uri="{FF2B5EF4-FFF2-40B4-BE49-F238E27FC236}">
                <a16:creationId xmlns:a16="http://schemas.microsoft.com/office/drawing/2014/main" id="{0D4D0ECD-125A-8AF5-3CDE-43666D8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1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Учебный материал для использования в ходе изучения вопросов декарбонизации промышленности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7557-81A3-21D1-108E-AA26A1FA8B73}"/>
              </a:ext>
            </a:extLst>
          </p:cNvPr>
          <p:cNvSpPr txBox="1"/>
          <p:nvPr/>
        </p:nvSpPr>
        <p:spPr>
          <a:xfrm>
            <a:off x="395536" y="1412776"/>
            <a:ext cx="82089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Лекции: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Представление информации о декарбонизации, источниках выбросов и целевых показателях.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Групповые дискуссии: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Обсуждение климатических рисков и их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приоритизации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компаний в секторе.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Кейс-стади и примеры: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успешных практик компаний, реализующих декарбонизационные проекты.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Интерактивные опросы: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понимания и готовности участников к внедрению декарбонизации.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87C6B-C082-4C0C-6729-730EA513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595" y="4552097"/>
            <a:ext cx="2232853" cy="19966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897D54-7637-48D9-903B-402CEFD56479}"/>
              </a:ext>
            </a:extLst>
          </p:cNvPr>
          <p:cNvSpPr/>
          <p:nvPr/>
        </p:nvSpPr>
        <p:spPr>
          <a:xfrm>
            <a:off x="467544" y="991567"/>
            <a:ext cx="1872208" cy="318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1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89974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836A66-392A-EA34-1ADA-8632E5DDE741}"/>
              </a:ext>
            </a:extLst>
          </p:cNvPr>
          <p:cNvSpPr/>
          <p:nvPr/>
        </p:nvSpPr>
        <p:spPr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13E92-142B-2B62-180D-E8528D071333}"/>
              </a:ext>
            </a:extLst>
          </p:cNvPr>
          <p:cNvSpPr/>
          <p:nvPr/>
        </p:nvSpPr>
        <p:spPr>
          <a:xfrm>
            <a:off x="0" y="789087"/>
            <a:ext cx="9144000" cy="47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9" name="TextBox 4">
            <a:extLst>
              <a:ext uri="{FF2B5EF4-FFF2-40B4-BE49-F238E27FC236}">
                <a16:creationId xmlns:a16="http://schemas.microsoft.com/office/drawing/2014/main" id="{0D4D0ECD-125A-8AF5-3CDE-43666D8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1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KZ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Учебный материал для использования в ходе изучения вопросов декарбонизации промышленности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7557-81A3-21D1-108E-AA26A1FA8B73}"/>
              </a:ext>
            </a:extLst>
          </p:cNvPr>
          <p:cNvSpPr txBox="1"/>
          <p:nvPr/>
        </p:nvSpPr>
        <p:spPr>
          <a:xfrm>
            <a:off x="395536" y="1412776"/>
            <a:ext cx="82089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Введение в декарбонизацию: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Значение снижения выбросов парниковых газов в контексте изменения климата и устойчивости промышленных отраслей.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источники выбросов: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Обзор этапов добычи, обработки и транспортировки, влияющих на уровень углеродных выбросов.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Целевые индикаторы и показатели: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Представление показателей декарбонизации, методов измерения и их важности для отслеживания успеха.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ЗКФ: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 процедуры аккредитации и зеленые инструменты для реализации мероприятий по декарбонизации.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87C6B-C082-4C0C-6729-730EA513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208306"/>
            <a:ext cx="1728797" cy="13404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897D54-7637-48D9-903B-402CEFD56479}"/>
              </a:ext>
            </a:extLst>
          </p:cNvPr>
          <p:cNvSpPr/>
          <p:nvPr/>
        </p:nvSpPr>
        <p:spPr>
          <a:xfrm>
            <a:off x="467544" y="991567"/>
            <a:ext cx="3816424" cy="318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Информационно-теоретическая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3414968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13856</TotalTime>
  <Words>2112</Words>
  <Application>Microsoft Office PowerPoint</Application>
  <PresentationFormat>Экран (4:3)</PresentationFormat>
  <Paragraphs>318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2024-06-10T02:46:01Z</dcterms:created>
  <dcterms:modified xsi:type="dcterms:W3CDTF">2024-08-01T19:19:27Z</dcterms:modified>
</cp:coreProperties>
</file>