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1" r:id="rId3"/>
    <p:sldMasterId id="2147483704" r:id="rId4"/>
    <p:sldMasterId id="2147483716" r:id="rId5"/>
    <p:sldMasterId id="2147483729" r:id="rId6"/>
  </p:sldMasterIdLst>
  <p:notesMasterIdLst>
    <p:notesMasterId r:id="rId40"/>
  </p:notesMasterIdLst>
  <p:sldIdLst>
    <p:sldId id="256" r:id="rId7"/>
    <p:sldId id="263" r:id="rId8"/>
    <p:sldId id="264" r:id="rId9"/>
    <p:sldId id="265" r:id="rId10"/>
    <p:sldId id="10348" r:id="rId11"/>
    <p:sldId id="303" r:id="rId12"/>
    <p:sldId id="10350" r:id="rId13"/>
    <p:sldId id="257" r:id="rId14"/>
    <p:sldId id="10351" r:id="rId15"/>
    <p:sldId id="318" r:id="rId16"/>
    <p:sldId id="309" r:id="rId17"/>
    <p:sldId id="308" r:id="rId18"/>
    <p:sldId id="310" r:id="rId19"/>
    <p:sldId id="311" r:id="rId20"/>
    <p:sldId id="312" r:id="rId21"/>
    <p:sldId id="315" r:id="rId22"/>
    <p:sldId id="313" r:id="rId23"/>
    <p:sldId id="10349" r:id="rId24"/>
    <p:sldId id="322" r:id="rId25"/>
    <p:sldId id="10357" r:id="rId26"/>
    <p:sldId id="314" r:id="rId27"/>
    <p:sldId id="10352" r:id="rId28"/>
    <p:sldId id="260" r:id="rId29"/>
    <p:sldId id="316" r:id="rId30"/>
    <p:sldId id="317" r:id="rId31"/>
    <p:sldId id="10347" r:id="rId32"/>
    <p:sldId id="10356" r:id="rId33"/>
    <p:sldId id="10355" r:id="rId34"/>
    <p:sldId id="10343" r:id="rId35"/>
    <p:sldId id="10354" r:id="rId36"/>
    <p:sldId id="10345" r:id="rId37"/>
    <p:sldId id="261" r:id="rId38"/>
    <p:sldId id="10224" r:id="rId39"/>
  </p:sldIdLst>
  <p:sldSz cx="18288000" cy="10287000"/>
  <p:notesSz cx="18288000" cy="10287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72E"/>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6E0310-5EF5-4803-A32D-2AFF9AC2976B}" v="13" dt="2025-07-30T07:03:29.7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86" autoAdjust="0"/>
  </p:normalViewPr>
  <p:slideViewPr>
    <p:cSldViewPr showGuides="1">
      <p:cViewPr varScale="1">
        <p:scale>
          <a:sx n="70" d="100"/>
          <a:sy n="70" d="100"/>
        </p:scale>
        <p:origin x="77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ra Mochalova" userId="0f9a6a1e-09ea-42dc-b1b0-8f90469a68e0" providerId="ADAL" clId="{DBDB5D88-6579-4537-9182-F661435CAF2C}"/>
    <pc:docChg chg="modSld">
      <pc:chgData name="Klara Mochalova" userId="0f9a6a1e-09ea-42dc-b1b0-8f90469a68e0" providerId="ADAL" clId="{DBDB5D88-6579-4537-9182-F661435CAF2C}" dt="2025-05-26T09:18:13.451" v="65" actId="20577"/>
      <pc:docMkLst>
        <pc:docMk/>
      </pc:docMkLst>
      <pc:sldChg chg="modSp mod">
        <pc:chgData name="Klara Mochalova" userId="0f9a6a1e-09ea-42dc-b1b0-8f90469a68e0" providerId="ADAL" clId="{DBDB5D88-6579-4537-9182-F661435CAF2C}" dt="2025-05-26T06:42:37.761" v="64" actId="1076"/>
        <pc:sldMkLst>
          <pc:docMk/>
          <pc:sldMk cId="0" sldId="258"/>
        </pc:sldMkLst>
      </pc:sldChg>
      <pc:sldChg chg="modSp mod">
        <pc:chgData name="Klara Mochalova" userId="0f9a6a1e-09ea-42dc-b1b0-8f90469a68e0" providerId="ADAL" clId="{DBDB5D88-6579-4537-9182-F661435CAF2C}" dt="2025-05-26T09:18:13.451" v="65" actId="20577"/>
        <pc:sldMkLst>
          <pc:docMk/>
          <pc:sldMk cId="0" sldId="262"/>
        </pc:sldMkLst>
      </pc:sldChg>
    </pc:docChg>
  </pc:docChgLst>
  <pc:docChgLst>
    <pc:chgData name="Sayassat Imambayev" userId="c200cf93-40f2-4527-9288-975f1969dc5d" providerId="ADAL" clId="{2490DDDF-FA31-4937-A9A9-A28C5F1F8ED5}"/>
    <pc:docChg chg="addSld delSld modSld sldOrd">
      <pc:chgData name="Sayassat Imambayev" userId="c200cf93-40f2-4527-9288-975f1969dc5d" providerId="ADAL" clId="{2490DDDF-FA31-4937-A9A9-A28C5F1F8ED5}" dt="2025-07-22T12:18:56.033" v="57" actId="20577"/>
      <pc:docMkLst>
        <pc:docMk/>
      </pc:docMkLst>
      <pc:sldChg chg="modSp mod">
        <pc:chgData name="Sayassat Imambayev" userId="c200cf93-40f2-4527-9288-975f1969dc5d" providerId="ADAL" clId="{2490DDDF-FA31-4937-A9A9-A28C5F1F8ED5}" dt="2025-07-22T12:18:56.033" v="57" actId="20577"/>
        <pc:sldMkLst>
          <pc:docMk/>
          <pc:sldMk cId="872679398" sldId="263"/>
        </pc:sldMkLst>
        <pc:spChg chg="mod">
          <ac:chgData name="Sayassat Imambayev" userId="c200cf93-40f2-4527-9288-975f1969dc5d" providerId="ADAL" clId="{2490DDDF-FA31-4937-A9A9-A28C5F1F8ED5}" dt="2025-07-22T12:18:56.033" v="57" actId="20577"/>
          <ac:spMkLst>
            <pc:docMk/>
            <pc:sldMk cId="872679398" sldId="263"/>
            <ac:spMk id="4" creationId="{8B5C6606-DBD4-67B6-B210-89470BABAC3B}"/>
          </ac:spMkLst>
        </pc:spChg>
        <pc:spChg chg="mod">
          <ac:chgData name="Sayassat Imambayev" userId="c200cf93-40f2-4527-9288-975f1969dc5d" providerId="ADAL" clId="{2490DDDF-FA31-4937-A9A9-A28C5F1F8ED5}" dt="2025-07-22T12:17:39.255" v="52" actId="6549"/>
          <ac:spMkLst>
            <pc:docMk/>
            <pc:sldMk cId="872679398" sldId="263"/>
            <ac:spMk id="6" creationId="{5DD006B6-CEED-DB19-AB7E-76F0B99DD503}"/>
          </ac:spMkLst>
        </pc:spChg>
      </pc:sldChg>
      <pc:sldChg chg="ord">
        <pc:chgData name="Sayassat Imambayev" userId="c200cf93-40f2-4527-9288-975f1969dc5d" providerId="ADAL" clId="{2490DDDF-FA31-4937-A9A9-A28C5F1F8ED5}" dt="2025-07-22T12:16:45.015" v="51"/>
        <pc:sldMkLst>
          <pc:docMk/>
          <pc:sldMk cId="3645953464" sldId="316"/>
        </pc:sldMkLst>
      </pc:sldChg>
      <pc:sldChg chg="ord">
        <pc:chgData name="Sayassat Imambayev" userId="c200cf93-40f2-4527-9288-975f1969dc5d" providerId="ADAL" clId="{2490DDDF-FA31-4937-A9A9-A28C5F1F8ED5}" dt="2025-07-22T12:16:45.015" v="51"/>
        <pc:sldMkLst>
          <pc:docMk/>
          <pc:sldMk cId="2496893186" sldId="317"/>
        </pc:sldMkLst>
      </pc:sldChg>
      <pc:sldChg chg="add del">
        <pc:chgData name="Sayassat Imambayev" userId="c200cf93-40f2-4527-9288-975f1969dc5d" providerId="ADAL" clId="{2490DDDF-FA31-4937-A9A9-A28C5F1F8ED5}" dt="2025-07-22T12:15:17.402" v="44" actId="47"/>
        <pc:sldMkLst>
          <pc:docMk/>
          <pc:sldMk cId="481912894" sldId="10358"/>
        </pc:sldMkLst>
      </pc:sldChg>
    </pc:docChg>
  </pc:docChgLst>
  <pc:docChgLst>
    <pc:chgData name="Sayassat Imambayev" userId="c200cf93-40f2-4527-9288-975f1969dc5d" providerId="ADAL" clId="{66AC971A-62B1-425C-A519-D052FF6DFCCC}"/>
    <pc:docChg chg="undo custSel addSld delSld modSld sldOrd">
      <pc:chgData name="Sayassat Imambayev" userId="c200cf93-40f2-4527-9288-975f1969dc5d" providerId="ADAL" clId="{66AC971A-62B1-425C-A519-D052FF6DFCCC}" dt="2025-07-21T07:57:51.284" v="2102" actId="47"/>
      <pc:docMkLst>
        <pc:docMk/>
      </pc:docMkLst>
      <pc:sldChg chg="addSp delSp modSp mod">
        <pc:chgData name="Sayassat Imambayev" userId="c200cf93-40f2-4527-9288-975f1969dc5d" providerId="ADAL" clId="{66AC971A-62B1-425C-A519-D052FF6DFCCC}" dt="2025-07-21T07:27:48.361" v="1793" actId="1076"/>
        <pc:sldMkLst>
          <pc:docMk/>
          <pc:sldMk cId="0" sldId="257"/>
        </pc:sldMkLst>
        <pc:spChg chg="add mod">
          <ac:chgData name="Sayassat Imambayev" userId="c200cf93-40f2-4527-9288-975f1969dc5d" providerId="ADAL" clId="{66AC971A-62B1-425C-A519-D052FF6DFCCC}" dt="2025-07-21T07:27:23.305" v="1789" actId="14100"/>
          <ac:spMkLst>
            <pc:docMk/>
            <pc:sldMk cId="0" sldId="257"/>
            <ac:spMk id="5" creationId="{6983A89A-73F7-14B0-3947-6682339F560C}"/>
          </ac:spMkLst>
        </pc:spChg>
        <pc:spChg chg="mod">
          <ac:chgData name="Sayassat Imambayev" userId="c200cf93-40f2-4527-9288-975f1969dc5d" providerId="ADAL" clId="{66AC971A-62B1-425C-A519-D052FF6DFCCC}" dt="2025-07-21T07:25:34.242" v="1765" actId="14100"/>
          <ac:spMkLst>
            <pc:docMk/>
            <pc:sldMk cId="0" sldId="257"/>
            <ac:spMk id="6" creationId="{39368572-75BD-706B-660B-455FF827F893}"/>
          </ac:spMkLst>
        </pc:spChg>
        <pc:spChg chg="mod">
          <ac:chgData name="Sayassat Imambayev" userId="c200cf93-40f2-4527-9288-975f1969dc5d" providerId="ADAL" clId="{66AC971A-62B1-425C-A519-D052FF6DFCCC}" dt="2025-07-21T07:25:37.170" v="1766" actId="14100"/>
          <ac:spMkLst>
            <pc:docMk/>
            <pc:sldMk cId="0" sldId="257"/>
            <ac:spMk id="7" creationId="{2BCDE6B9-3BA2-E081-DCFE-5554F29C5AFB}"/>
          </ac:spMkLst>
        </pc:spChg>
        <pc:spChg chg="mod">
          <ac:chgData name="Sayassat Imambayev" userId="c200cf93-40f2-4527-9288-975f1969dc5d" providerId="ADAL" clId="{66AC971A-62B1-425C-A519-D052FF6DFCCC}" dt="2025-07-21T07:20:07.297" v="1681"/>
          <ac:spMkLst>
            <pc:docMk/>
            <pc:sldMk cId="0" sldId="257"/>
            <ac:spMk id="4101" creationId="{98520036-594B-2CEA-6E3F-90A62153153A}"/>
          </ac:spMkLst>
        </pc:spChg>
      </pc:sldChg>
      <pc:sldChg chg="del">
        <pc:chgData name="Sayassat Imambayev" userId="c200cf93-40f2-4527-9288-975f1969dc5d" providerId="ADAL" clId="{66AC971A-62B1-425C-A519-D052FF6DFCCC}" dt="2025-07-21T07:27:31.986" v="1790" actId="47"/>
        <pc:sldMkLst>
          <pc:docMk/>
          <pc:sldMk cId="0" sldId="258"/>
        </pc:sldMkLst>
      </pc:sldChg>
      <pc:sldChg chg="modSp del mod">
        <pc:chgData name="Sayassat Imambayev" userId="c200cf93-40f2-4527-9288-975f1969dc5d" providerId="ADAL" clId="{66AC971A-62B1-425C-A519-D052FF6DFCCC}" dt="2025-07-21T07:28:24.544" v="1840" actId="2696"/>
        <pc:sldMkLst>
          <pc:docMk/>
          <pc:sldMk cId="0" sldId="260"/>
        </pc:sldMkLst>
      </pc:sldChg>
      <pc:sldChg chg="modSp add mod">
        <pc:chgData name="Sayassat Imambayev" userId="c200cf93-40f2-4527-9288-975f1969dc5d" providerId="ADAL" clId="{66AC971A-62B1-425C-A519-D052FF6DFCCC}" dt="2025-07-21T07:47:45.033" v="2030" actId="14100"/>
        <pc:sldMkLst>
          <pc:docMk/>
          <pc:sldMk cId="3682996990" sldId="260"/>
        </pc:sldMkLst>
        <pc:spChg chg="mod">
          <ac:chgData name="Sayassat Imambayev" userId="c200cf93-40f2-4527-9288-975f1969dc5d" providerId="ADAL" clId="{66AC971A-62B1-425C-A519-D052FF6DFCCC}" dt="2025-07-21T07:47:45.033" v="2030" actId="14100"/>
          <ac:spMkLst>
            <pc:docMk/>
            <pc:sldMk cId="3682996990" sldId="260"/>
            <ac:spMk id="8" creationId="{928C64C7-1C74-AE80-3253-3873CC1AC031}"/>
          </ac:spMkLst>
        </pc:spChg>
      </pc:sldChg>
      <pc:sldChg chg="modSp mod">
        <pc:chgData name="Sayassat Imambayev" userId="c200cf93-40f2-4527-9288-975f1969dc5d" providerId="ADAL" clId="{66AC971A-62B1-425C-A519-D052FF6DFCCC}" dt="2025-07-21T04:56:53.612" v="1584" actId="13926"/>
        <pc:sldMkLst>
          <pc:docMk/>
          <pc:sldMk cId="2968265503" sldId="264"/>
        </pc:sldMkLst>
        <pc:spChg chg="mod">
          <ac:chgData name="Sayassat Imambayev" userId="c200cf93-40f2-4527-9288-975f1969dc5d" providerId="ADAL" clId="{66AC971A-62B1-425C-A519-D052FF6DFCCC}" dt="2025-07-21T04:56:53.612" v="1584" actId="13926"/>
          <ac:spMkLst>
            <pc:docMk/>
            <pc:sldMk cId="2968265503" sldId="264"/>
            <ac:spMk id="3" creationId="{D8743504-7C71-517C-788C-28CCEB4EADCA}"/>
          </ac:spMkLst>
        </pc:spChg>
        <pc:spChg chg="mod">
          <ac:chgData name="Sayassat Imambayev" userId="c200cf93-40f2-4527-9288-975f1969dc5d" providerId="ADAL" clId="{66AC971A-62B1-425C-A519-D052FF6DFCCC}" dt="2025-07-18T12:34:39.914" v="1355" actId="1076"/>
          <ac:spMkLst>
            <pc:docMk/>
            <pc:sldMk cId="2968265503" sldId="264"/>
            <ac:spMk id="33" creationId="{323BFCDB-8D1B-BE7B-62E2-7FC183D2587B}"/>
          </ac:spMkLst>
        </pc:spChg>
        <pc:spChg chg="mod">
          <ac:chgData name="Sayassat Imambayev" userId="c200cf93-40f2-4527-9288-975f1969dc5d" providerId="ADAL" clId="{66AC971A-62B1-425C-A519-D052FF6DFCCC}" dt="2025-07-21T04:56:49.974" v="1583" actId="13926"/>
          <ac:spMkLst>
            <pc:docMk/>
            <pc:sldMk cId="2968265503" sldId="264"/>
            <ac:spMk id="35" creationId="{87FD8EA7-7403-C991-A588-FE7D2B855F71}"/>
          </ac:spMkLst>
        </pc:spChg>
      </pc:sldChg>
      <pc:sldChg chg="modSp mod">
        <pc:chgData name="Sayassat Imambayev" userId="c200cf93-40f2-4527-9288-975f1969dc5d" providerId="ADAL" clId="{66AC971A-62B1-425C-A519-D052FF6DFCCC}" dt="2025-07-21T07:17:01.422" v="1636" actId="20577"/>
        <pc:sldMkLst>
          <pc:docMk/>
          <pc:sldMk cId="4227076779" sldId="265"/>
        </pc:sldMkLst>
        <pc:spChg chg="mod">
          <ac:chgData name="Sayassat Imambayev" userId="c200cf93-40f2-4527-9288-975f1969dc5d" providerId="ADAL" clId="{66AC971A-62B1-425C-A519-D052FF6DFCCC}" dt="2025-07-21T07:17:01.422" v="1636" actId="20577"/>
          <ac:spMkLst>
            <pc:docMk/>
            <pc:sldMk cId="4227076779" sldId="265"/>
            <ac:spMk id="3" creationId="{71EE04C9-42A1-F5B0-CD5C-9F56FB7C3720}"/>
          </ac:spMkLst>
        </pc:spChg>
      </pc:sldChg>
      <pc:sldChg chg="modSp mod">
        <pc:chgData name="Sayassat Imambayev" userId="c200cf93-40f2-4527-9288-975f1969dc5d" providerId="ADAL" clId="{66AC971A-62B1-425C-A519-D052FF6DFCCC}" dt="2025-07-21T07:15:29.385" v="1624" actId="20578"/>
        <pc:sldMkLst>
          <pc:docMk/>
          <pc:sldMk cId="2435734714" sldId="309"/>
        </pc:sldMkLst>
        <pc:spChg chg="mod">
          <ac:chgData name="Sayassat Imambayev" userId="c200cf93-40f2-4527-9288-975f1969dc5d" providerId="ADAL" clId="{66AC971A-62B1-425C-A519-D052FF6DFCCC}" dt="2025-07-21T07:15:29.385" v="1624" actId="20578"/>
          <ac:spMkLst>
            <pc:docMk/>
            <pc:sldMk cId="2435734714" sldId="309"/>
            <ac:spMk id="15" creationId="{10A1DAF3-E994-7B6F-C6D2-337BDA13B05E}"/>
          </ac:spMkLst>
        </pc:spChg>
      </pc:sldChg>
      <pc:sldChg chg="modSp mod">
        <pc:chgData name="Sayassat Imambayev" userId="c200cf93-40f2-4527-9288-975f1969dc5d" providerId="ADAL" clId="{66AC971A-62B1-425C-A519-D052FF6DFCCC}" dt="2025-07-21T07:15:58.283" v="1632" actId="20577"/>
        <pc:sldMkLst>
          <pc:docMk/>
          <pc:sldMk cId="2228510735" sldId="311"/>
        </pc:sldMkLst>
        <pc:spChg chg="mod">
          <ac:chgData name="Sayassat Imambayev" userId="c200cf93-40f2-4527-9288-975f1969dc5d" providerId="ADAL" clId="{66AC971A-62B1-425C-A519-D052FF6DFCCC}" dt="2025-07-21T07:15:58.283" v="1632" actId="20577"/>
          <ac:spMkLst>
            <pc:docMk/>
            <pc:sldMk cId="2228510735" sldId="311"/>
            <ac:spMk id="17" creationId="{DE4CB32F-FBE4-5F52-5F39-640AD321AAA5}"/>
          </ac:spMkLst>
        </pc:spChg>
      </pc:sldChg>
      <pc:sldChg chg="addSp delSp modSp mod">
        <pc:chgData name="Sayassat Imambayev" userId="c200cf93-40f2-4527-9288-975f1969dc5d" providerId="ADAL" clId="{66AC971A-62B1-425C-A519-D052FF6DFCCC}" dt="2025-07-21T07:43:51.272" v="1995" actId="20577"/>
        <pc:sldMkLst>
          <pc:docMk/>
          <pc:sldMk cId="3769419431" sldId="314"/>
        </pc:sldMkLst>
        <pc:spChg chg="add mod">
          <ac:chgData name="Sayassat Imambayev" userId="c200cf93-40f2-4527-9288-975f1969dc5d" providerId="ADAL" clId="{66AC971A-62B1-425C-A519-D052FF6DFCCC}" dt="2025-07-21T07:33:46.763" v="1897" actId="20577"/>
          <ac:spMkLst>
            <pc:docMk/>
            <pc:sldMk cId="3769419431" sldId="314"/>
            <ac:spMk id="5" creationId="{F4B7CD17-57C1-0549-70A4-121B8CB01CFB}"/>
          </ac:spMkLst>
        </pc:spChg>
        <pc:spChg chg="mod">
          <ac:chgData name="Sayassat Imambayev" userId="c200cf93-40f2-4527-9288-975f1969dc5d" providerId="ADAL" clId="{66AC971A-62B1-425C-A519-D052FF6DFCCC}" dt="2025-07-21T07:43:51.272" v="1995" actId="20577"/>
          <ac:spMkLst>
            <pc:docMk/>
            <pc:sldMk cId="3769419431" sldId="314"/>
            <ac:spMk id="15" creationId="{CEFBE1A7-2DAA-2E0F-E707-E75288A6F16A}"/>
          </ac:spMkLst>
        </pc:spChg>
      </pc:sldChg>
      <pc:sldChg chg="delSp modSp mod">
        <pc:chgData name="Sayassat Imambayev" userId="c200cf93-40f2-4527-9288-975f1969dc5d" providerId="ADAL" clId="{66AC971A-62B1-425C-A519-D052FF6DFCCC}" dt="2025-07-21T07:37:06.413" v="1937" actId="478"/>
        <pc:sldMkLst>
          <pc:docMk/>
          <pc:sldMk cId="3645953464" sldId="316"/>
        </pc:sldMkLst>
        <pc:spChg chg="mod">
          <ac:chgData name="Sayassat Imambayev" userId="c200cf93-40f2-4527-9288-975f1969dc5d" providerId="ADAL" clId="{66AC971A-62B1-425C-A519-D052FF6DFCCC}" dt="2025-07-21T07:34:43.862" v="1903" actId="1076"/>
          <ac:spMkLst>
            <pc:docMk/>
            <pc:sldMk cId="3645953464" sldId="316"/>
            <ac:spMk id="28" creationId="{465B238B-9AAE-C671-85E0-5D9DB7080BA0}"/>
          </ac:spMkLst>
        </pc:spChg>
        <pc:spChg chg="mod">
          <ac:chgData name="Sayassat Imambayev" userId="c200cf93-40f2-4527-9288-975f1969dc5d" providerId="ADAL" clId="{66AC971A-62B1-425C-A519-D052FF6DFCCC}" dt="2025-07-21T07:34:50.862" v="1905" actId="1076"/>
          <ac:spMkLst>
            <pc:docMk/>
            <pc:sldMk cId="3645953464" sldId="316"/>
            <ac:spMk id="29" creationId="{2DA7343F-9A5C-F7B0-2D52-DD4F9DF91077}"/>
          </ac:spMkLst>
        </pc:spChg>
      </pc:sldChg>
      <pc:sldChg chg="addSp delSp modSp mod">
        <pc:chgData name="Sayassat Imambayev" userId="c200cf93-40f2-4527-9288-975f1969dc5d" providerId="ADAL" clId="{66AC971A-62B1-425C-A519-D052FF6DFCCC}" dt="2025-07-21T07:41:26.059" v="1991" actId="14100"/>
        <pc:sldMkLst>
          <pc:docMk/>
          <pc:sldMk cId="2496893186" sldId="317"/>
        </pc:sldMkLst>
        <pc:spChg chg="add mod ord">
          <ac:chgData name="Sayassat Imambayev" userId="c200cf93-40f2-4527-9288-975f1969dc5d" providerId="ADAL" clId="{66AC971A-62B1-425C-A519-D052FF6DFCCC}" dt="2025-07-21T07:37:53.256" v="1942" actId="207"/>
          <ac:spMkLst>
            <pc:docMk/>
            <pc:sldMk cId="2496893186" sldId="317"/>
            <ac:spMk id="7" creationId="{38108AB9-D2E1-396F-8FAD-7AEBA789B3C8}"/>
          </ac:spMkLst>
        </pc:spChg>
        <pc:spChg chg="add mod ord">
          <ac:chgData name="Sayassat Imambayev" userId="c200cf93-40f2-4527-9288-975f1969dc5d" providerId="ADAL" clId="{66AC971A-62B1-425C-A519-D052FF6DFCCC}" dt="2025-07-21T07:40:41.370" v="1981" actId="1076"/>
          <ac:spMkLst>
            <pc:docMk/>
            <pc:sldMk cId="2496893186" sldId="317"/>
            <ac:spMk id="8" creationId="{54E3ACFB-C4F8-BAB1-54D5-AC55B0E7CE6F}"/>
          </ac:spMkLst>
        </pc:spChg>
        <pc:spChg chg="mod">
          <ac:chgData name="Sayassat Imambayev" userId="c200cf93-40f2-4527-9288-975f1969dc5d" providerId="ADAL" clId="{66AC971A-62B1-425C-A519-D052FF6DFCCC}" dt="2025-07-21T07:41:26.059" v="1991" actId="14100"/>
          <ac:spMkLst>
            <pc:docMk/>
            <pc:sldMk cId="2496893186" sldId="317"/>
            <ac:spMk id="9" creationId="{0F66A509-8739-D19C-43EB-D6B5AD8D70B5}"/>
          </ac:spMkLst>
        </pc:spChg>
        <pc:spChg chg="mod">
          <ac:chgData name="Sayassat Imambayev" userId="c200cf93-40f2-4527-9288-975f1969dc5d" providerId="ADAL" clId="{66AC971A-62B1-425C-A519-D052FF6DFCCC}" dt="2025-07-21T07:41:13.482" v="1987" actId="1076"/>
          <ac:spMkLst>
            <pc:docMk/>
            <pc:sldMk cId="2496893186" sldId="317"/>
            <ac:spMk id="10" creationId="{ABBC1AE4-E999-A108-F1F1-EF277C964FD4}"/>
          </ac:spMkLst>
        </pc:spChg>
        <pc:spChg chg="mod">
          <ac:chgData name="Sayassat Imambayev" userId="c200cf93-40f2-4527-9288-975f1969dc5d" providerId="ADAL" clId="{66AC971A-62B1-425C-A519-D052FF6DFCCC}" dt="2025-07-21T07:40:45.730" v="1982" actId="1076"/>
          <ac:spMkLst>
            <pc:docMk/>
            <pc:sldMk cId="2496893186" sldId="317"/>
            <ac:spMk id="11" creationId="{B42086FD-2847-9AC5-BACE-08DE37BB8B85}"/>
          </ac:spMkLst>
        </pc:spChg>
        <pc:spChg chg="add mod ord">
          <ac:chgData name="Sayassat Imambayev" userId="c200cf93-40f2-4527-9288-975f1969dc5d" providerId="ADAL" clId="{66AC971A-62B1-425C-A519-D052FF6DFCCC}" dt="2025-07-21T07:41:18.370" v="1989" actId="14100"/>
          <ac:spMkLst>
            <pc:docMk/>
            <pc:sldMk cId="2496893186" sldId="317"/>
            <ac:spMk id="12" creationId="{BDCDE8F0-EFC9-8144-C390-B3854AB9D69C}"/>
          </ac:spMkLst>
        </pc:spChg>
        <pc:spChg chg="mod">
          <ac:chgData name="Sayassat Imambayev" userId="c200cf93-40f2-4527-9288-975f1969dc5d" providerId="ADAL" clId="{66AC971A-62B1-425C-A519-D052FF6DFCCC}" dt="2025-07-21T07:41:03.282" v="1985" actId="1076"/>
          <ac:spMkLst>
            <pc:docMk/>
            <pc:sldMk cId="2496893186" sldId="317"/>
            <ac:spMk id="13" creationId="{25178472-5774-C177-E6E0-54FE868B3695}"/>
          </ac:spMkLst>
        </pc:spChg>
        <pc:spChg chg="add mod ord">
          <ac:chgData name="Sayassat Imambayev" userId="c200cf93-40f2-4527-9288-975f1969dc5d" providerId="ADAL" clId="{66AC971A-62B1-425C-A519-D052FF6DFCCC}" dt="2025-07-21T07:40:59.011" v="1984" actId="14100"/>
          <ac:spMkLst>
            <pc:docMk/>
            <pc:sldMk cId="2496893186" sldId="317"/>
            <ac:spMk id="21" creationId="{FA2A628E-4B62-36DD-7911-E4C486C419AC}"/>
          </ac:spMkLst>
        </pc:spChg>
        <pc:spChg chg="add del mod">
          <ac:chgData name="Sayassat Imambayev" userId="c200cf93-40f2-4527-9288-975f1969dc5d" providerId="ADAL" clId="{66AC971A-62B1-425C-A519-D052FF6DFCCC}" dt="2025-07-21T07:40:07.219" v="1974" actId="1076"/>
          <ac:spMkLst>
            <pc:docMk/>
            <pc:sldMk cId="2496893186" sldId="317"/>
            <ac:spMk id="22" creationId="{758CB787-AC4A-06C4-66B7-6047D9455A41}"/>
          </ac:spMkLst>
        </pc:spChg>
        <pc:spChg chg="add mod ord">
          <ac:chgData name="Sayassat Imambayev" userId="c200cf93-40f2-4527-9288-975f1969dc5d" providerId="ADAL" clId="{66AC971A-62B1-425C-A519-D052FF6DFCCC}" dt="2025-07-21T07:41:26.059" v="1991" actId="14100"/>
          <ac:spMkLst>
            <pc:docMk/>
            <pc:sldMk cId="2496893186" sldId="317"/>
            <ac:spMk id="24" creationId="{7F6195A1-ECC0-7099-D8CB-2B080FFA54DC}"/>
          </ac:spMkLst>
        </pc:spChg>
      </pc:sldChg>
      <pc:sldChg chg="modSp mod">
        <pc:chgData name="Sayassat Imambayev" userId="c200cf93-40f2-4527-9288-975f1969dc5d" providerId="ADAL" clId="{66AC971A-62B1-425C-A519-D052FF6DFCCC}" dt="2025-07-21T07:14:46.381" v="1615" actId="6549"/>
        <pc:sldMkLst>
          <pc:docMk/>
          <pc:sldMk cId="4161571196" sldId="318"/>
        </pc:sldMkLst>
        <pc:spChg chg="mod">
          <ac:chgData name="Sayassat Imambayev" userId="c200cf93-40f2-4527-9288-975f1969dc5d" providerId="ADAL" clId="{66AC971A-62B1-425C-A519-D052FF6DFCCC}" dt="2025-07-21T07:13:24.701" v="1588" actId="6549"/>
          <ac:spMkLst>
            <pc:docMk/>
            <pc:sldMk cId="4161571196" sldId="318"/>
            <ac:spMk id="36" creationId="{82F10C46-BD2F-AE16-4D06-6128BADAE6BD}"/>
          </ac:spMkLst>
        </pc:spChg>
        <pc:spChg chg="mod">
          <ac:chgData name="Sayassat Imambayev" userId="c200cf93-40f2-4527-9288-975f1969dc5d" providerId="ADAL" clId="{66AC971A-62B1-425C-A519-D052FF6DFCCC}" dt="2025-07-21T07:14:46.381" v="1615" actId="6549"/>
          <ac:spMkLst>
            <pc:docMk/>
            <pc:sldMk cId="4161571196" sldId="318"/>
            <ac:spMk id="39" creationId="{8DB5959F-72EE-2780-995F-67251699D122}"/>
          </ac:spMkLst>
        </pc:spChg>
      </pc:sldChg>
      <pc:sldChg chg="addSp delSp modSp mod">
        <pc:chgData name="Sayassat Imambayev" userId="c200cf93-40f2-4527-9288-975f1969dc5d" providerId="ADAL" clId="{66AC971A-62B1-425C-A519-D052FF6DFCCC}" dt="2025-07-21T07:57:46.035" v="2101" actId="1076"/>
        <pc:sldMkLst>
          <pc:docMk/>
          <pc:sldMk cId="1232912786" sldId="323"/>
        </pc:sldMkLst>
      </pc:sldChg>
      <pc:sldChg chg="modSp mod">
        <pc:chgData name="Sayassat Imambayev" userId="c200cf93-40f2-4527-9288-975f1969dc5d" providerId="ADAL" clId="{66AC971A-62B1-425C-A519-D052FF6DFCCC}" dt="2025-07-18T11:32:02.134" v="1337" actId="13926"/>
        <pc:sldMkLst>
          <pc:docMk/>
          <pc:sldMk cId="162952496" sldId="10224"/>
        </pc:sldMkLst>
        <pc:spChg chg="mod">
          <ac:chgData name="Sayassat Imambayev" userId="c200cf93-40f2-4527-9288-975f1969dc5d" providerId="ADAL" clId="{66AC971A-62B1-425C-A519-D052FF6DFCCC}" dt="2025-07-18T11:32:02.134" v="1337" actId="13926"/>
          <ac:spMkLst>
            <pc:docMk/>
            <pc:sldMk cId="162952496" sldId="10224"/>
            <ac:spMk id="6" creationId="{3D00566D-198A-B619-E19A-1623C3128365}"/>
          </ac:spMkLst>
        </pc:spChg>
      </pc:sldChg>
      <pc:sldChg chg="modSp mod">
        <pc:chgData name="Sayassat Imambayev" userId="c200cf93-40f2-4527-9288-975f1969dc5d" providerId="ADAL" clId="{66AC971A-62B1-425C-A519-D052FF6DFCCC}" dt="2025-07-21T04:57:57.116" v="1587" actId="13926"/>
        <pc:sldMkLst>
          <pc:docMk/>
          <pc:sldMk cId="151108464" sldId="10348"/>
        </pc:sldMkLst>
        <pc:spChg chg="mod">
          <ac:chgData name="Sayassat Imambayev" userId="c200cf93-40f2-4527-9288-975f1969dc5d" providerId="ADAL" clId="{66AC971A-62B1-425C-A519-D052FF6DFCCC}" dt="2025-07-21T04:57:21.879" v="1586" actId="6549"/>
          <ac:spMkLst>
            <pc:docMk/>
            <pc:sldMk cId="151108464" sldId="10348"/>
            <ac:spMk id="3" creationId="{FA101E82-A314-DE95-DDC9-6A59019C4D5F}"/>
          </ac:spMkLst>
        </pc:spChg>
        <pc:spChg chg="mod">
          <ac:chgData name="Sayassat Imambayev" userId="c200cf93-40f2-4527-9288-975f1969dc5d" providerId="ADAL" clId="{66AC971A-62B1-425C-A519-D052FF6DFCCC}" dt="2025-07-21T04:57:57.116" v="1587" actId="13926"/>
          <ac:spMkLst>
            <pc:docMk/>
            <pc:sldMk cId="151108464" sldId="10348"/>
            <ac:spMk id="4" creationId="{36CD21DC-F020-5F7C-63FC-4815403BB315}"/>
          </ac:spMkLst>
        </pc:spChg>
        <pc:spChg chg="mod">
          <ac:chgData name="Sayassat Imambayev" userId="c200cf93-40f2-4527-9288-975f1969dc5d" providerId="ADAL" clId="{66AC971A-62B1-425C-A519-D052FF6DFCCC}" dt="2025-07-18T10:51:26.137" v="670" actId="1076"/>
          <ac:spMkLst>
            <pc:docMk/>
            <pc:sldMk cId="151108464" sldId="10348"/>
            <ac:spMk id="7" creationId="{4B6B1063-2955-E7F7-B7AD-11F60C85DCE6}"/>
          </ac:spMkLst>
        </pc:spChg>
        <pc:spChg chg="mod">
          <ac:chgData name="Sayassat Imambayev" userId="c200cf93-40f2-4527-9288-975f1969dc5d" providerId="ADAL" clId="{66AC971A-62B1-425C-A519-D052FF6DFCCC}" dt="2025-07-18T12:44:15.856" v="1425" actId="1076"/>
          <ac:spMkLst>
            <pc:docMk/>
            <pc:sldMk cId="151108464" sldId="10348"/>
            <ac:spMk id="8" creationId="{1A63F9CB-A098-ED74-8791-E28AD53D0DB8}"/>
          </ac:spMkLst>
        </pc:spChg>
        <pc:spChg chg="mod">
          <ac:chgData name="Sayassat Imambayev" userId="c200cf93-40f2-4527-9288-975f1969dc5d" providerId="ADAL" clId="{66AC971A-62B1-425C-A519-D052FF6DFCCC}" dt="2025-07-18T12:44:07.071" v="1422" actId="1076"/>
          <ac:spMkLst>
            <pc:docMk/>
            <pc:sldMk cId="151108464" sldId="10348"/>
            <ac:spMk id="20" creationId="{A0C75284-B2A7-A8EC-71CA-2B3936D98417}"/>
          </ac:spMkLst>
        </pc:spChg>
        <pc:picChg chg="mod">
          <ac:chgData name="Sayassat Imambayev" userId="c200cf93-40f2-4527-9288-975f1969dc5d" providerId="ADAL" clId="{66AC971A-62B1-425C-A519-D052FF6DFCCC}" dt="2025-07-18T12:44:13.144" v="1424" actId="1076"/>
          <ac:picMkLst>
            <pc:docMk/>
            <pc:sldMk cId="151108464" sldId="10348"/>
            <ac:picMk id="6" creationId="{792FE8BE-5693-0FDF-41D1-466EE45D2A4E}"/>
          </ac:picMkLst>
        </pc:picChg>
        <pc:picChg chg="mod">
          <ac:chgData name="Sayassat Imambayev" userId="c200cf93-40f2-4527-9288-975f1969dc5d" providerId="ADAL" clId="{66AC971A-62B1-425C-A519-D052FF6DFCCC}" dt="2025-07-18T12:44:10.064" v="1423" actId="1076"/>
          <ac:picMkLst>
            <pc:docMk/>
            <pc:sldMk cId="151108464" sldId="10348"/>
            <ac:picMk id="23" creationId="{51D9AF3E-C715-CEB1-3CAD-951F07ED3522}"/>
          </ac:picMkLst>
        </pc:picChg>
      </pc:sldChg>
      <pc:sldChg chg="addSp delSp modSp mod">
        <pc:chgData name="Sayassat Imambayev" userId="c200cf93-40f2-4527-9288-975f1969dc5d" providerId="ADAL" clId="{66AC971A-62B1-425C-A519-D052FF6DFCCC}" dt="2025-07-21T07:36:38.656" v="1935" actId="1076"/>
        <pc:sldMkLst>
          <pc:docMk/>
          <pc:sldMk cId="0" sldId="10351"/>
        </pc:sldMkLst>
        <pc:spChg chg="add mod">
          <ac:chgData name="Sayassat Imambayev" userId="c200cf93-40f2-4527-9288-975f1969dc5d" providerId="ADAL" clId="{66AC971A-62B1-425C-A519-D052FF6DFCCC}" dt="2025-07-21T07:35:38.751" v="1919" actId="1076"/>
          <ac:spMkLst>
            <pc:docMk/>
            <pc:sldMk cId="0" sldId="10351"/>
            <ac:spMk id="8" creationId="{E476CA69-5C15-FFC7-E79F-7A5D805594EA}"/>
          </ac:spMkLst>
        </pc:spChg>
        <pc:spChg chg="add mod">
          <ac:chgData name="Sayassat Imambayev" userId="c200cf93-40f2-4527-9288-975f1969dc5d" providerId="ADAL" clId="{66AC971A-62B1-425C-A519-D052FF6DFCCC}" dt="2025-07-21T07:35:43.526" v="1921" actId="1076"/>
          <ac:spMkLst>
            <pc:docMk/>
            <pc:sldMk cId="0" sldId="10351"/>
            <ac:spMk id="9" creationId="{8F8ABA48-918B-889C-70A3-461FE8AF0051}"/>
          </ac:spMkLst>
        </pc:spChg>
        <pc:spChg chg="add mod">
          <ac:chgData name="Sayassat Imambayev" userId="c200cf93-40f2-4527-9288-975f1969dc5d" providerId="ADAL" clId="{66AC971A-62B1-425C-A519-D052FF6DFCCC}" dt="2025-07-21T07:35:50.142" v="1923" actId="1076"/>
          <ac:spMkLst>
            <pc:docMk/>
            <pc:sldMk cId="0" sldId="10351"/>
            <ac:spMk id="10" creationId="{066F422E-EE09-FD07-0C9F-E12D53730E1C}"/>
          </ac:spMkLst>
        </pc:spChg>
        <pc:spChg chg="add mod">
          <ac:chgData name="Sayassat Imambayev" userId="c200cf93-40f2-4527-9288-975f1969dc5d" providerId="ADAL" clId="{66AC971A-62B1-425C-A519-D052FF6DFCCC}" dt="2025-07-21T07:35:58.439" v="1925" actId="1076"/>
          <ac:spMkLst>
            <pc:docMk/>
            <pc:sldMk cId="0" sldId="10351"/>
            <ac:spMk id="11" creationId="{BC728C49-B59A-740A-1368-768677C739FB}"/>
          </ac:spMkLst>
        </pc:spChg>
        <pc:spChg chg="add mod">
          <ac:chgData name="Sayassat Imambayev" userId="c200cf93-40f2-4527-9288-975f1969dc5d" providerId="ADAL" clId="{66AC971A-62B1-425C-A519-D052FF6DFCCC}" dt="2025-07-21T07:36:05.822" v="1927" actId="1076"/>
          <ac:spMkLst>
            <pc:docMk/>
            <pc:sldMk cId="0" sldId="10351"/>
            <ac:spMk id="12" creationId="{935E3661-3B7E-4882-A35E-32CE7EFBC6BB}"/>
          </ac:spMkLst>
        </pc:spChg>
        <pc:spChg chg="add mod">
          <ac:chgData name="Sayassat Imambayev" userId="c200cf93-40f2-4527-9288-975f1969dc5d" providerId="ADAL" clId="{66AC971A-62B1-425C-A519-D052FF6DFCCC}" dt="2025-07-21T07:36:12.663" v="1929" actId="1076"/>
          <ac:spMkLst>
            <pc:docMk/>
            <pc:sldMk cId="0" sldId="10351"/>
            <ac:spMk id="13" creationId="{54529ACD-3411-24D7-94BD-1BFB84DADB10}"/>
          </ac:spMkLst>
        </pc:spChg>
        <pc:spChg chg="add mod">
          <ac:chgData name="Sayassat Imambayev" userId="c200cf93-40f2-4527-9288-975f1969dc5d" providerId="ADAL" clId="{66AC971A-62B1-425C-A519-D052FF6DFCCC}" dt="2025-07-21T07:36:20.070" v="1931" actId="1076"/>
          <ac:spMkLst>
            <pc:docMk/>
            <pc:sldMk cId="0" sldId="10351"/>
            <ac:spMk id="14" creationId="{D2F1290C-D5C2-93B0-20D7-F0B5BE46DD2B}"/>
          </ac:spMkLst>
        </pc:spChg>
        <pc:spChg chg="add mod">
          <ac:chgData name="Sayassat Imambayev" userId="c200cf93-40f2-4527-9288-975f1969dc5d" providerId="ADAL" clId="{66AC971A-62B1-425C-A519-D052FF6DFCCC}" dt="2025-07-21T07:36:27.518" v="1933" actId="1076"/>
          <ac:spMkLst>
            <pc:docMk/>
            <pc:sldMk cId="0" sldId="10351"/>
            <ac:spMk id="15" creationId="{A453665E-8355-6050-D595-10EB351643D4}"/>
          </ac:spMkLst>
        </pc:spChg>
        <pc:spChg chg="add mod">
          <ac:chgData name="Sayassat Imambayev" userId="c200cf93-40f2-4527-9288-975f1969dc5d" providerId="ADAL" clId="{66AC971A-62B1-425C-A519-D052FF6DFCCC}" dt="2025-07-21T07:36:38.656" v="1935" actId="1076"/>
          <ac:spMkLst>
            <pc:docMk/>
            <pc:sldMk cId="0" sldId="10351"/>
            <ac:spMk id="16" creationId="{4B3299ED-46AC-2E4A-A7C8-47D1E4C26ADD}"/>
          </ac:spMkLst>
        </pc:spChg>
        <pc:spChg chg="mod">
          <ac:chgData name="Sayassat Imambayev" userId="c200cf93-40f2-4527-9288-975f1969dc5d" providerId="ADAL" clId="{66AC971A-62B1-425C-A519-D052FF6DFCCC}" dt="2025-07-21T07:35:18.278" v="1907" actId="14100"/>
          <ac:spMkLst>
            <pc:docMk/>
            <pc:sldMk cId="0" sldId="10351"/>
            <ac:spMk id="126" creationId="{00000000-0000-0000-0000-000000000000}"/>
          </ac:spMkLst>
        </pc:spChg>
      </pc:sldChg>
      <pc:sldChg chg="addSp modSp mod">
        <pc:chgData name="Sayassat Imambayev" userId="c200cf93-40f2-4527-9288-975f1969dc5d" providerId="ADAL" clId="{66AC971A-62B1-425C-A519-D052FF6DFCCC}" dt="2025-07-21T07:46:10.489" v="2011" actId="1076"/>
        <pc:sldMkLst>
          <pc:docMk/>
          <pc:sldMk cId="0" sldId="10352"/>
        </pc:sldMkLst>
        <pc:spChg chg="add mod">
          <ac:chgData name="Sayassat Imambayev" userId="c200cf93-40f2-4527-9288-975f1969dc5d" providerId="ADAL" clId="{66AC971A-62B1-425C-A519-D052FF6DFCCC}" dt="2025-07-21T07:30:25.250" v="1866" actId="14100"/>
          <ac:spMkLst>
            <pc:docMk/>
            <pc:sldMk cId="0" sldId="10352"/>
            <ac:spMk id="8" creationId="{69704236-27B4-0D01-5DE0-B53644827EA2}"/>
          </ac:spMkLst>
        </pc:spChg>
        <pc:spChg chg="mod">
          <ac:chgData name="Sayassat Imambayev" userId="c200cf93-40f2-4527-9288-975f1969dc5d" providerId="ADAL" clId="{66AC971A-62B1-425C-A519-D052FF6DFCCC}" dt="2025-07-21T07:29:51.883" v="1859" actId="21"/>
          <ac:spMkLst>
            <pc:docMk/>
            <pc:sldMk cId="0" sldId="10352"/>
            <ac:spMk id="10" creationId="{CEC098E8-461B-4CBC-0695-EB9B45471FF8}"/>
          </ac:spMkLst>
        </pc:spChg>
        <pc:spChg chg="mod">
          <ac:chgData name="Sayassat Imambayev" userId="c200cf93-40f2-4527-9288-975f1969dc5d" providerId="ADAL" clId="{66AC971A-62B1-425C-A519-D052FF6DFCCC}" dt="2025-07-21T07:45:21.465" v="2003" actId="1076"/>
          <ac:spMkLst>
            <pc:docMk/>
            <pc:sldMk cId="0" sldId="10352"/>
            <ac:spMk id="152" creationId="{00000000-0000-0000-0000-000000000000}"/>
          </ac:spMkLst>
        </pc:spChg>
        <pc:spChg chg="mod">
          <ac:chgData name="Sayassat Imambayev" userId="c200cf93-40f2-4527-9288-975f1969dc5d" providerId="ADAL" clId="{66AC971A-62B1-425C-A519-D052FF6DFCCC}" dt="2025-07-21T07:45:55.754" v="2007" actId="1076"/>
          <ac:spMkLst>
            <pc:docMk/>
            <pc:sldMk cId="0" sldId="10352"/>
            <ac:spMk id="160" creationId="{00000000-0000-0000-0000-000000000000}"/>
          </ac:spMkLst>
        </pc:spChg>
        <pc:spChg chg="mod">
          <ac:chgData name="Sayassat Imambayev" userId="c200cf93-40f2-4527-9288-975f1969dc5d" providerId="ADAL" clId="{66AC971A-62B1-425C-A519-D052FF6DFCCC}" dt="2025-07-21T07:45:58.113" v="2008" actId="1076"/>
          <ac:spMkLst>
            <pc:docMk/>
            <pc:sldMk cId="0" sldId="10352"/>
            <ac:spMk id="161" creationId="{00000000-0000-0000-0000-000000000000}"/>
          </ac:spMkLst>
        </pc:spChg>
        <pc:spChg chg="mod">
          <ac:chgData name="Sayassat Imambayev" userId="c200cf93-40f2-4527-9288-975f1969dc5d" providerId="ADAL" clId="{66AC971A-62B1-425C-A519-D052FF6DFCCC}" dt="2025-07-21T07:45:23.185" v="2004" actId="1076"/>
          <ac:spMkLst>
            <pc:docMk/>
            <pc:sldMk cId="0" sldId="10352"/>
            <ac:spMk id="193" creationId="{00000000-0000-0000-0000-000000000000}"/>
          </ac:spMkLst>
        </pc:spChg>
        <pc:spChg chg="mod">
          <ac:chgData name="Sayassat Imambayev" userId="c200cf93-40f2-4527-9288-975f1969dc5d" providerId="ADAL" clId="{66AC971A-62B1-425C-A519-D052FF6DFCCC}" dt="2025-07-21T07:46:04.778" v="2010" actId="1076"/>
          <ac:spMkLst>
            <pc:docMk/>
            <pc:sldMk cId="0" sldId="10352"/>
            <ac:spMk id="199" creationId="{00000000-0000-0000-0000-000000000000}"/>
          </ac:spMkLst>
        </pc:spChg>
        <pc:grpChg chg="mod">
          <ac:chgData name="Sayassat Imambayev" userId="c200cf93-40f2-4527-9288-975f1969dc5d" providerId="ADAL" clId="{66AC971A-62B1-425C-A519-D052FF6DFCCC}" dt="2025-07-21T07:46:02.345" v="2009" actId="1076"/>
          <ac:grpSpMkLst>
            <pc:docMk/>
            <pc:sldMk cId="0" sldId="10352"/>
            <ac:grpSpMk id="19" creationId="{6B5CB5FD-8840-255E-28CC-93FA01C8CA72}"/>
          </ac:grpSpMkLst>
        </pc:grpChg>
        <pc:grpChg chg="mod">
          <ac:chgData name="Sayassat Imambayev" userId="c200cf93-40f2-4527-9288-975f1969dc5d" providerId="ADAL" clId="{66AC971A-62B1-425C-A519-D052FF6DFCCC}" dt="2025-07-21T07:45:52.018" v="2006" actId="1076"/>
          <ac:grpSpMkLst>
            <pc:docMk/>
            <pc:sldMk cId="0" sldId="10352"/>
            <ac:grpSpMk id="20" creationId="{5949D391-123B-FDE6-2332-8AD9AF25845D}"/>
          </ac:grpSpMkLst>
        </pc:grpChg>
        <pc:grpChg chg="mod">
          <ac:chgData name="Sayassat Imambayev" userId="c200cf93-40f2-4527-9288-975f1969dc5d" providerId="ADAL" clId="{66AC971A-62B1-425C-A519-D052FF6DFCCC}" dt="2025-07-21T07:45:26.505" v="2005" actId="1076"/>
          <ac:grpSpMkLst>
            <pc:docMk/>
            <pc:sldMk cId="0" sldId="10352"/>
            <ac:grpSpMk id="21" creationId="{3A7A6892-1E6A-A8E1-5F43-29C022BF870E}"/>
          </ac:grpSpMkLst>
        </pc:grpChg>
        <pc:grpChg chg="mod">
          <ac:chgData name="Sayassat Imambayev" userId="c200cf93-40f2-4527-9288-975f1969dc5d" providerId="ADAL" clId="{66AC971A-62B1-425C-A519-D052FF6DFCCC}" dt="2025-07-21T07:45:12.654" v="2000" actId="1076"/>
          <ac:grpSpMkLst>
            <pc:docMk/>
            <pc:sldMk cId="0" sldId="10352"/>
            <ac:grpSpMk id="22" creationId="{E7AF910E-CC16-A475-3CB3-C825827206F8}"/>
          </ac:grpSpMkLst>
        </pc:grpChg>
        <pc:picChg chg="mod">
          <ac:chgData name="Sayassat Imambayev" userId="c200cf93-40f2-4527-9288-975f1969dc5d" providerId="ADAL" clId="{66AC971A-62B1-425C-A519-D052FF6DFCCC}" dt="2025-07-21T07:30:29.082" v="1867" actId="1076"/>
          <ac:picMkLst>
            <pc:docMk/>
            <pc:sldMk cId="0" sldId="10352"/>
            <ac:picMk id="162" creationId="{00000000-0000-0000-0000-000000000000}"/>
          </ac:picMkLst>
        </pc:picChg>
        <pc:picChg chg="mod">
          <ac:chgData name="Sayassat Imambayev" userId="c200cf93-40f2-4527-9288-975f1969dc5d" providerId="ADAL" clId="{66AC971A-62B1-425C-A519-D052FF6DFCCC}" dt="2025-07-21T07:30:29.082" v="1867" actId="1076"/>
          <ac:picMkLst>
            <pc:docMk/>
            <pc:sldMk cId="0" sldId="10352"/>
            <ac:picMk id="164" creationId="{00000000-0000-0000-0000-000000000000}"/>
          </ac:picMkLst>
        </pc:picChg>
        <pc:picChg chg="mod">
          <ac:chgData name="Sayassat Imambayev" userId="c200cf93-40f2-4527-9288-975f1969dc5d" providerId="ADAL" clId="{66AC971A-62B1-425C-A519-D052FF6DFCCC}" dt="2025-07-21T07:30:29.082" v="1867" actId="1076"/>
          <ac:picMkLst>
            <pc:docMk/>
            <pc:sldMk cId="0" sldId="10352"/>
            <ac:picMk id="165" creationId="{00000000-0000-0000-0000-000000000000}"/>
          </ac:picMkLst>
        </pc:picChg>
      </pc:sldChg>
      <pc:sldChg chg="addSp delSp modSp mod ord">
        <pc:chgData name="Sayassat Imambayev" userId="c200cf93-40f2-4527-9288-975f1969dc5d" providerId="ADAL" clId="{66AC971A-62B1-425C-A519-D052FF6DFCCC}" dt="2025-07-21T07:43:01.880" v="1994" actId="478"/>
        <pc:sldMkLst>
          <pc:docMk/>
          <pc:sldMk cId="949102393" sldId="10353"/>
        </pc:sldMkLst>
      </pc:sldChg>
      <pc:sldChg chg="modSp del mod">
        <pc:chgData name="Sayassat Imambayev" userId="c200cf93-40f2-4527-9288-975f1969dc5d" providerId="ADAL" clId="{66AC971A-62B1-425C-A519-D052FF6DFCCC}" dt="2025-07-21T07:27:55.152" v="1794" actId="47"/>
        <pc:sldMkLst>
          <pc:docMk/>
          <pc:sldMk cId="858540110" sldId="10354"/>
        </pc:sldMkLst>
      </pc:sldChg>
      <pc:sldChg chg="addSp delSp modSp add del mod">
        <pc:chgData name="Sayassat Imambayev" userId="c200cf93-40f2-4527-9288-975f1969dc5d" providerId="ADAL" clId="{66AC971A-62B1-425C-A519-D052FF6DFCCC}" dt="2025-07-21T07:57:51.284" v="2102" actId="47"/>
        <pc:sldMkLst>
          <pc:docMk/>
          <pc:sldMk cId="204741977" sldId="10355"/>
        </pc:sldMkLst>
      </pc:sldChg>
    </pc:docChg>
  </pc:docChgLst>
  <pc:docChgLst>
    <pc:chgData name="Sayassat Imambayev" userId="c200cf93-40f2-4527-9288-975f1969dc5d" providerId="ADAL" clId="{FC0F9DA1-45CD-4C12-9080-19E12475E918}"/>
    <pc:docChg chg="addSld modSld">
      <pc:chgData name="Sayassat Imambayev" userId="c200cf93-40f2-4527-9288-975f1969dc5d" providerId="ADAL" clId="{FC0F9DA1-45CD-4C12-9080-19E12475E918}" dt="2025-07-09T11:50:17.384" v="27" actId="20577"/>
      <pc:docMkLst>
        <pc:docMk/>
      </pc:docMkLst>
      <pc:sldChg chg="modSp mod">
        <pc:chgData name="Sayassat Imambayev" userId="c200cf93-40f2-4527-9288-975f1969dc5d" providerId="ADAL" clId="{FC0F9DA1-45CD-4C12-9080-19E12475E918}" dt="2025-07-09T11:50:17.384" v="27" actId="20577"/>
        <pc:sldMkLst>
          <pc:docMk/>
          <pc:sldMk cId="0" sldId="10345"/>
        </pc:sldMkLst>
        <pc:spChg chg="mod">
          <ac:chgData name="Sayassat Imambayev" userId="c200cf93-40f2-4527-9288-975f1969dc5d" providerId="ADAL" clId="{FC0F9DA1-45CD-4C12-9080-19E12475E918}" dt="2025-07-09T11:50:17.384" v="27" actId="20577"/>
          <ac:spMkLst>
            <pc:docMk/>
            <pc:sldMk cId="0" sldId="10345"/>
            <ac:spMk id="26" creationId="{00000000-0000-0000-0000-000000000000}"/>
          </ac:spMkLst>
        </pc:spChg>
      </pc:sldChg>
      <pc:sldChg chg="modNotes">
        <pc:chgData name="Sayassat Imambayev" userId="c200cf93-40f2-4527-9288-975f1969dc5d" providerId="ADAL" clId="{FC0F9DA1-45CD-4C12-9080-19E12475E918}" dt="2025-07-09T11:47:24.230" v="0"/>
        <pc:sldMkLst>
          <pc:docMk/>
          <pc:sldMk cId="0" sldId="10352"/>
        </pc:sldMkLst>
      </pc:sldChg>
      <pc:sldChg chg="modSp add mod">
        <pc:chgData name="Sayassat Imambayev" userId="c200cf93-40f2-4527-9288-975f1969dc5d" providerId="ADAL" clId="{FC0F9DA1-45CD-4C12-9080-19E12475E918}" dt="2025-07-09T11:48:11.721" v="6" actId="255"/>
        <pc:sldMkLst>
          <pc:docMk/>
          <pc:sldMk cId="949102393" sldId="10353"/>
        </pc:sldMkLst>
      </pc:sldChg>
    </pc:docChg>
  </pc:docChgLst>
  <pc:docChgLst>
    <pc:chgData name="Sayassat Imambayev" userId="c200cf93-40f2-4527-9288-975f1969dc5d" providerId="ADAL" clId="{556E0310-5EF5-4803-A32D-2AFF9AC2976B}"/>
    <pc:docChg chg="undo custSel addSld modSld">
      <pc:chgData name="Sayassat Imambayev" userId="c200cf93-40f2-4527-9288-975f1969dc5d" providerId="ADAL" clId="{556E0310-5EF5-4803-A32D-2AFF9AC2976B}" dt="2025-07-30T07:16:32.730" v="85" actId="1076"/>
      <pc:docMkLst>
        <pc:docMk/>
      </pc:docMkLst>
      <pc:sldChg chg="modSp mod">
        <pc:chgData name="Sayassat Imambayev" userId="c200cf93-40f2-4527-9288-975f1969dc5d" providerId="ADAL" clId="{556E0310-5EF5-4803-A32D-2AFF9AC2976B}" dt="2025-07-30T07:16:32.730" v="85" actId="1076"/>
        <pc:sldMkLst>
          <pc:docMk/>
          <pc:sldMk cId="0" sldId="261"/>
        </pc:sldMkLst>
        <pc:spChg chg="mod">
          <ac:chgData name="Sayassat Imambayev" userId="c200cf93-40f2-4527-9288-975f1969dc5d" providerId="ADAL" clId="{556E0310-5EF5-4803-A32D-2AFF9AC2976B}" dt="2025-07-30T07:16:29.066" v="84" actId="1076"/>
          <ac:spMkLst>
            <pc:docMk/>
            <pc:sldMk cId="0" sldId="261"/>
            <ac:spMk id="12" creationId="{6315F71C-AB7E-35A0-2610-CE845A1040BB}"/>
          </ac:spMkLst>
        </pc:spChg>
        <pc:spChg chg="mod">
          <ac:chgData name="Sayassat Imambayev" userId="c200cf93-40f2-4527-9288-975f1969dc5d" providerId="ADAL" clId="{556E0310-5EF5-4803-A32D-2AFF9AC2976B}" dt="2025-07-30T07:16:07.562" v="80" actId="1076"/>
          <ac:spMkLst>
            <pc:docMk/>
            <pc:sldMk cId="0" sldId="261"/>
            <ac:spMk id="22" creationId="{DFEDA665-0C2B-7458-5847-ECC6A0A34259}"/>
          </ac:spMkLst>
        </pc:spChg>
        <pc:spChg chg="mod">
          <ac:chgData name="Sayassat Imambayev" userId="c200cf93-40f2-4527-9288-975f1969dc5d" providerId="ADAL" clId="{556E0310-5EF5-4803-A32D-2AFF9AC2976B}" dt="2025-07-30T07:16:13.531" v="81" actId="1076"/>
          <ac:spMkLst>
            <pc:docMk/>
            <pc:sldMk cId="0" sldId="261"/>
            <ac:spMk id="25" creationId="{016BC3EF-6445-8379-71D4-FD0BEC2CA0EE}"/>
          </ac:spMkLst>
        </pc:spChg>
        <pc:spChg chg="mod">
          <ac:chgData name="Sayassat Imambayev" userId="c200cf93-40f2-4527-9288-975f1969dc5d" providerId="ADAL" clId="{556E0310-5EF5-4803-A32D-2AFF9AC2976B}" dt="2025-07-30T07:16:32.730" v="85" actId="1076"/>
          <ac:spMkLst>
            <pc:docMk/>
            <pc:sldMk cId="0" sldId="261"/>
            <ac:spMk id="27" creationId="{4EB57536-9EA2-5162-433B-ACA490CB5EFF}"/>
          </ac:spMkLst>
        </pc:spChg>
        <pc:spChg chg="mod">
          <ac:chgData name="Sayassat Imambayev" userId="c200cf93-40f2-4527-9288-975f1969dc5d" providerId="ADAL" clId="{556E0310-5EF5-4803-A32D-2AFF9AC2976B}" dt="2025-07-30T07:16:22.146" v="82" actId="1076"/>
          <ac:spMkLst>
            <pc:docMk/>
            <pc:sldMk cId="0" sldId="261"/>
            <ac:spMk id="29" creationId="{498B7479-5246-2368-BAF0-326D213D8A5C}"/>
          </ac:spMkLst>
        </pc:spChg>
        <pc:spChg chg="mod">
          <ac:chgData name="Sayassat Imambayev" userId="c200cf93-40f2-4527-9288-975f1969dc5d" providerId="ADAL" clId="{556E0310-5EF5-4803-A32D-2AFF9AC2976B}" dt="2025-07-30T07:16:22.146" v="82" actId="1076"/>
          <ac:spMkLst>
            <pc:docMk/>
            <pc:sldMk cId="0" sldId="261"/>
            <ac:spMk id="30" creationId="{97B2B827-68E6-A03D-087E-3A7A5F50D139}"/>
          </ac:spMkLst>
        </pc:spChg>
        <pc:spChg chg="mod">
          <ac:chgData name="Sayassat Imambayev" userId="c200cf93-40f2-4527-9288-975f1969dc5d" providerId="ADAL" clId="{556E0310-5EF5-4803-A32D-2AFF9AC2976B}" dt="2025-07-30T07:16:22.146" v="82" actId="1076"/>
          <ac:spMkLst>
            <pc:docMk/>
            <pc:sldMk cId="0" sldId="261"/>
            <ac:spMk id="31" creationId="{3593009D-F312-BF2C-3F5C-8A636C9F8643}"/>
          </ac:spMkLst>
        </pc:spChg>
        <pc:spChg chg="mod">
          <ac:chgData name="Sayassat Imambayev" userId="c200cf93-40f2-4527-9288-975f1969dc5d" providerId="ADAL" clId="{556E0310-5EF5-4803-A32D-2AFF9AC2976B}" dt="2025-07-30T07:16:22.146" v="82" actId="1076"/>
          <ac:spMkLst>
            <pc:docMk/>
            <pc:sldMk cId="0" sldId="261"/>
            <ac:spMk id="32" creationId="{2904C65F-8CD4-EE57-7C19-A7DA572AA1B4}"/>
          </ac:spMkLst>
        </pc:spChg>
        <pc:spChg chg="mod">
          <ac:chgData name="Sayassat Imambayev" userId="c200cf93-40f2-4527-9288-975f1969dc5d" providerId="ADAL" clId="{556E0310-5EF5-4803-A32D-2AFF9AC2976B}" dt="2025-07-30T07:15:59.986" v="78" actId="1076"/>
          <ac:spMkLst>
            <pc:docMk/>
            <pc:sldMk cId="0" sldId="261"/>
            <ac:spMk id="33" creationId="{83AA634F-A510-7E1B-701F-DAF96AD48896}"/>
          </ac:spMkLst>
        </pc:spChg>
      </pc:sldChg>
      <pc:sldChg chg="modSp mod">
        <pc:chgData name="Sayassat Imambayev" userId="c200cf93-40f2-4527-9288-975f1969dc5d" providerId="ADAL" clId="{556E0310-5EF5-4803-A32D-2AFF9AC2976B}" dt="2025-07-30T06:47:40.715" v="3" actId="1076"/>
        <pc:sldMkLst>
          <pc:docMk/>
          <pc:sldMk cId="872679398" sldId="263"/>
        </pc:sldMkLst>
        <pc:spChg chg="mod">
          <ac:chgData name="Sayassat Imambayev" userId="c200cf93-40f2-4527-9288-975f1969dc5d" providerId="ADAL" clId="{556E0310-5EF5-4803-A32D-2AFF9AC2976B}" dt="2025-07-30T06:47:40.715" v="3" actId="1076"/>
          <ac:spMkLst>
            <pc:docMk/>
            <pc:sldMk cId="872679398" sldId="263"/>
            <ac:spMk id="4" creationId="{8B5C6606-DBD4-67B6-B210-89470BABAC3B}"/>
          </ac:spMkLst>
        </pc:spChg>
        <pc:spChg chg="mod">
          <ac:chgData name="Sayassat Imambayev" userId="c200cf93-40f2-4527-9288-975f1969dc5d" providerId="ADAL" clId="{556E0310-5EF5-4803-A32D-2AFF9AC2976B}" dt="2025-07-30T06:47:35.541" v="2" actId="1076"/>
          <ac:spMkLst>
            <pc:docMk/>
            <pc:sldMk cId="872679398" sldId="263"/>
            <ac:spMk id="6" creationId="{5DD006B6-CEED-DB19-AB7E-76F0B99DD503}"/>
          </ac:spMkLst>
        </pc:spChg>
      </pc:sldChg>
      <pc:sldChg chg="modSp mod">
        <pc:chgData name="Sayassat Imambayev" userId="c200cf93-40f2-4527-9288-975f1969dc5d" providerId="ADAL" clId="{556E0310-5EF5-4803-A32D-2AFF9AC2976B}" dt="2025-07-30T06:49:25.373" v="5" actId="255"/>
        <pc:sldMkLst>
          <pc:docMk/>
          <pc:sldMk cId="4227076779" sldId="265"/>
        </pc:sldMkLst>
        <pc:spChg chg="mod">
          <ac:chgData name="Sayassat Imambayev" userId="c200cf93-40f2-4527-9288-975f1969dc5d" providerId="ADAL" clId="{556E0310-5EF5-4803-A32D-2AFF9AC2976B}" dt="2025-07-30T06:49:25.373" v="5" actId="255"/>
          <ac:spMkLst>
            <pc:docMk/>
            <pc:sldMk cId="4227076779" sldId="265"/>
            <ac:spMk id="3" creationId="{71EE04C9-42A1-F5B0-CD5C-9F56FB7C3720}"/>
          </ac:spMkLst>
        </pc:spChg>
      </pc:sldChg>
      <pc:sldChg chg="modSp mod">
        <pc:chgData name="Sayassat Imambayev" userId="c200cf93-40f2-4527-9288-975f1969dc5d" providerId="ADAL" clId="{556E0310-5EF5-4803-A32D-2AFF9AC2976B}" dt="2025-07-30T06:56:50.684" v="34" actId="1076"/>
        <pc:sldMkLst>
          <pc:docMk/>
          <pc:sldMk cId="229505042" sldId="310"/>
        </pc:sldMkLst>
        <pc:graphicFrameChg chg="mod">
          <ac:chgData name="Sayassat Imambayev" userId="c200cf93-40f2-4527-9288-975f1969dc5d" providerId="ADAL" clId="{556E0310-5EF5-4803-A32D-2AFF9AC2976B}" dt="2025-07-30T06:56:50.684" v="34" actId="1076"/>
          <ac:graphicFrameMkLst>
            <pc:docMk/>
            <pc:sldMk cId="229505042" sldId="310"/>
            <ac:graphicFrameMk id="16" creationId="{8203EFBF-2CE4-D040-B8B1-9EAD207A595B}"/>
          </ac:graphicFrameMkLst>
        </pc:graphicFrameChg>
        <pc:graphicFrameChg chg="mod">
          <ac:chgData name="Sayassat Imambayev" userId="c200cf93-40f2-4527-9288-975f1969dc5d" providerId="ADAL" clId="{556E0310-5EF5-4803-A32D-2AFF9AC2976B}" dt="2025-07-30T06:56:43.704" v="33"/>
          <ac:graphicFrameMkLst>
            <pc:docMk/>
            <pc:sldMk cId="229505042" sldId="310"/>
            <ac:graphicFrameMk id="22" creationId="{4E251CF7-8969-3AB6-2969-DB8BBB61D1E8}"/>
          </ac:graphicFrameMkLst>
        </pc:graphicFrameChg>
        <pc:graphicFrameChg chg="mod">
          <ac:chgData name="Sayassat Imambayev" userId="c200cf93-40f2-4527-9288-975f1969dc5d" providerId="ADAL" clId="{556E0310-5EF5-4803-A32D-2AFF9AC2976B}" dt="2025-07-30T06:56:38.532" v="32"/>
          <ac:graphicFrameMkLst>
            <pc:docMk/>
            <pc:sldMk cId="229505042" sldId="310"/>
            <ac:graphicFrameMk id="24" creationId="{93623B24-6B5A-E333-6476-3110BB91C440}"/>
          </ac:graphicFrameMkLst>
        </pc:graphicFrameChg>
      </pc:sldChg>
      <pc:sldChg chg="modSp mod">
        <pc:chgData name="Sayassat Imambayev" userId="c200cf93-40f2-4527-9288-975f1969dc5d" providerId="ADAL" clId="{556E0310-5EF5-4803-A32D-2AFF9AC2976B}" dt="2025-07-30T06:59:42.725" v="43" actId="207"/>
        <pc:sldMkLst>
          <pc:docMk/>
          <pc:sldMk cId="2228510735" sldId="311"/>
        </pc:sldMkLst>
        <pc:spChg chg="mod">
          <ac:chgData name="Sayassat Imambayev" userId="c200cf93-40f2-4527-9288-975f1969dc5d" providerId="ADAL" clId="{556E0310-5EF5-4803-A32D-2AFF9AC2976B}" dt="2025-07-30T06:59:42.725" v="43" actId="207"/>
          <ac:spMkLst>
            <pc:docMk/>
            <pc:sldMk cId="2228510735" sldId="311"/>
            <ac:spMk id="8" creationId="{53CCDBC2-52DF-AD26-F03D-EE99FDD0CC69}"/>
          </ac:spMkLst>
        </pc:spChg>
        <pc:spChg chg="mod">
          <ac:chgData name="Sayassat Imambayev" userId="c200cf93-40f2-4527-9288-975f1969dc5d" providerId="ADAL" clId="{556E0310-5EF5-4803-A32D-2AFF9AC2976B}" dt="2025-07-30T06:57:55.193" v="42" actId="6549"/>
          <ac:spMkLst>
            <pc:docMk/>
            <pc:sldMk cId="2228510735" sldId="311"/>
            <ac:spMk id="19" creationId="{CF02805B-AC7B-2D20-74ED-0E72ACE2F6F7}"/>
          </ac:spMkLst>
        </pc:spChg>
      </pc:sldChg>
      <pc:sldChg chg="modSp add mod">
        <pc:chgData name="Sayassat Imambayev" userId="c200cf93-40f2-4527-9288-975f1969dc5d" providerId="ADAL" clId="{556E0310-5EF5-4803-A32D-2AFF9AC2976B}" dt="2025-07-30T07:01:17.985" v="51" actId="2711"/>
        <pc:sldMkLst>
          <pc:docMk/>
          <pc:sldMk cId="2466367594" sldId="312"/>
        </pc:sldMkLst>
        <pc:spChg chg="mod">
          <ac:chgData name="Sayassat Imambayev" userId="c200cf93-40f2-4527-9288-975f1969dc5d" providerId="ADAL" clId="{556E0310-5EF5-4803-A32D-2AFF9AC2976B}" dt="2025-07-30T07:01:17.985" v="51" actId="2711"/>
          <ac:spMkLst>
            <pc:docMk/>
            <pc:sldMk cId="2466367594" sldId="312"/>
            <ac:spMk id="23" creationId="{7252D840-1DFC-2815-5ED8-A34843790875}"/>
          </ac:spMkLst>
        </pc:spChg>
      </pc:sldChg>
      <pc:sldChg chg="modSp add mod">
        <pc:chgData name="Sayassat Imambayev" userId="c200cf93-40f2-4527-9288-975f1969dc5d" providerId="ADAL" clId="{556E0310-5EF5-4803-A32D-2AFF9AC2976B}" dt="2025-07-30T07:02:37.479" v="56" actId="255"/>
        <pc:sldMkLst>
          <pc:docMk/>
          <pc:sldMk cId="416480602" sldId="313"/>
        </pc:sldMkLst>
        <pc:spChg chg="mod">
          <ac:chgData name="Sayassat Imambayev" userId="c200cf93-40f2-4527-9288-975f1969dc5d" providerId="ADAL" clId="{556E0310-5EF5-4803-A32D-2AFF9AC2976B}" dt="2025-07-30T07:02:37.479" v="56" actId="255"/>
          <ac:spMkLst>
            <pc:docMk/>
            <pc:sldMk cId="416480602" sldId="313"/>
            <ac:spMk id="14" creationId="{A5A24AFD-284D-3A75-AE15-A14DA6674F9C}"/>
          </ac:spMkLst>
        </pc:spChg>
      </pc:sldChg>
      <pc:sldChg chg="modSp add mod">
        <pc:chgData name="Sayassat Imambayev" userId="c200cf93-40f2-4527-9288-975f1969dc5d" providerId="ADAL" clId="{556E0310-5EF5-4803-A32D-2AFF9AC2976B}" dt="2025-07-30T07:01:53.984" v="52" actId="108"/>
        <pc:sldMkLst>
          <pc:docMk/>
          <pc:sldMk cId="2032136743" sldId="315"/>
        </pc:sldMkLst>
        <pc:spChg chg="mod">
          <ac:chgData name="Sayassat Imambayev" userId="c200cf93-40f2-4527-9288-975f1969dc5d" providerId="ADAL" clId="{556E0310-5EF5-4803-A32D-2AFF9AC2976B}" dt="2025-07-30T07:01:53.984" v="52" actId="108"/>
          <ac:spMkLst>
            <pc:docMk/>
            <pc:sldMk cId="2032136743" sldId="315"/>
            <ac:spMk id="23" creationId="{1AB7F255-8480-67D5-8ECB-93296D73B3DB}"/>
          </ac:spMkLst>
        </pc:spChg>
      </pc:sldChg>
      <pc:sldChg chg="modSp mod">
        <pc:chgData name="Sayassat Imambayev" userId="c200cf93-40f2-4527-9288-975f1969dc5d" providerId="ADAL" clId="{556E0310-5EF5-4803-A32D-2AFF9AC2976B}" dt="2025-07-30T07:15:27.564" v="75"/>
        <pc:sldMkLst>
          <pc:docMk/>
          <pc:sldMk cId="0" sldId="10345"/>
        </pc:sldMkLst>
        <pc:spChg chg="mod">
          <ac:chgData name="Sayassat Imambayev" userId="c200cf93-40f2-4527-9288-975f1969dc5d" providerId="ADAL" clId="{556E0310-5EF5-4803-A32D-2AFF9AC2976B}" dt="2025-07-30T07:15:27.564" v="75"/>
          <ac:spMkLst>
            <pc:docMk/>
            <pc:sldMk cId="0" sldId="10345"/>
            <ac:spMk id="18" creationId="{00000000-0000-0000-0000-000000000000}"/>
          </ac:spMkLst>
        </pc:spChg>
      </pc:sldChg>
      <pc:sldChg chg="modSp mod">
        <pc:chgData name="Sayassat Imambayev" userId="c200cf93-40f2-4527-9288-975f1969dc5d" providerId="ADAL" clId="{556E0310-5EF5-4803-A32D-2AFF9AC2976B}" dt="2025-07-30T07:06:13.292" v="62" actId="1076"/>
        <pc:sldMkLst>
          <pc:docMk/>
          <pc:sldMk cId="1587476331" sldId="10347"/>
        </pc:sldMkLst>
        <pc:spChg chg="mod">
          <ac:chgData name="Sayassat Imambayev" userId="c200cf93-40f2-4527-9288-975f1969dc5d" providerId="ADAL" clId="{556E0310-5EF5-4803-A32D-2AFF9AC2976B}" dt="2025-07-30T07:06:13.292" v="62" actId="1076"/>
          <ac:spMkLst>
            <pc:docMk/>
            <pc:sldMk cId="1587476331" sldId="10347"/>
            <ac:spMk id="5" creationId="{8DBD0B5E-1E95-3C2E-F8E6-2CC7858F6CF6}"/>
          </ac:spMkLst>
        </pc:spChg>
      </pc:sldChg>
      <pc:sldChg chg="modSp mod">
        <pc:chgData name="Sayassat Imambayev" userId="c200cf93-40f2-4527-9288-975f1969dc5d" providerId="ADAL" clId="{556E0310-5EF5-4803-A32D-2AFF9AC2976B}" dt="2025-07-30T06:52:30.461" v="27" actId="255"/>
        <pc:sldMkLst>
          <pc:docMk/>
          <pc:sldMk cId="151108464" sldId="10348"/>
        </pc:sldMkLst>
        <pc:spChg chg="mod">
          <ac:chgData name="Sayassat Imambayev" userId="c200cf93-40f2-4527-9288-975f1969dc5d" providerId="ADAL" clId="{556E0310-5EF5-4803-A32D-2AFF9AC2976B}" dt="2025-07-30T06:52:30.461" v="27" actId="255"/>
          <ac:spMkLst>
            <pc:docMk/>
            <pc:sldMk cId="151108464" sldId="10348"/>
            <ac:spMk id="3" creationId="{FA101E82-A314-DE95-DDC9-6A59019C4D5F}"/>
          </ac:spMkLst>
        </pc:spChg>
        <pc:spChg chg="mod">
          <ac:chgData name="Sayassat Imambayev" userId="c200cf93-40f2-4527-9288-975f1969dc5d" providerId="ADAL" clId="{556E0310-5EF5-4803-A32D-2AFF9AC2976B}" dt="2025-07-30T06:50:43.424" v="24" actId="123"/>
          <ac:spMkLst>
            <pc:docMk/>
            <pc:sldMk cId="151108464" sldId="10348"/>
            <ac:spMk id="4" creationId="{36CD21DC-F020-5F7C-63FC-4815403BB315}"/>
          </ac:spMkLst>
        </pc:spChg>
        <pc:spChg chg="mod">
          <ac:chgData name="Sayassat Imambayev" userId="c200cf93-40f2-4527-9288-975f1969dc5d" providerId="ADAL" clId="{556E0310-5EF5-4803-A32D-2AFF9AC2976B}" dt="2025-07-30T06:51:08.372" v="26" actId="1076"/>
          <ac:spMkLst>
            <pc:docMk/>
            <pc:sldMk cId="151108464" sldId="10348"/>
            <ac:spMk id="20" creationId="{A0C75284-B2A7-A8EC-71CA-2B3936D98417}"/>
          </ac:spMkLst>
        </pc:spChg>
      </pc:sldChg>
      <pc:sldChg chg="modSp mod">
        <pc:chgData name="Sayassat Imambayev" userId="c200cf93-40f2-4527-9288-975f1969dc5d" providerId="ADAL" clId="{556E0310-5EF5-4803-A32D-2AFF9AC2976B}" dt="2025-07-30T07:14:02.716" v="74" actId="14100"/>
        <pc:sldMkLst>
          <pc:docMk/>
          <pc:sldMk cId="3999805876" sldId="10355"/>
        </pc:sldMkLst>
        <pc:spChg chg="mod">
          <ac:chgData name="Sayassat Imambayev" userId="c200cf93-40f2-4527-9288-975f1969dc5d" providerId="ADAL" clId="{556E0310-5EF5-4803-A32D-2AFF9AC2976B}" dt="2025-07-30T07:14:02.716" v="74" actId="14100"/>
          <ac:spMkLst>
            <pc:docMk/>
            <pc:sldMk cId="3999805876" sldId="10355"/>
            <ac:spMk id="49" creationId="{615C06C4-D885-A5F2-2529-B5F44E27B1A3}"/>
          </ac:spMkLst>
        </pc:spChg>
      </pc:sldChg>
      <pc:sldChg chg="modSp mod">
        <pc:chgData name="Sayassat Imambayev" userId="c200cf93-40f2-4527-9288-975f1969dc5d" providerId="ADAL" clId="{556E0310-5EF5-4803-A32D-2AFF9AC2976B}" dt="2025-07-30T07:12:23.988" v="73" actId="14100"/>
        <pc:sldMkLst>
          <pc:docMk/>
          <pc:sldMk cId="767525847" sldId="10356"/>
        </pc:sldMkLst>
        <pc:spChg chg="mod">
          <ac:chgData name="Sayassat Imambayev" userId="c200cf93-40f2-4527-9288-975f1969dc5d" providerId="ADAL" clId="{556E0310-5EF5-4803-A32D-2AFF9AC2976B}" dt="2025-07-30T07:11:02.899" v="65" actId="255"/>
          <ac:spMkLst>
            <pc:docMk/>
            <pc:sldMk cId="767525847" sldId="10356"/>
            <ac:spMk id="8" creationId="{6DD273B9-EA43-BCB2-0578-7980F2734DD0}"/>
          </ac:spMkLst>
        </pc:spChg>
        <pc:spChg chg="mod">
          <ac:chgData name="Sayassat Imambayev" userId="c200cf93-40f2-4527-9288-975f1969dc5d" providerId="ADAL" clId="{556E0310-5EF5-4803-A32D-2AFF9AC2976B}" dt="2025-07-30T07:12:23.988" v="73" actId="14100"/>
          <ac:spMkLst>
            <pc:docMk/>
            <pc:sldMk cId="767525847" sldId="10356"/>
            <ac:spMk id="14" creationId="{96968A76-7716-7D0A-EFFB-7328D1B0DC5D}"/>
          </ac:spMkLst>
        </pc:spChg>
        <pc:spChg chg="mod">
          <ac:chgData name="Sayassat Imambayev" userId="c200cf93-40f2-4527-9288-975f1969dc5d" providerId="ADAL" clId="{556E0310-5EF5-4803-A32D-2AFF9AC2976B}" dt="2025-07-30T07:10:53.503" v="64" actId="255"/>
          <ac:spMkLst>
            <pc:docMk/>
            <pc:sldMk cId="767525847" sldId="10356"/>
            <ac:spMk id="17" creationId="{79706249-B305-C931-8F64-39DC4AE80B34}"/>
          </ac:spMkLst>
        </pc:spChg>
        <pc:spChg chg="mod">
          <ac:chgData name="Sayassat Imambayev" userId="c200cf93-40f2-4527-9288-975f1969dc5d" providerId="ADAL" clId="{556E0310-5EF5-4803-A32D-2AFF9AC2976B}" dt="2025-07-30T07:12:08.492" v="71" actId="14100"/>
          <ac:spMkLst>
            <pc:docMk/>
            <pc:sldMk cId="767525847" sldId="10356"/>
            <ac:spMk id="20" creationId="{12B397D1-83BA-59EB-1B09-2910B893340E}"/>
          </ac:spMkLst>
        </pc:spChg>
        <pc:spChg chg="mod">
          <ac:chgData name="Sayassat Imambayev" userId="c200cf93-40f2-4527-9288-975f1969dc5d" providerId="ADAL" clId="{556E0310-5EF5-4803-A32D-2AFF9AC2976B}" dt="2025-07-30T07:10:38.952" v="63" actId="255"/>
          <ac:spMkLst>
            <pc:docMk/>
            <pc:sldMk cId="767525847" sldId="10356"/>
            <ac:spMk id="24" creationId="{B4037317-28E5-82E3-80C9-4577756FDD63}"/>
          </ac:spMkLst>
        </pc:spChg>
        <pc:spChg chg="mod">
          <ac:chgData name="Sayassat Imambayev" userId="c200cf93-40f2-4527-9288-975f1969dc5d" providerId="ADAL" clId="{556E0310-5EF5-4803-A32D-2AFF9AC2976B}" dt="2025-07-30T07:11:31.748" v="67" actId="14100"/>
          <ac:spMkLst>
            <pc:docMk/>
            <pc:sldMk cId="767525847" sldId="10356"/>
            <ac:spMk id="26" creationId="{9C1503D4-E1E0-C611-21EF-55E93EE29230}"/>
          </ac:spMkLst>
        </pc:spChg>
        <pc:grpChg chg="mod">
          <ac:chgData name="Sayassat Imambayev" userId="c200cf93-40f2-4527-9288-975f1969dc5d" providerId="ADAL" clId="{556E0310-5EF5-4803-A32D-2AFF9AC2976B}" dt="2025-07-30T07:12:03.476" v="70" actId="14100"/>
          <ac:grpSpMkLst>
            <pc:docMk/>
            <pc:sldMk cId="767525847" sldId="10356"/>
            <ac:grpSpMk id="19" creationId="{DE54837A-0B73-23BF-5F8C-A8AB81CCD6D2}"/>
          </ac:grpSpMkLst>
        </pc:grpChg>
      </pc:sldChg>
      <pc:sldChg chg="modSp">
        <pc:chgData name="Sayassat Imambayev" userId="c200cf93-40f2-4527-9288-975f1969dc5d" providerId="ADAL" clId="{556E0310-5EF5-4803-A32D-2AFF9AC2976B}" dt="2025-07-30T07:03:29.708" v="59" actId="1076"/>
        <pc:sldMkLst>
          <pc:docMk/>
          <pc:sldMk cId="274361865" sldId="10357"/>
        </pc:sldMkLst>
        <pc:spChg chg="mod">
          <ac:chgData name="Sayassat Imambayev" userId="c200cf93-40f2-4527-9288-975f1969dc5d" providerId="ADAL" clId="{556E0310-5EF5-4803-A32D-2AFF9AC2976B}" dt="2025-07-30T07:03:29.708" v="59" actId="1076"/>
          <ac:spMkLst>
            <pc:docMk/>
            <pc:sldMk cId="274361865" sldId="10357"/>
            <ac:spMk id="11" creationId="{00BCED3A-0481-2396-4EC7-D39A5C29678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kuspekova\&#1044;&#1054;&#1050;&#1048;\&#1044;&#1057;&#1040;&#1062;\&#1044;&#1085;&#1080;%20&#1088;&#1086;&#1078;&#1076;&#1077;&#1085;&#1080;&#110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zh.bekisheva\&#1046;&#1072;&#1085;&#1085;&#1072;&#1090;\&#1050;&#1086;&#1083;&#1080;&#1095;&#1077;&#1089;&#1090;&#1074;&#1077;&#1085;&#1085;&#1086;-&#1082;&#1072;&#1095;&#1077;&#1089;&#1090;&#1074;&#1077;&#1085;&#1085;&#1099;&#1081;%20&#1087;&#1086;&#1082;&#1072;&#1079;&#1072;&#1090;&#1077;&#1083;&#1100;\&#1050;&#1086;&#1083;&#1080;&#1095;&#1077;&#1089;&#1090;&#1074;&#1077;&#1085;&#1085;&#1086;-&#1082;&#1072;&#1095;&#1077;&#1089;&#1090;&#1074;&#1077;&#1085;&#1085;&#1099;&#1081;%20&#1089;&#1086;&#1089;&#1090;&#1072;&#1074;%20&#1052;&#1062;&#1047;&#1058;&#1048;&#1055;,%20&#1085;&#1072;%2031.12%202022.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C:\Users\zh.bekisheva\&#1046;&#1072;&#1085;&#1085;&#1072;&#1090;\&#1050;&#1086;&#1083;&#1080;&#1095;&#1077;&#1089;&#1090;&#1074;&#1077;&#1085;&#1085;&#1086;-&#1082;&#1072;&#1095;&#1077;&#1089;&#1090;&#1074;&#1077;&#1085;&#1085;&#1099;&#1081;%20&#1087;&#1086;&#1082;&#1072;&#1079;&#1072;&#1090;&#1077;&#1083;&#1100;\&#1050;&#1086;&#1083;&#1080;&#1095;&#1077;&#1089;&#1090;&#1074;&#1077;&#1085;&#1085;&#1086;-&#1082;&#1072;&#1095;&#1077;&#1089;&#1090;&#1074;&#1077;&#1085;&#1085;&#1099;&#1081;%20&#1089;&#1086;&#1089;&#1090;&#1072;&#1074;%20&#1052;&#1062;&#1047;&#1058;&#1048;&#1055;,%20&#1085;&#1072;%2031.12%20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E7090"/>
                </a:solidFill>
                <a:latin typeface="+mn-lt"/>
                <a:ea typeface="+mn-ea"/>
                <a:cs typeface="+mn-cs"/>
              </a:defRPr>
            </a:pPr>
            <a:r>
              <a:rPr lang="ru-RU" sz="1600" b="0" i="0" u="none" strike="noStrike" baseline="0" dirty="0" err="1">
                <a:solidFill>
                  <a:schemeClr val="accent3">
                    <a:lumMod val="75000"/>
                  </a:schemeClr>
                </a:solidFill>
                <a:effectLst/>
                <a:latin typeface="Montserrat" pitchFamily="2" charset="-52"/>
              </a:rPr>
              <a:t>Директорлар</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кеңесінің</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өткізілген</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сырттай</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және</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көзбе-көз</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отырыстарының</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арақатынасы</a:t>
            </a:r>
            <a:endParaRPr lang="ru-RU" sz="1600" b="0" dirty="0">
              <a:solidFill>
                <a:schemeClr val="accent3">
                  <a:lumMod val="75000"/>
                </a:schemeClr>
              </a:solidFill>
              <a:latin typeface="Montserrat" pitchFamily="2" charset="-52"/>
            </a:endParaRPr>
          </a:p>
        </c:rich>
      </c:tx>
      <c:layout>
        <c:manualLayout>
          <c:xMode val="edge"/>
          <c:yMode val="edge"/>
          <c:x val="0.19317761431430502"/>
          <c:y val="2.164017165597579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E7090"/>
              </a:solidFill>
              <a:latin typeface="+mn-lt"/>
              <a:ea typeface="+mn-ea"/>
              <a:cs typeface="+mn-cs"/>
            </a:defRPr>
          </a:pPr>
          <a:endParaRPr lang="ru-RU"/>
        </a:p>
      </c:txPr>
    </c:title>
    <c:autoTitleDeleted val="0"/>
    <c:plotArea>
      <c:layout>
        <c:manualLayout>
          <c:layoutTarget val="inner"/>
          <c:xMode val="edge"/>
          <c:yMode val="edge"/>
          <c:x val="5.8479030851751844E-2"/>
          <c:y val="0.17797223639814394"/>
          <c:w val="0.91682882119827092"/>
          <c:h val="0.59955969918457452"/>
        </c:manualLayout>
      </c:layout>
      <c:barChart>
        <c:barDir val="col"/>
        <c:grouping val="stacked"/>
        <c:varyColors val="0"/>
        <c:ser>
          <c:idx val="0"/>
          <c:order val="0"/>
          <c:tx>
            <c:strRef>
              <c:f>Лист1!$B$1</c:f>
              <c:strCache>
                <c:ptCount val="1"/>
                <c:pt idx="0">
                  <c:v>заочное заседание</c:v>
                </c:pt>
              </c:strCache>
            </c:strRef>
          </c:tx>
          <c:spPr>
            <a:solidFill>
              <a:schemeClr val="bg2">
                <a:lumMod val="10000"/>
              </a:schemeClr>
            </a:solidFill>
            <a:ln>
              <a:solidFill>
                <a:schemeClr val="tx1"/>
              </a:solidFill>
            </a:ln>
            <a:effectLst/>
          </c:spPr>
          <c:invertIfNegative val="0"/>
          <c:dLbls>
            <c:spPr>
              <a:noFill/>
              <a:ln>
                <a:solidFill>
                  <a:schemeClr val="accent3">
                    <a:lumMod val="60000"/>
                    <a:lumOff val="40000"/>
                  </a:schemeClr>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ontserrat" pitchFamily="2"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1 квартал</c:v>
                </c:pt>
                <c:pt idx="1">
                  <c:v>2 квартал</c:v>
                </c:pt>
                <c:pt idx="2">
                  <c:v>3 квартал</c:v>
                </c:pt>
                <c:pt idx="3">
                  <c:v>4 квартал</c:v>
                </c:pt>
              </c:strCache>
            </c:strRef>
          </c:cat>
          <c:val>
            <c:numRef>
              <c:f>Лист1!$B$2:$B$5</c:f>
              <c:numCache>
                <c:formatCode>General</c:formatCode>
                <c:ptCount val="4"/>
                <c:pt idx="0">
                  <c:v>2</c:v>
                </c:pt>
                <c:pt idx="2">
                  <c:v>1</c:v>
                </c:pt>
                <c:pt idx="3">
                  <c:v>2</c:v>
                </c:pt>
              </c:numCache>
            </c:numRef>
          </c:val>
          <c:extLst>
            <c:ext xmlns:c16="http://schemas.microsoft.com/office/drawing/2014/chart" uri="{C3380CC4-5D6E-409C-BE32-E72D297353CC}">
              <c16:uniqueId val="{00000000-2E2E-470D-B3AB-23F63D1F9F48}"/>
            </c:ext>
          </c:extLst>
        </c:ser>
        <c:ser>
          <c:idx val="1"/>
          <c:order val="1"/>
          <c:tx>
            <c:strRef>
              <c:f>Лист1!$C$1</c:f>
              <c:strCache>
                <c:ptCount val="1"/>
                <c:pt idx="0">
                  <c:v>очное заседание</c:v>
                </c:pt>
              </c:strCache>
            </c:strRef>
          </c:tx>
          <c:spPr>
            <a:solidFill>
              <a:srgbClr val="3B7D2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ontserrat" pitchFamily="2"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1 квартал</c:v>
                </c:pt>
                <c:pt idx="1">
                  <c:v>2 квартал</c:v>
                </c:pt>
                <c:pt idx="2">
                  <c:v>3 квартал</c:v>
                </c:pt>
                <c:pt idx="3">
                  <c:v>4 квартал</c:v>
                </c:pt>
              </c:strCache>
            </c:strRef>
          </c:cat>
          <c:val>
            <c:numRef>
              <c:f>Лист1!$C$2:$C$5</c:f>
              <c:numCache>
                <c:formatCode>General</c:formatCode>
                <c:ptCount val="4"/>
                <c:pt idx="1">
                  <c:v>2</c:v>
                </c:pt>
                <c:pt idx="2">
                  <c:v>3</c:v>
                </c:pt>
                <c:pt idx="3">
                  <c:v>3</c:v>
                </c:pt>
              </c:numCache>
            </c:numRef>
          </c:val>
          <c:extLst>
            <c:ext xmlns:c16="http://schemas.microsoft.com/office/drawing/2014/chart" uri="{C3380CC4-5D6E-409C-BE32-E72D297353CC}">
              <c16:uniqueId val="{00000001-2E2E-470D-B3AB-23F63D1F9F48}"/>
            </c:ext>
          </c:extLst>
        </c:ser>
        <c:dLbls>
          <c:showLegendKey val="0"/>
          <c:showVal val="0"/>
          <c:showCatName val="0"/>
          <c:showSerName val="0"/>
          <c:showPercent val="0"/>
          <c:showBubbleSize val="0"/>
        </c:dLbls>
        <c:gapWidth val="150"/>
        <c:overlap val="100"/>
        <c:axId val="1023999647"/>
        <c:axId val="1023992991"/>
      </c:barChart>
      <c:catAx>
        <c:axId val="102399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52"/>
                <a:ea typeface="+mn-ea"/>
                <a:cs typeface="+mn-cs"/>
              </a:defRPr>
            </a:pPr>
            <a:endParaRPr lang="ru-RU"/>
          </a:p>
        </c:txPr>
        <c:crossAx val="1023992991"/>
        <c:crosses val="autoZero"/>
        <c:auto val="1"/>
        <c:lblAlgn val="ctr"/>
        <c:lblOffset val="100"/>
        <c:noMultiLvlLbl val="0"/>
      </c:catAx>
      <c:valAx>
        <c:axId val="1023992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itchFamily="2" charset="-52"/>
                <a:ea typeface="+mn-ea"/>
                <a:cs typeface="+mn-cs"/>
              </a:defRPr>
            </a:pPr>
            <a:endParaRPr lang="ru-RU"/>
          </a:p>
        </c:txPr>
        <c:crossAx val="1023999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itchFamily="2" charset="-52"/>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347545201261467E-2"/>
          <c:y val="0.10813749773454963"/>
          <c:w val="0.41842892653155739"/>
          <c:h val="0.74069855273891894"/>
        </c:manualLayout>
      </c:layout>
      <c:doughnutChart>
        <c:varyColors val="1"/>
        <c:ser>
          <c:idx val="0"/>
          <c:order val="0"/>
          <c:tx>
            <c:strRef>
              <c:f>Лист1!$B$1</c:f>
              <c:strCache>
                <c:ptCount val="1"/>
                <c:pt idx="0">
                  <c:v>Столбец1</c:v>
                </c:pt>
              </c:strCache>
            </c:strRef>
          </c:tx>
          <c:explosion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B5A-49A3-8D6D-E03BD530865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B5A-49A3-8D6D-E03BD530865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B5A-49A3-8D6D-E03BD530865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B5A-49A3-8D6D-E03BD530865C}"/>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B5A-49A3-8D6D-E03BD530865C}"/>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BAFD-4A29-A19D-FE2F9E44005F}"/>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BAFD-4A29-A19D-FE2F9E44005F}"/>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BAFD-4A29-A19D-FE2F9E44005F}"/>
              </c:ext>
            </c:extLst>
          </c:dPt>
          <c:dLbls>
            <c:dLbl>
              <c:idx val="2"/>
              <c:tx>
                <c:rich>
                  <a:bodyPr/>
                  <a:lstStyle/>
                  <a:p>
                    <a:r>
                      <a:rPr lang="en-US"/>
                      <a:t>15%</a:t>
                    </a:r>
                  </a:p>
                  <a:p>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EB5A-49A3-8D6D-E03BD530865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ontserrat" panose="00000500000000000000" pitchFamily="2" charset="0"/>
                    <a:ea typeface="+mn-ea"/>
                    <a:cs typeface="+mn-cs"/>
                  </a:defRPr>
                </a:pPr>
                <a:endParaRPr lang="ru-KZ"/>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Лист1!$A$2:$A$9</c:f>
              <c:strCache>
                <c:ptCount val="7"/>
                <c:pt idx="0">
                  <c:v>Работники назначаемые СД</c:v>
                </c:pt>
                <c:pt idx="1">
                  <c:v>Руководители СП</c:v>
                </c:pt>
                <c:pt idx="2">
                  <c:v>Заместители руководителей СП</c:v>
                </c:pt>
                <c:pt idx="3">
                  <c:v>Научный сотрудник</c:v>
                </c:pt>
                <c:pt idx="4">
                  <c:v>Руководители проектов, офисов</c:v>
                </c:pt>
                <c:pt idx="5">
                  <c:v>Главный менеджер</c:v>
                </c:pt>
                <c:pt idx="6">
                  <c:v>Ведущий менеджер</c:v>
                </c:pt>
              </c:strCache>
            </c:strRef>
          </c:cat>
          <c:val>
            <c:numRef>
              <c:f>Лист1!$B$2:$B$9</c:f>
              <c:numCache>
                <c:formatCode>0%</c:formatCode>
                <c:ptCount val="8"/>
                <c:pt idx="0">
                  <c:v>0.1</c:v>
                </c:pt>
                <c:pt idx="1">
                  <c:v>0.12</c:v>
                </c:pt>
                <c:pt idx="2">
                  <c:v>0.08</c:v>
                </c:pt>
                <c:pt idx="3">
                  <c:v>0.02</c:v>
                </c:pt>
                <c:pt idx="4">
                  <c:v>0.13</c:v>
                </c:pt>
                <c:pt idx="5">
                  <c:v>0.45</c:v>
                </c:pt>
                <c:pt idx="6">
                  <c:v>0.13</c:v>
                </c:pt>
              </c:numCache>
            </c:numRef>
          </c:val>
          <c:extLst>
            <c:ext xmlns:c16="http://schemas.microsoft.com/office/drawing/2014/chart" uri="{C3380CC4-5D6E-409C-BE32-E72D297353CC}">
              <c16:uniqueId val="{0000000A-EB5A-49A3-8D6D-E03BD530865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7"/>
        <c:delete val="1"/>
      </c:legendEntry>
      <c:layout>
        <c:manualLayout>
          <c:xMode val="edge"/>
          <c:yMode val="edge"/>
          <c:x val="0.44098304600660315"/>
          <c:y val="0.11511602881652874"/>
          <c:w val="0.55901695399339679"/>
          <c:h val="0.867101129704585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ontserrat" panose="00000500000000000000" pitchFamily="2" charset="0"/>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ontserrat" panose="00000500000000000000" pitchFamily="2"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E7090"/>
                </a:solidFill>
                <a:latin typeface="+mn-lt"/>
                <a:ea typeface="+mn-ea"/>
                <a:cs typeface="+mn-cs"/>
              </a:defRPr>
            </a:pPr>
            <a:r>
              <a:rPr lang="ru-RU" sz="1600" b="0" i="0" u="none" strike="noStrike" baseline="0" dirty="0" err="1">
                <a:solidFill>
                  <a:schemeClr val="accent3">
                    <a:lumMod val="75000"/>
                  </a:schemeClr>
                </a:solidFill>
                <a:effectLst/>
                <a:latin typeface="Montserrat" pitchFamily="2" charset="-52"/>
              </a:rPr>
              <a:t>Директорлар</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кеңесінің</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сырттай</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және</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көзбе-көз</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отырыстарында</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қаралған</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мәселелердің</a:t>
            </a:r>
            <a:r>
              <a:rPr lang="ru-RU" sz="1600" b="0" i="0" u="none" strike="noStrike" baseline="0" dirty="0">
                <a:solidFill>
                  <a:schemeClr val="accent3">
                    <a:lumMod val="75000"/>
                  </a:schemeClr>
                </a:solidFill>
                <a:effectLst/>
                <a:latin typeface="Montserrat" pitchFamily="2" charset="-52"/>
              </a:rPr>
              <a:t> </a:t>
            </a:r>
            <a:r>
              <a:rPr lang="ru-RU" sz="1600" b="0" i="0" u="none" strike="noStrike" baseline="0" dirty="0" err="1">
                <a:solidFill>
                  <a:schemeClr val="accent3">
                    <a:lumMod val="75000"/>
                  </a:schemeClr>
                </a:solidFill>
                <a:effectLst/>
                <a:latin typeface="Montserrat" pitchFamily="2" charset="-52"/>
              </a:rPr>
              <a:t>арақатынасы</a:t>
            </a:r>
            <a:endParaRPr lang="ru-RU" sz="1600" b="0" dirty="0">
              <a:solidFill>
                <a:schemeClr val="accent3">
                  <a:lumMod val="75000"/>
                </a:schemeClr>
              </a:solidFill>
              <a:latin typeface="Montserrat" pitchFamily="2" charset="-52"/>
            </a:endParaRPr>
          </a:p>
        </c:rich>
      </c:tx>
      <c:layout>
        <c:manualLayout>
          <c:xMode val="edge"/>
          <c:yMode val="edge"/>
          <c:x val="0.13256961480072446"/>
          <c:y val="2.164017165597579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E7090"/>
              </a:solidFill>
              <a:latin typeface="+mn-lt"/>
              <a:ea typeface="+mn-ea"/>
              <a:cs typeface="+mn-cs"/>
            </a:defRPr>
          </a:pPr>
          <a:endParaRPr lang="ru-RU"/>
        </a:p>
      </c:txPr>
    </c:title>
    <c:autoTitleDeleted val="0"/>
    <c:plotArea>
      <c:layout>
        <c:manualLayout>
          <c:layoutTarget val="inner"/>
          <c:xMode val="edge"/>
          <c:yMode val="edge"/>
          <c:x val="5.8479030851751844E-2"/>
          <c:y val="0.17797223639814394"/>
          <c:w val="0.91682882119827092"/>
          <c:h val="0.59955969918457452"/>
        </c:manualLayout>
      </c:layout>
      <c:barChart>
        <c:barDir val="col"/>
        <c:grouping val="stacked"/>
        <c:varyColors val="0"/>
        <c:ser>
          <c:idx val="0"/>
          <c:order val="0"/>
          <c:tx>
            <c:strRef>
              <c:f>Лист1!$B$1</c:f>
              <c:strCache>
                <c:ptCount val="1"/>
                <c:pt idx="0">
                  <c:v>заочное рассмотрение</c:v>
                </c:pt>
              </c:strCache>
            </c:strRef>
          </c:tx>
          <c:spPr>
            <a:solidFill>
              <a:schemeClr val="bg2">
                <a:lumMod val="10000"/>
              </a:schemeClr>
            </a:solidFill>
            <a:ln>
              <a:solidFill>
                <a:schemeClr val="tx1"/>
              </a:solidFill>
            </a:ln>
            <a:effectLst/>
          </c:spPr>
          <c:invertIfNegative val="0"/>
          <c:dLbls>
            <c:spPr>
              <a:noFill/>
              <a:ln>
                <a:solidFill>
                  <a:schemeClr val="accent3">
                    <a:lumMod val="40000"/>
                    <a:lumOff val="60000"/>
                  </a:schemeClr>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ontserrat" pitchFamily="2"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1 квартал</c:v>
                </c:pt>
                <c:pt idx="1">
                  <c:v>2 квартал</c:v>
                </c:pt>
                <c:pt idx="2">
                  <c:v>3 квартал</c:v>
                </c:pt>
                <c:pt idx="3">
                  <c:v>4 квартал</c:v>
                </c:pt>
              </c:strCache>
            </c:strRef>
          </c:cat>
          <c:val>
            <c:numRef>
              <c:f>Лист1!$B$2:$B$5</c:f>
              <c:numCache>
                <c:formatCode>General</c:formatCode>
                <c:ptCount val="4"/>
                <c:pt idx="0">
                  <c:v>5</c:v>
                </c:pt>
                <c:pt idx="2">
                  <c:v>1</c:v>
                </c:pt>
                <c:pt idx="3">
                  <c:v>8</c:v>
                </c:pt>
              </c:numCache>
            </c:numRef>
          </c:val>
          <c:extLst>
            <c:ext xmlns:c16="http://schemas.microsoft.com/office/drawing/2014/chart" uri="{C3380CC4-5D6E-409C-BE32-E72D297353CC}">
              <c16:uniqueId val="{00000000-371C-4CE7-B68A-7868E746440A}"/>
            </c:ext>
          </c:extLst>
        </c:ser>
        <c:ser>
          <c:idx val="1"/>
          <c:order val="1"/>
          <c:tx>
            <c:strRef>
              <c:f>Лист1!$C$1</c:f>
              <c:strCache>
                <c:ptCount val="1"/>
                <c:pt idx="0">
                  <c:v>очное рассмотрение</c:v>
                </c:pt>
              </c:strCache>
            </c:strRef>
          </c:tx>
          <c:spPr>
            <a:solidFill>
              <a:schemeClr val="accent6">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ontserrat" pitchFamily="2"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1 квартал</c:v>
                </c:pt>
                <c:pt idx="1">
                  <c:v>2 квартал</c:v>
                </c:pt>
                <c:pt idx="2">
                  <c:v>3 квартал</c:v>
                </c:pt>
                <c:pt idx="3">
                  <c:v>4 квартал</c:v>
                </c:pt>
              </c:strCache>
            </c:strRef>
          </c:cat>
          <c:val>
            <c:numRef>
              <c:f>Лист1!$C$2:$C$5</c:f>
              <c:numCache>
                <c:formatCode>General</c:formatCode>
                <c:ptCount val="4"/>
                <c:pt idx="1">
                  <c:v>17</c:v>
                </c:pt>
                <c:pt idx="2">
                  <c:v>5</c:v>
                </c:pt>
                <c:pt idx="3">
                  <c:v>32</c:v>
                </c:pt>
              </c:numCache>
            </c:numRef>
          </c:val>
          <c:extLst>
            <c:ext xmlns:c16="http://schemas.microsoft.com/office/drawing/2014/chart" uri="{C3380CC4-5D6E-409C-BE32-E72D297353CC}">
              <c16:uniqueId val="{00000001-371C-4CE7-B68A-7868E746440A}"/>
            </c:ext>
          </c:extLst>
        </c:ser>
        <c:dLbls>
          <c:showLegendKey val="0"/>
          <c:showVal val="0"/>
          <c:showCatName val="0"/>
          <c:showSerName val="0"/>
          <c:showPercent val="0"/>
          <c:showBubbleSize val="0"/>
        </c:dLbls>
        <c:gapWidth val="150"/>
        <c:overlap val="100"/>
        <c:axId val="1023999647"/>
        <c:axId val="1023992991"/>
      </c:barChart>
      <c:catAx>
        <c:axId val="102399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52"/>
                <a:ea typeface="+mn-ea"/>
                <a:cs typeface="+mn-cs"/>
              </a:defRPr>
            </a:pPr>
            <a:endParaRPr lang="ru-RU"/>
          </a:p>
        </c:txPr>
        <c:crossAx val="1023992991"/>
        <c:crosses val="autoZero"/>
        <c:auto val="1"/>
        <c:lblAlgn val="ctr"/>
        <c:lblOffset val="100"/>
        <c:noMultiLvlLbl val="0"/>
      </c:catAx>
      <c:valAx>
        <c:axId val="1023992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itchFamily="2" charset="-52"/>
                <a:ea typeface="+mn-ea"/>
                <a:cs typeface="+mn-cs"/>
              </a:defRPr>
            </a:pPr>
            <a:endParaRPr lang="ru-RU"/>
          </a:p>
        </c:txPr>
        <c:crossAx val="1023999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itchFamily="2" charset="-52"/>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3E7090"/>
                </a:solidFill>
                <a:latin typeface="+mn-lt"/>
                <a:ea typeface="+mn-ea"/>
                <a:cs typeface="+mn-cs"/>
              </a:defRPr>
            </a:pPr>
            <a:r>
              <a:rPr lang="ru-RU" sz="1400" b="0" i="0" u="none" strike="noStrike" baseline="0" dirty="0" err="1">
                <a:solidFill>
                  <a:schemeClr val="accent3">
                    <a:lumMod val="75000"/>
                  </a:schemeClr>
                </a:solidFill>
                <a:effectLst/>
                <a:latin typeface="Montserrat" pitchFamily="2" charset="-52"/>
              </a:rPr>
              <a:t>Стратегиялық</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жоспарлау</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жөніндегі</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комитеттің</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өткізілген</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сырттай</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және</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көзбе-көзі</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отырыстарының</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арақатынасы</a:t>
            </a:r>
            <a:endParaRPr lang="ru-RU" sz="1400" b="0" baseline="0" dirty="0">
              <a:solidFill>
                <a:schemeClr val="accent3">
                  <a:lumMod val="75000"/>
                </a:schemeClr>
              </a:solidFill>
              <a:latin typeface="Montserrat" pitchFamily="2" charset="-52"/>
            </a:endParaRPr>
          </a:p>
        </c:rich>
      </c:tx>
      <c:layout>
        <c:manualLayout>
          <c:xMode val="edge"/>
          <c:yMode val="edge"/>
          <c:x val="0.13228830431296215"/>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3E7090"/>
              </a:solidFill>
              <a:latin typeface="+mn-lt"/>
              <a:ea typeface="+mn-ea"/>
              <a:cs typeface="+mn-cs"/>
            </a:defRPr>
          </a:pPr>
          <a:endParaRPr lang="ru-RU"/>
        </a:p>
      </c:txPr>
    </c:title>
    <c:autoTitleDeleted val="0"/>
    <c:plotArea>
      <c:layout>
        <c:manualLayout>
          <c:layoutTarget val="inner"/>
          <c:xMode val="edge"/>
          <c:yMode val="edge"/>
          <c:x val="5.8479030851751844E-2"/>
          <c:y val="0.17797223639814394"/>
          <c:w val="0.91682882119827092"/>
          <c:h val="0.59955969918457452"/>
        </c:manualLayout>
      </c:layout>
      <c:barChart>
        <c:barDir val="col"/>
        <c:grouping val="stacked"/>
        <c:varyColors val="0"/>
        <c:ser>
          <c:idx val="0"/>
          <c:order val="0"/>
          <c:tx>
            <c:strRef>
              <c:f>Лист1!$B$1</c:f>
              <c:strCache>
                <c:ptCount val="1"/>
                <c:pt idx="0">
                  <c:v>заочное заседание</c:v>
                </c:pt>
              </c:strCache>
            </c:strRef>
          </c:tx>
          <c:spPr>
            <a:solidFill>
              <a:schemeClr val="accent3">
                <a:lumMod val="75000"/>
              </a:schemeClr>
            </a:solidFill>
            <a:ln>
              <a:solidFill>
                <a:schemeClr val="tx1"/>
              </a:solidFill>
            </a:ln>
            <a:effectLst/>
          </c:spPr>
          <c:invertIfNegative val="0"/>
          <c:dLbls>
            <c:spPr>
              <a:noFill/>
              <a:ln>
                <a:solidFill>
                  <a:schemeClr val="accent3">
                    <a:lumMod val="60000"/>
                    <a:lumOff val="40000"/>
                  </a:schemeClr>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ontserrat" pitchFamily="2"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I кв.</c:v>
                </c:pt>
                <c:pt idx="1">
                  <c:v>II кв.</c:v>
                </c:pt>
                <c:pt idx="2">
                  <c:v>III кв.</c:v>
                </c:pt>
                <c:pt idx="3">
                  <c:v>IV кв.</c:v>
                </c:pt>
              </c:strCache>
            </c:strRef>
          </c:cat>
          <c:val>
            <c:numRef>
              <c:f>Лист1!$B$2:$B$5</c:f>
              <c:numCache>
                <c:formatCode>General</c:formatCode>
                <c:ptCount val="4"/>
              </c:numCache>
            </c:numRef>
          </c:val>
          <c:extLst>
            <c:ext xmlns:c16="http://schemas.microsoft.com/office/drawing/2014/chart" uri="{C3380CC4-5D6E-409C-BE32-E72D297353CC}">
              <c16:uniqueId val="{00000000-6B4A-494A-B43D-0B57A2D57711}"/>
            </c:ext>
          </c:extLst>
        </c:ser>
        <c:ser>
          <c:idx val="1"/>
          <c:order val="1"/>
          <c:tx>
            <c:strRef>
              <c:f>Лист1!$C$1</c:f>
              <c:strCache>
                <c:ptCount val="1"/>
                <c:pt idx="0">
                  <c:v>очное заседание</c:v>
                </c:pt>
              </c:strCache>
            </c:strRef>
          </c:tx>
          <c:spPr>
            <a:solidFill>
              <a:srgbClr val="3B7D2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ontserrat" pitchFamily="2"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I кв.</c:v>
                </c:pt>
                <c:pt idx="1">
                  <c:v>II кв.</c:v>
                </c:pt>
                <c:pt idx="2">
                  <c:v>III кв.</c:v>
                </c:pt>
                <c:pt idx="3">
                  <c:v>IV кв.</c:v>
                </c:pt>
              </c:strCache>
            </c:strRef>
          </c:cat>
          <c:val>
            <c:numRef>
              <c:f>Лист1!$C$2:$C$5</c:f>
              <c:numCache>
                <c:formatCode>General</c:formatCode>
                <c:ptCount val="4"/>
                <c:pt idx="1">
                  <c:v>1</c:v>
                </c:pt>
                <c:pt idx="3">
                  <c:v>3</c:v>
                </c:pt>
              </c:numCache>
            </c:numRef>
          </c:val>
          <c:extLst>
            <c:ext xmlns:c16="http://schemas.microsoft.com/office/drawing/2014/chart" uri="{C3380CC4-5D6E-409C-BE32-E72D297353CC}">
              <c16:uniqueId val="{00000001-6B4A-494A-B43D-0B57A2D57711}"/>
            </c:ext>
          </c:extLst>
        </c:ser>
        <c:dLbls>
          <c:showLegendKey val="0"/>
          <c:showVal val="0"/>
          <c:showCatName val="0"/>
          <c:showSerName val="0"/>
          <c:showPercent val="0"/>
          <c:showBubbleSize val="0"/>
        </c:dLbls>
        <c:gapWidth val="90"/>
        <c:overlap val="100"/>
        <c:axId val="1023999647"/>
        <c:axId val="1023992991"/>
      </c:barChart>
      <c:catAx>
        <c:axId val="102399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pitchFamily="2" charset="-52"/>
                <a:ea typeface="+mn-ea"/>
                <a:cs typeface="+mn-cs"/>
              </a:defRPr>
            </a:pPr>
            <a:endParaRPr lang="ru-RU"/>
          </a:p>
        </c:txPr>
        <c:crossAx val="1023992991"/>
        <c:crosses val="autoZero"/>
        <c:auto val="1"/>
        <c:lblAlgn val="ctr"/>
        <c:lblOffset val="100"/>
        <c:noMultiLvlLbl val="0"/>
      </c:catAx>
      <c:valAx>
        <c:axId val="1023992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itchFamily="2" charset="-52"/>
                <a:ea typeface="+mn-ea"/>
                <a:cs typeface="+mn-cs"/>
              </a:defRPr>
            </a:pPr>
            <a:endParaRPr lang="ru-RU"/>
          </a:p>
        </c:txPr>
        <c:crossAx val="1023999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itchFamily="2" charset="-52"/>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3E7090"/>
                </a:solidFill>
                <a:latin typeface="+mn-lt"/>
                <a:ea typeface="+mn-ea"/>
                <a:cs typeface="+mn-cs"/>
              </a:defRPr>
            </a:pPr>
            <a:r>
              <a:rPr lang="ru-RU" sz="1400" b="0" i="0" u="none" strike="noStrike" baseline="0" dirty="0">
                <a:solidFill>
                  <a:schemeClr val="accent3">
                    <a:lumMod val="75000"/>
                  </a:schemeClr>
                </a:solidFill>
                <a:effectLst/>
                <a:latin typeface="Montserrat" pitchFamily="2" charset="-52"/>
              </a:rPr>
              <a:t>Аудит </a:t>
            </a:r>
            <a:r>
              <a:rPr lang="ru-RU" sz="1400" b="0" i="0" u="none" strike="noStrike" baseline="0" dirty="0" err="1">
                <a:solidFill>
                  <a:schemeClr val="accent3">
                    <a:lumMod val="75000"/>
                  </a:schemeClr>
                </a:solidFill>
                <a:effectLst/>
                <a:latin typeface="Montserrat" pitchFamily="2" charset="-52"/>
              </a:rPr>
              <a:t>жөніндегі</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комитеттің</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өткізілген</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сырттай</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және</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көзбе-көзі</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отырыстарының</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арақатынасы</a:t>
            </a:r>
            <a:endParaRPr lang="ru-RU" sz="1400" b="0" baseline="0" dirty="0">
              <a:solidFill>
                <a:schemeClr val="accent3">
                  <a:lumMod val="75000"/>
                </a:schemeClr>
              </a:solidFill>
              <a:latin typeface="Montserrat" pitchFamily="2" charset="-52"/>
            </a:endParaRPr>
          </a:p>
        </c:rich>
      </c:tx>
      <c:layout>
        <c:manualLayout>
          <c:xMode val="edge"/>
          <c:yMode val="edge"/>
          <c:x val="0.16537837937571784"/>
          <c:y val="8.3646780009502975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3E7090"/>
              </a:solidFill>
              <a:latin typeface="+mn-lt"/>
              <a:ea typeface="+mn-ea"/>
              <a:cs typeface="+mn-cs"/>
            </a:defRPr>
          </a:pPr>
          <a:endParaRPr lang="ru-RU"/>
        </a:p>
      </c:txPr>
    </c:title>
    <c:autoTitleDeleted val="0"/>
    <c:plotArea>
      <c:layout>
        <c:manualLayout>
          <c:layoutTarget val="inner"/>
          <c:xMode val="edge"/>
          <c:yMode val="edge"/>
          <c:x val="5.8479030851751844E-2"/>
          <c:y val="0.17797223639814394"/>
          <c:w val="0.91682882119827092"/>
          <c:h val="0.59955969918457452"/>
        </c:manualLayout>
      </c:layout>
      <c:barChart>
        <c:barDir val="col"/>
        <c:grouping val="stacked"/>
        <c:varyColors val="0"/>
        <c:ser>
          <c:idx val="0"/>
          <c:order val="0"/>
          <c:tx>
            <c:strRef>
              <c:f>Лист1!$B$1</c:f>
              <c:strCache>
                <c:ptCount val="1"/>
                <c:pt idx="0">
                  <c:v>заочное заседание</c:v>
                </c:pt>
              </c:strCache>
            </c:strRef>
          </c:tx>
          <c:spPr>
            <a:solidFill>
              <a:schemeClr val="accent3">
                <a:lumMod val="75000"/>
              </a:schemeClr>
            </a:solidFill>
            <a:ln>
              <a:solidFill>
                <a:schemeClr val="tx1"/>
              </a:solidFill>
            </a:ln>
            <a:effectLst/>
          </c:spPr>
          <c:invertIfNegative val="0"/>
          <c:dLbls>
            <c:spPr>
              <a:noFill/>
              <a:ln>
                <a:solidFill>
                  <a:schemeClr val="accent3">
                    <a:lumMod val="60000"/>
                    <a:lumOff val="40000"/>
                  </a:schemeClr>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ontserrat" pitchFamily="2"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I кв.</c:v>
                </c:pt>
                <c:pt idx="1">
                  <c:v>II кв.</c:v>
                </c:pt>
                <c:pt idx="2">
                  <c:v>III кв.</c:v>
                </c:pt>
                <c:pt idx="3">
                  <c:v>IV кв.</c:v>
                </c:pt>
              </c:strCache>
            </c:strRef>
          </c:cat>
          <c:val>
            <c:numRef>
              <c:f>Лист1!$B$2:$B$5</c:f>
              <c:numCache>
                <c:formatCode>General</c:formatCode>
                <c:ptCount val="4"/>
              </c:numCache>
            </c:numRef>
          </c:val>
          <c:extLst>
            <c:ext xmlns:c16="http://schemas.microsoft.com/office/drawing/2014/chart" uri="{C3380CC4-5D6E-409C-BE32-E72D297353CC}">
              <c16:uniqueId val="{00000000-8240-42E2-8EAA-6C5102662E2D}"/>
            </c:ext>
          </c:extLst>
        </c:ser>
        <c:ser>
          <c:idx val="1"/>
          <c:order val="1"/>
          <c:tx>
            <c:strRef>
              <c:f>Лист1!$C$1</c:f>
              <c:strCache>
                <c:ptCount val="1"/>
                <c:pt idx="0">
                  <c:v>очное заседание</c:v>
                </c:pt>
              </c:strCache>
            </c:strRef>
          </c:tx>
          <c:spPr>
            <a:solidFill>
              <a:srgbClr val="3B7D2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ontserrat" pitchFamily="2"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I кв.</c:v>
                </c:pt>
                <c:pt idx="1">
                  <c:v>II кв.</c:v>
                </c:pt>
                <c:pt idx="2">
                  <c:v>III кв.</c:v>
                </c:pt>
                <c:pt idx="3">
                  <c:v>IV кв.</c:v>
                </c:pt>
              </c:strCache>
            </c:strRef>
          </c:cat>
          <c:val>
            <c:numRef>
              <c:f>Лист1!$C$2:$C$5</c:f>
              <c:numCache>
                <c:formatCode>General</c:formatCode>
                <c:ptCount val="4"/>
                <c:pt idx="1">
                  <c:v>2</c:v>
                </c:pt>
                <c:pt idx="3">
                  <c:v>2</c:v>
                </c:pt>
              </c:numCache>
            </c:numRef>
          </c:val>
          <c:extLst>
            <c:ext xmlns:c16="http://schemas.microsoft.com/office/drawing/2014/chart" uri="{C3380CC4-5D6E-409C-BE32-E72D297353CC}">
              <c16:uniqueId val="{00000001-8240-42E2-8EAA-6C5102662E2D}"/>
            </c:ext>
          </c:extLst>
        </c:ser>
        <c:dLbls>
          <c:showLegendKey val="0"/>
          <c:showVal val="0"/>
          <c:showCatName val="0"/>
          <c:showSerName val="0"/>
          <c:showPercent val="0"/>
          <c:showBubbleSize val="0"/>
        </c:dLbls>
        <c:gapWidth val="90"/>
        <c:overlap val="100"/>
        <c:axId val="1023999647"/>
        <c:axId val="1023992991"/>
      </c:barChart>
      <c:catAx>
        <c:axId val="102399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pitchFamily="2" charset="-52"/>
                <a:ea typeface="+mn-ea"/>
                <a:cs typeface="+mn-cs"/>
              </a:defRPr>
            </a:pPr>
            <a:endParaRPr lang="ru-RU"/>
          </a:p>
        </c:txPr>
        <c:crossAx val="1023992991"/>
        <c:crosses val="autoZero"/>
        <c:auto val="1"/>
        <c:lblAlgn val="ctr"/>
        <c:lblOffset val="100"/>
        <c:noMultiLvlLbl val="0"/>
      </c:catAx>
      <c:valAx>
        <c:axId val="1023992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itchFamily="2" charset="-52"/>
                <a:ea typeface="+mn-ea"/>
                <a:cs typeface="+mn-cs"/>
              </a:defRPr>
            </a:pPr>
            <a:endParaRPr lang="ru-RU"/>
          </a:p>
        </c:txPr>
        <c:crossAx val="1023999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itchFamily="2" charset="-52"/>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3E7090"/>
                </a:solidFill>
                <a:latin typeface="+mn-lt"/>
                <a:ea typeface="+mn-ea"/>
                <a:cs typeface="+mn-cs"/>
              </a:defRPr>
            </a:pPr>
            <a:r>
              <a:rPr lang="ru-RU" sz="1400" b="0" i="0" u="none" strike="noStrike" baseline="0" dirty="0" err="1">
                <a:solidFill>
                  <a:schemeClr val="accent3">
                    <a:lumMod val="75000"/>
                  </a:schemeClr>
                </a:solidFill>
                <a:effectLst/>
                <a:latin typeface="Montserrat" pitchFamily="2" charset="-52"/>
              </a:rPr>
              <a:t>Кадрлар</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сыйақылар</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және</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әлеуметтік</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мәселелер</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комитетінің</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өткізілген</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сырттай</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және</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көзбе-көз</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отырыстарының</a:t>
            </a:r>
            <a:r>
              <a:rPr lang="ru-RU" sz="1400" b="0" i="0" u="none" strike="noStrike" baseline="0" dirty="0">
                <a:solidFill>
                  <a:schemeClr val="accent3">
                    <a:lumMod val="75000"/>
                  </a:schemeClr>
                </a:solidFill>
                <a:effectLst/>
                <a:latin typeface="Montserrat" pitchFamily="2" charset="-52"/>
              </a:rPr>
              <a:t> </a:t>
            </a:r>
            <a:r>
              <a:rPr lang="ru-RU" sz="1400" b="0" i="0" u="none" strike="noStrike" baseline="0" dirty="0" err="1">
                <a:solidFill>
                  <a:schemeClr val="accent3">
                    <a:lumMod val="75000"/>
                  </a:schemeClr>
                </a:solidFill>
                <a:effectLst/>
                <a:latin typeface="Montserrat" pitchFamily="2" charset="-52"/>
              </a:rPr>
              <a:t>арақатынасы</a:t>
            </a:r>
            <a:endParaRPr lang="ru-RU" sz="1400" b="0" baseline="0" dirty="0">
              <a:solidFill>
                <a:schemeClr val="accent3">
                  <a:lumMod val="75000"/>
                </a:schemeClr>
              </a:solidFill>
              <a:latin typeface="Montserrat" pitchFamily="2" charset="-52"/>
            </a:endParaRPr>
          </a:p>
        </c:rich>
      </c:tx>
      <c:layout>
        <c:manualLayout>
          <c:xMode val="edge"/>
          <c:yMode val="edge"/>
          <c:x val="0.1476746083155509"/>
          <c:y val="1.944612249628959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3E7090"/>
              </a:solidFill>
              <a:latin typeface="+mn-lt"/>
              <a:ea typeface="+mn-ea"/>
              <a:cs typeface="+mn-cs"/>
            </a:defRPr>
          </a:pPr>
          <a:endParaRPr lang="ru-RU"/>
        </a:p>
      </c:txPr>
    </c:title>
    <c:autoTitleDeleted val="0"/>
    <c:plotArea>
      <c:layout>
        <c:manualLayout>
          <c:layoutTarget val="inner"/>
          <c:xMode val="edge"/>
          <c:yMode val="edge"/>
          <c:x val="7.4935345210537962E-2"/>
          <c:y val="0.22893946572560417"/>
          <c:w val="0.90657120426713533"/>
          <c:h val="0.548592643688255"/>
        </c:manualLayout>
      </c:layout>
      <c:barChart>
        <c:barDir val="col"/>
        <c:grouping val="stacked"/>
        <c:varyColors val="0"/>
        <c:ser>
          <c:idx val="0"/>
          <c:order val="0"/>
          <c:tx>
            <c:strRef>
              <c:f>Лист1!$B$1</c:f>
              <c:strCache>
                <c:ptCount val="1"/>
                <c:pt idx="0">
                  <c:v>заочное заседание</c:v>
                </c:pt>
              </c:strCache>
            </c:strRef>
          </c:tx>
          <c:spPr>
            <a:solidFill>
              <a:schemeClr val="accent3">
                <a:lumMod val="75000"/>
              </a:schemeClr>
            </a:solidFill>
            <a:ln>
              <a:solidFill>
                <a:schemeClr val="tx1"/>
              </a:solidFill>
            </a:ln>
            <a:effectLst/>
          </c:spPr>
          <c:invertIfNegative val="0"/>
          <c:dLbls>
            <c:spPr>
              <a:noFill/>
              <a:ln>
                <a:solidFill>
                  <a:schemeClr val="accent3">
                    <a:lumMod val="60000"/>
                    <a:lumOff val="40000"/>
                  </a:schemeClr>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ontserrat" pitchFamily="2"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I кв.</c:v>
                </c:pt>
                <c:pt idx="1">
                  <c:v>II кв.</c:v>
                </c:pt>
                <c:pt idx="2">
                  <c:v>III кв.</c:v>
                </c:pt>
                <c:pt idx="3">
                  <c:v>IV кв.</c:v>
                </c:pt>
              </c:strCache>
            </c:strRef>
          </c:cat>
          <c:val>
            <c:numRef>
              <c:f>Лист1!$B$2:$B$5</c:f>
              <c:numCache>
                <c:formatCode>General</c:formatCode>
                <c:ptCount val="4"/>
                <c:pt idx="3">
                  <c:v>1</c:v>
                </c:pt>
              </c:numCache>
            </c:numRef>
          </c:val>
          <c:extLst>
            <c:ext xmlns:c16="http://schemas.microsoft.com/office/drawing/2014/chart" uri="{C3380CC4-5D6E-409C-BE32-E72D297353CC}">
              <c16:uniqueId val="{00000000-5A43-4027-B85A-3AA130D6B36E}"/>
            </c:ext>
          </c:extLst>
        </c:ser>
        <c:ser>
          <c:idx val="1"/>
          <c:order val="1"/>
          <c:tx>
            <c:strRef>
              <c:f>Лист1!$C$1</c:f>
              <c:strCache>
                <c:ptCount val="1"/>
                <c:pt idx="0">
                  <c:v>очное заседание</c:v>
                </c:pt>
              </c:strCache>
            </c:strRef>
          </c:tx>
          <c:spPr>
            <a:solidFill>
              <a:srgbClr val="3B7D2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ontserrat" pitchFamily="2"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I кв.</c:v>
                </c:pt>
                <c:pt idx="1">
                  <c:v>II кв.</c:v>
                </c:pt>
                <c:pt idx="2">
                  <c:v>III кв.</c:v>
                </c:pt>
                <c:pt idx="3">
                  <c:v>IV кв.</c:v>
                </c:pt>
              </c:strCache>
            </c:strRef>
          </c:cat>
          <c:val>
            <c:numRef>
              <c:f>Лист1!$C$2:$C$5</c:f>
              <c:numCache>
                <c:formatCode>General</c:formatCode>
                <c:ptCount val="4"/>
                <c:pt idx="0">
                  <c:v>2</c:v>
                </c:pt>
                <c:pt idx="3">
                  <c:v>3</c:v>
                </c:pt>
              </c:numCache>
            </c:numRef>
          </c:val>
          <c:extLst>
            <c:ext xmlns:c16="http://schemas.microsoft.com/office/drawing/2014/chart" uri="{C3380CC4-5D6E-409C-BE32-E72D297353CC}">
              <c16:uniqueId val="{00000001-5A43-4027-B85A-3AA130D6B36E}"/>
            </c:ext>
          </c:extLst>
        </c:ser>
        <c:dLbls>
          <c:showLegendKey val="0"/>
          <c:showVal val="0"/>
          <c:showCatName val="0"/>
          <c:showSerName val="0"/>
          <c:showPercent val="0"/>
          <c:showBubbleSize val="0"/>
        </c:dLbls>
        <c:gapWidth val="90"/>
        <c:overlap val="100"/>
        <c:axId val="1023999647"/>
        <c:axId val="1023992991"/>
      </c:barChart>
      <c:catAx>
        <c:axId val="102399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pitchFamily="2" charset="-52"/>
                <a:ea typeface="+mn-ea"/>
                <a:cs typeface="+mn-cs"/>
              </a:defRPr>
            </a:pPr>
            <a:endParaRPr lang="ru-RU"/>
          </a:p>
        </c:txPr>
        <c:crossAx val="1023992991"/>
        <c:crosses val="autoZero"/>
        <c:auto val="1"/>
        <c:lblAlgn val="ctr"/>
        <c:lblOffset val="100"/>
        <c:noMultiLvlLbl val="0"/>
      </c:catAx>
      <c:valAx>
        <c:axId val="1023992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itchFamily="2" charset="-52"/>
                <a:ea typeface="+mn-ea"/>
                <a:cs typeface="+mn-cs"/>
              </a:defRPr>
            </a:pPr>
            <a:endParaRPr lang="ru-RU"/>
          </a:p>
        </c:txPr>
        <c:crossAx val="1023999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itchFamily="2" charset="-52"/>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62562417191524E-2"/>
          <c:y val="5.2175089828959027E-2"/>
          <c:w val="0.92570398634480944"/>
          <c:h val="0.54979088576388013"/>
        </c:manualLayout>
      </c:layout>
      <c:barChart>
        <c:barDir val="col"/>
        <c:grouping val="clustered"/>
        <c:varyColors val="0"/>
        <c:ser>
          <c:idx val="0"/>
          <c:order val="0"/>
          <c:tx>
            <c:strRef>
              <c:f>Лист1!$B$1</c:f>
              <c:strCache>
                <c:ptCount val="1"/>
                <c:pt idx="0">
                  <c:v>всего заседаний</c:v>
                </c:pt>
              </c:strCache>
            </c:strRef>
          </c:tx>
          <c:spPr>
            <a:solidFill>
              <a:schemeClr val="accent1"/>
            </a:solidFill>
            <a:ln>
              <a:noFill/>
            </a:ln>
            <a:effectLst/>
          </c:spPr>
          <c:invertIfNegative val="0"/>
          <c:cat>
            <c:strRef>
              <c:f>Лист1!$A$2:$A$6</c:f>
              <c:strCache>
                <c:ptCount val="5"/>
                <c:pt idx="0">
                  <c:v>Алиев Ж.Ш. Председатель СД 
(не является членом Комитетов СД)</c:v>
                </c:pt>
                <c:pt idx="1">
                  <c:v>Иванова А.О.
член СД 
(не является членом Комитетов СД)</c:v>
                </c:pt>
                <c:pt idx="2">
                  <c:v>Нагиев Р.
член СД, 
Председатель Комитета по аудиту, 
Председатель Комитета КВСВ,
член Комитета СП</c:v>
                </c:pt>
                <c:pt idx="3">
                  <c:v>Киршимбеков А.К. 
член СД, 
Председатель Комитета СП, 
член Комитета КВСВ,
член Комитета по аудиту</c:v>
                </c:pt>
                <c:pt idx="4">
                  <c:v>Каримсаков Д.Н. 
член СД,  
член Комитета КВСВ,
член Комитета СП </c:v>
                </c:pt>
              </c:strCache>
            </c:strRef>
          </c:cat>
          <c:val>
            <c:numRef>
              <c:f>Лист1!$B$2:$B$6</c:f>
              <c:numCache>
                <c:formatCode>General</c:formatCode>
                <c:ptCount val="5"/>
                <c:pt idx="0">
                  <c:v>12</c:v>
                </c:pt>
                <c:pt idx="1">
                  <c:v>13</c:v>
                </c:pt>
                <c:pt idx="2">
                  <c:v>14</c:v>
                </c:pt>
                <c:pt idx="3">
                  <c:v>14</c:v>
                </c:pt>
                <c:pt idx="4">
                  <c:v>12</c:v>
                </c:pt>
              </c:numCache>
            </c:numRef>
          </c:val>
          <c:extLst>
            <c:ext xmlns:c16="http://schemas.microsoft.com/office/drawing/2014/chart" uri="{C3380CC4-5D6E-409C-BE32-E72D297353CC}">
              <c16:uniqueId val="{00000000-8371-4AEE-99DA-6B6710EE9F0E}"/>
            </c:ext>
          </c:extLst>
        </c:ser>
        <c:ser>
          <c:idx val="1"/>
          <c:order val="1"/>
          <c:tx>
            <c:strRef>
              <c:f>Лист1!$C$1</c:f>
              <c:strCache>
                <c:ptCount val="1"/>
                <c:pt idx="0">
                  <c:v>фактическое участие</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Алиев Ж.Ш. Председатель СД 
(не является членом Комитетов СД)</c:v>
                </c:pt>
                <c:pt idx="1">
                  <c:v>Иванова А.О.
член СД 
(не является членом Комитетов СД)</c:v>
                </c:pt>
                <c:pt idx="2">
                  <c:v>Нагиев Р.
член СД, 
Председатель Комитета по аудиту, 
Председатель Комитета КВСВ,
член Комитета СП</c:v>
                </c:pt>
                <c:pt idx="3">
                  <c:v>Киршимбеков А.К. 
член СД, 
Председатель Комитета СП, 
член Комитета КВСВ,
член Комитета по аудиту</c:v>
                </c:pt>
                <c:pt idx="4">
                  <c:v>Каримсаков Д.Н. 
член СД,  
член Комитета КВСВ,
член Комитета СП </c:v>
                </c:pt>
              </c:strCache>
            </c:strRef>
          </c:cat>
          <c:val>
            <c:numRef>
              <c:f>Лист1!$C$2:$C$6</c:f>
              <c:numCache>
                <c:formatCode>General</c:formatCode>
                <c:ptCount val="5"/>
                <c:pt idx="0">
                  <c:v>12</c:v>
                </c:pt>
                <c:pt idx="1">
                  <c:v>10</c:v>
                </c:pt>
                <c:pt idx="2">
                  <c:v>14</c:v>
                </c:pt>
                <c:pt idx="3">
                  <c:v>14</c:v>
                </c:pt>
                <c:pt idx="4">
                  <c:v>12</c:v>
                </c:pt>
              </c:numCache>
            </c:numRef>
          </c:val>
          <c:extLst>
            <c:ext xmlns:c16="http://schemas.microsoft.com/office/drawing/2014/chart" uri="{C3380CC4-5D6E-409C-BE32-E72D297353CC}">
              <c16:uniqueId val="{00000001-8371-4AEE-99DA-6B6710EE9F0E}"/>
            </c:ext>
          </c:extLst>
        </c:ser>
        <c:dLbls>
          <c:showLegendKey val="0"/>
          <c:showVal val="0"/>
          <c:showCatName val="0"/>
          <c:showSerName val="0"/>
          <c:showPercent val="0"/>
          <c:showBubbleSize val="0"/>
        </c:dLbls>
        <c:gapWidth val="219"/>
        <c:overlap val="-27"/>
        <c:axId val="397159360"/>
        <c:axId val="397158112"/>
      </c:barChart>
      <c:catAx>
        <c:axId val="39715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97158112"/>
        <c:crosses val="autoZero"/>
        <c:auto val="1"/>
        <c:lblAlgn val="ctr"/>
        <c:lblOffset val="100"/>
        <c:noMultiLvlLbl val="0"/>
      </c:catAx>
      <c:valAx>
        <c:axId val="39715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97159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B0F0"/>
            </a:solidFill>
          </c:spPr>
          <c:dPt>
            <c:idx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1-61A9-43A3-B3AB-4965F9A3F89C}"/>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61A9-43A3-B3AB-4965F9A3F89C}"/>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61A9-43A3-B3AB-4965F9A3F89C}"/>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61A9-43A3-B3AB-4965F9A3F89C}"/>
              </c:ext>
            </c:extLst>
          </c:dPt>
          <c:dPt>
            <c:idx val="4"/>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9-61A9-43A3-B3AB-4965F9A3F89C}"/>
              </c:ext>
            </c:extLst>
          </c:dPt>
          <c:dPt>
            <c:idx val="5"/>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B-61A9-43A3-B3AB-4965F9A3F89C}"/>
              </c:ext>
            </c:extLst>
          </c:dPt>
          <c:val>
            <c:numRef>
              <c:f>Лист3!$D$10:$D$15</c:f>
              <c:numCache>
                <c:formatCode>General</c:formatCode>
                <c:ptCount val="6"/>
                <c:pt idx="0">
                  <c:v>35.4</c:v>
                </c:pt>
                <c:pt idx="1">
                  <c:v>18</c:v>
                </c:pt>
                <c:pt idx="2">
                  <c:v>16.2</c:v>
                </c:pt>
                <c:pt idx="3">
                  <c:v>14.1</c:v>
                </c:pt>
                <c:pt idx="4">
                  <c:v>8.1</c:v>
                </c:pt>
                <c:pt idx="5">
                  <c:v>8.1</c:v>
                </c:pt>
              </c:numCache>
            </c:numRef>
          </c:val>
          <c:extLst>
            <c:ext xmlns:c16="http://schemas.microsoft.com/office/drawing/2014/chart" uri="{C3380CC4-5D6E-409C-BE32-E72D297353CC}">
              <c16:uniqueId val="{0000000C-61A9-43A3-B3AB-4965F9A3F89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ontserrat" panose="00000500000000000000" pitchFamily="2" charset="-52"/>
                <a:ea typeface="+mn-ea"/>
                <a:cs typeface="+mn-cs"/>
              </a:defRPr>
            </a:pPr>
            <a:r>
              <a:rPr lang="ru-RU" sz="1600" b="0" dirty="0" err="1">
                <a:solidFill>
                  <a:schemeClr val="tx1"/>
                </a:solidFill>
              </a:rPr>
              <a:t>Қызметкерлердің</a:t>
            </a:r>
            <a:r>
              <a:rPr lang="ru-RU" sz="1600" b="0" dirty="0">
                <a:solidFill>
                  <a:schemeClr val="tx1"/>
                </a:solidFill>
              </a:rPr>
              <a:t> </a:t>
            </a:r>
            <a:r>
              <a:rPr lang="ru-RU" sz="1600" b="0" dirty="0" err="1">
                <a:solidFill>
                  <a:schemeClr val="tx1"/>
                </a:solidFill>
              </a:rPr>
              <a:t>жас</a:t>
            </a:r>
            <a:r>
              <a:rPr lang="ru-RU" sz="1600" b="0" dirty="0">
                <a:solidFill>
                  <a:schemeClr val="tx1"/>
                </a:solidFill>
              </a:rPr>
              <a:t> </a:t>
            </a:r>
            <a:r>
              <a:rPr lang="ru-RU" sz="1600" b="0" dirty="0" err="1">
                <a:solidFill>
                  <a:schemeClr val="tx1"/>
                </a:solidFill>
              </a:rPr>
              <a:t>көрсеткіштері</a:t>
            </a:r>
            <a:endParaRPr lang="ru-RU" sz="1600" b="0" dirty="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ontserrat" panose="00000500000000000000" pitchFamily="2" charset="-52"/>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35FE-4533-846F-A27BC067683D}"/>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35FE-4533-846F-A27BC067683D}"/>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35FE-4533-846F-A27BC067683D}"/>
              </c:ext>
            </c:extLst>
          </c:dPt>
          <c:dLbls>
            <c:dLbl>
              <c:idx val="0"/>
              <c:layout>
                <c:manualLayout>
                  <c:x val="6.8753603236534249E-3"/>
                  <c:y val="-8.6524678334609542E-2"/>
                </c:manualLayout>
              </c:layout>
              <c:tx>
                <c:rich>
                  <a:bodyPr rot="0" spcFirstLastPara="1" vertOverflow="ellipsis" vert="horz" wrap="square" anchor="ctr" anchorCtr="1"/>
                  <a:lstStyle/>
                  <a:p>
                    <a:pPr>
                      <a:defRPr sz="900" b="1" i="0" u="none" strike="noStrike" kern="1200" baseline="0">
                        <a:solidFill>
                          <a:schemeClr val="accent6">
                            <a:lumMod val="75000"/>
                          </a:schemeClr>
                        </a:solidFill>
                        <a:latin typeface="Montserrat" panose="00000500000000000000" pitchFamily="2" charset="-52"/>
                        <a:ea typeface="+mn-ea"/>
                        <a:cs typeface="+mn-cs"/>
                      </a:defRPr>
                    </a:pPr>
                    <a:r>
                      <a:rPr lang="en-US" dirty="0">
                        <a:solidFill>
                          <a:schemeClr val="accent6">
                            <a:lumMod val="75000"/>
                          </a:schemeClr>
                        </a:solidFill>
                      </a:rPr>
                      <a:t>18</a:t>
                    </a:r>
                  </a:p>
                </c:rich>
              </c:tx>
              <c:spPr>
                <a:noFill/>
                <a:ln>
                  <a:noFill/>
                </a:ln>
                <a:effectLst/>
              </c:spPr>
              <c:txPr>
                <a:bodyPr rot="0" spcFirstLastPara="1" vertOverflow="ellipsis" vert="horz" wrap="square" anchor="ctr" anchorCtr="1"/>
                <a:lstStyle/>
                <a:p>
                  <a:pPr>
                    <a:defRPr sz="900" b="1" i="0" u="none" strike="noStrike" kern="1200" baseline="0">
                      <a:solidFill>
                        <a:schemeClr val="accent6">
                          <a:lumMod val="75000"/>
                        </a:schemeClr>
                      </a:solidFill>
                      <a:latin typeface="Montserrat" panose="00000500000000000000" pitchFamily="2" charset="-52"/>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5FE-4533-846F-A27BC067683D}"/>
                </c:ext>
              </c:extLst>
            </c:dLbl>
            <c:dLbl>
              <c:idx val="1"/>
              <c:layout>
                <c:manualLayout>
                  <c:x val="-8.9382362571470489E-2"/>
                  <c:y val="-7.4948278294546089E-2"/>
                </c:manualLayout>
              </c:layout>
              <c:tx>
                <c:rich>
                  <a:bodyPr rot="0" spcFirstLastPara="1" vertOverflow="ellipsis" vert="horz" wrap="square" anchor="ctr" anchorCtr="1"/>
                  <a:lstStyle/>
                  <a:p>
                    <a:pPr>
                      <a:defRPr sz="900" b="1" i="0" u="none" strike="noStrike" kern="1200" baseline="0">
                        <a:solidFill>
                          <a:schemeClr val="accent5">
                            <a:lumMod val="75000"/>
                          </a:schemeClr>
                        </a:solidFill>
                        <a:latin typeface="Montserrat" panose="00000500000000000000" pitchFamily="2" charset="-52"/>
                        <a:ea typeface="+mn-ea"/>
                        <a:cs typeface="+mn-cs"/>
                      </a:defRPr>
                    </a:pPr>
                    <a:r>
                      <a:rPr lang="en-US" dirty="0">
                        <a:solidFill>
                          <a:schemeClr val="accent5">
                            <a:lumMod val="75000"/>
                          </a:schemeClr>
                        </a:solidFill>
                      </a:rPr>
                      <a:t>32</a:t>
                    </a:r>
                  </a:p>
                </c:rich>
              </c:tx>
              <c:spPr>
                <a:noFill/>
                <a:ln>
                  <a:noFill/>
                </a:ln>
                <a:effectLst/>
              </c:spPr>
              <c:txPr>
                <a:bodyPr rot="0" spcFirstLastPara="1" vertOverflow="ellipsis" vert="horz" wrap="square" anchor="ctr" anchorCtr="1"/>
                <a:lstStyle/>
                <a:p>
                  <a:pPr>
                    <a:defRPr sz="900" b="1" i="0" u="none" strike="noStrike" kern="1200" baseline="0">
                      <a:solidFill>
                        <a:schemeClr val="accent5">
                          <a:lumMod val="75000"/>
                        </a:schemeClr>
                      </a:solidFill>
                      <a:latin typeface="Montserrat" panose="00000500000000000000" pitchFamily="2" charset="-52"/>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5FE-4533-846F-A27BC067683D}"/>
                </c:ext>
              </c:extLst>
            </c:dLbl>
            <c:dLbl>
              <c:idx val="2"/>
              <c:layout>
                <c:manualLayout>
                  <c:x val="-6.9658555464565577E-2"/>
                  <c:y val="-1.9896028871535271E-2"/>
                </c:manualLayout>
              </c:layout>
              <c:tx>
                <c:rich>
                  <a:bodyPr rot="0" spcFirstLastPara="1" vertOverflow="ellipsis" vert="horz" wrap="square" anchor="ctr" anchorCtr="1"/>
                  <a:lstStyle/>
                  <a:p>
                    <a:pPr>
                      <a:defRPr sz="900" b="1" i="0" u="none" strike="noStrike" kern="1200" baseline="0">
                        <a:solidFill>
                          <a:schemeClr val="accent1">
                            <a:lumMod val="60000"/>
                            <a:lumOff val="40000"/>
                          </a:schemeClr>
                        </a:solidFill>
                        <a:latin typeface="Montserrat" panose="00000500000000000000" pitchFamily="2" charset="-52"/>
                        <a:ea typeface="+mn-ea"/>
                        <a:cs typeface="+mn-cs"/>
                      </a:defRPr>
                    </a:pPr>
                    <a:r>
                      <a:rPr lang="en-US" dirty="0">
                        <a:solidFill>
                          <a:schemeClr val="accent1">
                            <a:lumMod val="60000"/>
                            <a:lumOff val="40000"/>
                          </a:schemeClr>
                        </a:solidFill>
                      </a:rPr>
                      <a:t>13</a:t>
                    </a:r>
                  </a:p>
                </c:rich>
              </c:tx>
              <c:spPr>
                <a:noFill/>
                <a:ln>
                  <a:noFill/>
                </a:ln>
                <a:effectLst/>
              </c:spPr>
              <c:txPr>
                <a:bodyPr rot="0" spcFirstLastPara="1" vertOverflow="ellipsis" vert="horz" wrap="square" anchor="ctr" anchorCtr="1"/>
                <a:lstStyle/>
                <a:p>
                  <a:pPr>
                    <a:defRPr sz="900" b="1" i="0" u="none" strike="noStrike" kern="1200" baseline="0">
                      <a:solidFill>
                        <a:schemeClr val="accent1">
                          <a:lumMod val="60000"/>
                          <a:lumOff val="40000"/>
                        </a:schemeClr>
                      </a:solidFill>
                      <a:latin typeface="Montserrat" panose="00000500000000000000" pitchFamily="2" charset="-52"/>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5FE-4533-846F-A27BC067683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ontserrat" panose="00000500000000000000" pitchFamily="2" charset="-52"/>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ККС!$L$84:$L$86</c:f>
              <c:strCache>
                <c:ptCount val="3"/>
                <c:pt idx="0">
                  <c:v>до 35 лет </c:v>
                </c:pt>
                <c:pt idx="1">
                  <c:v>от 35 до 50 лет</c:v>
                </c:pt>
                <c:pt idx="2">
                  <c:v>свыше 50</c:v>
                </c:pt>
              </c:strCache>
            </c:strRef>
          </c:cat>
          <c:val>
            <c:numRef>
              <c:f>ККС!$M$84:$M$86</c:f>
              <c:numCache>
                <c:formatCode>General</c:formatCode>
                <c:ptCount val="3"/>
                <c:pt idx="0">
                  <c:v>25</c:v>
                </c:pt>
                <c:pt idx="1">
                  <c:v>24</c:v>
                </c:pt>
                <c:pt idx="2">
                  <c:v>8</c:v>
                </c:pt>
              </c:numCache>
            </c:numRef>
          </c:val>
          <c:extLst>
            <c:ext xmlns:c16="http://schemas.microsoft.com/office/drawing/2014/chart" uri="{C3380CC4-5D6E-409C-BE32-E72D297353CC}">
              <c16:uniqueId val="{00000006-35FE-4533-846F-A27BC067683D}"/>
            </c:ext>
          </c:extLst>
        </c:ser>
        <c:ser>
          <c:idx val="1"/>
          <c:order val="1"/>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8-35FE-4533-846F-A27BC067683D}"/>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A-35FE-4533-846F-A27BC067683D}"/>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C-35FE-4533-846F-A27BC067683D}"/>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ontserrat" panose="00000500000000000000" pitchFamily="2" charset="-52"/>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ККС!$L$84:$L$86</c:f>
              <c:strCache>
                <c:ptCount val="3"/>
                <c:pt idx="0">
                  <c:v>до 35 лет </c:v>
                </c:pt>
                <c:pt idx="1">
                  <c:v>от 35 до 50 лет</c:v>
                </c:pt>
                <c:pt idx="2">
                  <c:v>свыше 50</c:v>
                </c:pt>
              </c:strCache>
            </c:strRef>
          </c:cat>
          <c:val>
            <c:numRef>
              <c:f>ККС!$N$84:$N$86</c:f>
              <c:numCache>
                <c:formatCode>0.00</c:formatCode>
                <c:ptCount val="3"/>
                <c:pt idx="0">
                  <c:v>43.859649122807021</c:v>
                </c:pt>
                <c:pt idx="1">
                  <c:v>42.10526315789474</c:v>
                </c:pt>
                <c:pt idx="2">
                  <c:v>14.035087719298245</c:v>
                </c:pt>
              </c:numCache>
            </c:numRef>
          </c:val>
          <c:extLst>
            <c:ext xmlns:c16="http://schemas.microsoft.com/office/drawing/2014/chart" uri="{C3380CC4-5D6E-409C-BE32-E72D297353CC}">
              <c16:uniqueId val="{0000000D-35FE-4533-846F-A27BC067683D}"/>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20034284634915481"/>
          <c:y val="0.83988128975333198"/>
          <c:w val="0.63544232451266047"/>
          <c:h val="0.139264503320936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52"/>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latin typeface="Montserrat" panose="00000500000000000000" pitchFamily="2" charset="-52"/>
        </a:defRPr>
      </a:pPr>
      <a:endParaRPr lang="ru-RU"/>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ontserrat "/>
                <a:ea typeface="+mn-ea"/>
                <a:cs typeface="+mn-cs"/>
              </a:defRPr>
            </a:pPr>
            <a:r>
              <a:rPr lang="ru-RU" sz="1600" b="0" dirty="0" err="1"/>
              <a:t>Басшылар</a:t>
            </a:r>
            <a:r>
              <a:rPr lang="ru-RU" sz="1600" b="0" dirty="0"/>
              <a:t> </a:t>
            </a:r>
            <a:r>
              <a:rPr lang="ru-RU" sz="1600" b="0" dirty="0" err="1"/>
              <a:t>деңгейіндегі</a:t>
            </a:r>
            <a:r>
              <a:rPr lang="ru-RU" sz="1600" b="0" dirty="0"/>
              <a:t> </a:t>
            </a:r>
            <a:r>
              <a:rPr lang="ru-RU" sz="1600" b="0" dirty="0" err="1"/>
              <a:t>әйелдердің</a:t>
            </a:r>
            <a:r>
              <a:rPr lang="ru-RU" sz="1600" b="0" dirty="0"/>
              <a:t> </a:t>
            </a:r>
            <a:r>
              <a:rPr lang="ru-RU" sz="1600" b="0" dirty="0" err="1"/>
              <a:t>үлесі</a:t>
            </a:r>
            <a:endParaRPr lang="ru-RU" sz="1600" b="0" dirty="0"/>
          </a:p>
        </c:rich>
      </c:tx>
      <c:layout>
        <c:manualLayout>
          <c:xMode val="edge"/>
          <c:yMode val="edge"/>
          <c:x val="0.24533995828718899"/>
          <c:y val="4.195499705933788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ontserrat "/>
              <a:ea typeface="+mn-ea"/>
              <a:cs typeface="+mn-cs"/>
            </a:defRPr>
          </a:pPr>
          <a:endParaRPr lang="ru-RU"/>
        </a:p>
      </c:txPr>
    </c:title>
    <c:autoTitleDeleted val="0"/>
    <c:plotArea>
      <c:layout>
        <c:manualLayout>
          <c:layoutTarget val="inner"/>
          <c:xMode val="edge"/>
          <c:yMode val="edge"/>
          <c:x val="5.115497935221467E-2"/>
          <c:y val="0.20453710427802768"/>
          <c:w val="0.93888888888888888"/>
          <c:h val="0.64176727909011377"/>
        </c:manualLayout>
      </c:layout>
      <c:barChart>
        <c:barDir val="col"/>
        <c:grouping val="clustered"/>
        <c:varyColors val="0"/>
        <c:ser>
          <c:idx val="0"/>
          <c:order val="0"/>
          <c:tx>
            <c:strRef>
              <c:f>ККС!$I$66</c:f>
              <c:strCache>
                <c:ptCount val="1"/>
                <c:pt idx="0">
                  <c:v>количество</c:v>
                </c:pt>
              </c:strCache>
            </c:strRef>
          </c:tx>
          <c:spPr>
            <a:solidFill>
              <a:schemeClr val="accent6"/>
            </a:solidFill>
            <a:ln>
              <a:noFill/>
            </a:ln>
            <a:effectLst/>
          </c:spPr>
          <c:invertIfNegative val="0"/>
          <c:dLbls>
            <c:dLbl>
              <c:idx val="0"/>
              <c:layout>
                <c:manualLayout>
                  <c:x val="2.9819589379342785E-4"/>
                  <c:y val="2.5198526925642641E-2"/>
                </c:manualLayout>
              </c:layout>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15:layout>
                    <c:manualLayout>
                      <c:w val="9.491578947368419E-2"/>
                      <c:h val="0.17268140589569159"/>
                    </c:manualLayout>
                  </c15:layout>
                  <c15:showDataLabelsRange val="0"/>
                </c:ext>
                <c:ext xmlns:c16="http://schemas.microsoft.com/office/drawing/2014/chart" uri="{C3380CC4-5D6E-409C-BE32-E72D297353CC}">
                  <c16:uniqueId val="{00000000-4AA8-480B-991C-8468AAF4AD5D}"/>
                </c:ext>
              </c:extLst>
            </c:dLbl>
            <c:dLbl>
              <c:idx val="1"/>
              <c:tx>
                <c:rich>
                  <a:bodyPr/>
                  <a:lstStyle/>
                  <a:p>
                    <a:r>
                      <a:rPr lang="en-US" dirty="0"/>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AA8-480B-991C-8468AAF4AD5D}"/>
                </c:ext>
              </c:extLst>
            </c:dLbl>
            <c:dLbl>
              <c:idx val="2"/>
              <c:tx>
                <c:rich>
                  <a:bodyPr/>
                  <a:lstStyle/>
                  <a:p>
                    <a:r>
                      <a:rPr lang="en-US" dirty="0"/>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AA8-480B-991C-8468AAF4AD5D}"/>
                </c:ext>
              </c:extLst>
            </c:dLbl>
            <c:spPr>
              <a:noFill/>
              <a:ln>
                <a:noFill/>
              </a:ln>
              <a:effectLst/>
            </c:spPr>
            <c:txPr>
              <a:bodyPr rot="0" spcFirstLastPara="1" vertOverflow="ellipsis" vert="horz" wrap="square" anchor="ctr" anchorCtr="1"/>
              <a:lstStyle/>
              <a:p>
                <a:pPr>
                  <a:defRPr sz="1200" b="1" i="0" u="none" strike="noStrike" kern="1200" baseline="0">
                    <a:solidFill>
                      <a:schemeClr val="accent6"/>
                    </a:solidFill>
                    <a:latin typeface="Montserrat "/>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ККС!$H$67:$H$69</c:f>
              <c:strCache>
                <c:ptCount val="3"/>
                <c:pt idx="0">
                  <c:v>мужчины</c:v>
                </c:pt>
                <c:pt idx="1">
                  <c:v>женщины </c:v>
                </c:pt>
                <c:pt idx="2">
                  <c:v>всего </c:v>
                </c:pt>
              </c:strCache>
            </c:strRef>
          </c:cat>
          <c:val>
            <c:numRef>
              <c:f>ККС!$I$67:$I$69</c:f>
              <c:numCache>
                <c:formatCode>General</c:formatCode>
                <c:ptCount val="3"/>
                <c:pt idx="0">
                  <c:v>8</c:v>
                </c:pt>
                <c:pt idx="1">
                  <c:v>5</c:v>
                </c:pt>
                <c:pt idx="2">
                  <c:v>13</c:v>
                </c:pt>
              </c:numCache>
            </c:numRef>
          </c:val>
          <c:extLst>
            <c:ext xmlns:c16="http://schemas.microsoft.com/office/drawing/2014/chart" uri="{C3380CC4-5D6E-409C-BE32-E72D297353CC}">
              <c16:uniqueId val="{00000003-4AA8-480B-991C-8468AAF4AD5D}"/>
            </c:ext>
          </c:extLst>
        </c:ser>
        <c:dLbls>
          <c:showLegendKey val="0"/>
          <c:showVal val="1"/>
          <c:showCatName val="0"/>
          <c:showSerName val="0"/>
          <c:showPercent val="0"/>
          <c:showBubbleSize val="0"/>
        </c:dLbls>
        <c:gapWidth val="219"/>
        <c:overlap val="-27"/>
        <c:axId val="1758682543"/>
        <c:axId val="1758686287"/>
      </c:barChart>
      <c:lineChart>
        <c:grouping val="standard"/>
        <c:varyColors val="0"/>
        <c:ser>
          <c:idx val="1"/>
          <c:order val="1"/>
          <c:tx>
            <c:strRef>
              <c:f>ККС!$J$66</c:f>
              <c:strCache>
                <c:ptCount val="1"/>
                <c:pt idx="0">
                  <c:v>%</c:v>
                </c:pt>
              </c:strCache>
            </c:strRef>
          </c:tx>
          <c:spPr>
            <a:ln w="28575" cap="rnd">
              <a:solidFill>
                <a:schemeClr val="accent5"/>
              </a:solidFill>
              <a:round/>
            </a:ln>
            <a:effectLst/>
          </c:spPr>
          <c:marker>
            <c:symbol val="none"/>
          </c:marker>
          <c:dLbls>
            <c:dLbl>
              <c:idx val="0"/>
              <c:layout>
                <c:manualLayout>
                  <c:x val="2.9707602339181287E-2"/>
                  <c:y val="-5.7596371882086168E-2"/>
                </c:manualLayout>
              </c:layout>
              <c:tx>
                <c:rich>
                  <a:bodyPr/>
                  <a:lstStyle/>
                  <a:p>
                    <a:r>
                      <a:rPr lang="en-US" dirty="0"/>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AA8-480B-991C-8468AAF4AD5D}"/>
                </c:ext>
              </c:extLst>
            </c:dLbl>
            <c:dLbl>
              <c:idx val="1"/>
              <c:layout>
                <c:manualLayout>
                  <c:x val="2.5994152046783695E-2"/>
                  <c:y val="-7.9195011337868479E-2"/>
                </c:manualLayout>
              </c:layout>
              <c:tx>
                <c:rich>
                  <a:bodyPr/>
                  <a:lstStyle/>
                  <a:p>
                    <a:r>
                      <a:rPr lang="en-US" dirty="0"/>
                      <a:t>30%</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AA8-480B-991C-8468AAF4AD5D}"/>
                </c:ext>
              </c:extLst>
            </c:dLbl>
            <c:dLbl>
              <c:idx val="2"/>
              <c:layout>
                <c:manualLayout>
                  <c:x val="1.4853801169590643E-2"/>
                  <c:y val="-5.75963718820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A8-480B-991C-8468AAF4AD5D}"/>
                </c:ext>
              </c:extLst>
            </c:dLbl>
            <c:spPr>
              <a:noFill/>
              <a:ln>
                <a:noFill/>
              </a:ln>
              <a:effectLst/>
            </c:spPr>
            <c:txPr>
              <a:bodyPr rot="0" spcFirstLastPara="1" vertOverflow="ellipsis" vert="horz" wrap="square" anchor="ctr" anchorCtr="1"/>
              <a:lstStyle/>
              <a:p>
                <a:pPr>
                  <a:defRPr sz="1200" b="1" i="0" u="none" strike="noStrike" kern="1200" baseline="0">
                    <a:solidFill>
                      <a:schemeClr val="accent5">
                        <a:lumMod val="75000"/>
                      </a:schemeClr>
                    </a:solidFill>
                    <a:latin typeface="Montserrat "/>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ККС!$H$67:$H$69</c:f>
              <c:strCache>
                <c:ptCount val="3"/>
                <c:pt idx="0">
                  <c:v>мужчины</c:v>
                </c:pt>
                <c:pt idx="1">
                  <c:v>женщины </c:v>
                </c:pt>
                <c:pt idx="2">
                  <c:v>всего </c:v>
                </c:pt>
              </c:strCache>
            </c:strRef>
          </c:cat>
          <c:val>
            <c:numRef>
              <c:f>ККС!$J$67:$J$69</c:f>
              <c:numCache>
                <c:formatCode>0.0%</c:formatCode>
                <c:ptCount val="3"/>
                <c:pt idx="0">
                  <c:v>0.66666666666666663</c:v>
                </c:pt>
                <c:pt idx="1">
                  <c:v>0.41666666666666669</c:v>
                </c:pt>
                <c:pt idx="2">
                  <c:v>1</c:v>
                </c:pt>
              </c:numCache>
            </c:numRef>
          </c:val>
          <c:smooth val="0"/>
          <c:extLst>
            <c:ext xmlns:c16="http://schemas.microsoft.com/office/drawing/2014/chart" uri="{C3380CC4-5D6E-409C-BE32-E72D297353CC}">
              <c16:uniqueId val="{00000007-4AA8-480B-991C-8468AAF4AD5D}"/>
            </c:ext>
          </c:extLst>
        </c:ser>
        <c:dLbls>
          <c:showLegendKey val="0"/>
          <c:showVal val="1"/>
          <c:showCatName val="0"/>
          <c:showSerName val="0"/>
          <c:showPercent val="0"/>
          <c:showBubbleSize val="0"/>
        </c:dLbls>
        <c:marker val="1"/>
        <c:smooth val="0"/>
        <c:axId val="1758677967"/>
        <c:axId val="1758687119"/>
      </c:lineChart>
      <c:catAx>
        <c:axId val="17586825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ontserrat "/>
                <a:ea typeface="+mn-ea"/>
                <a:cs typeface="+mn-cs"/>
              </a:defRPr>
            </a:pPr>
            <a:endParaRPr lang="ru-RU"/>
          </a:p>
        </c:txPr>
        <c:crossAx val="1758686287"/>
        <c:crosses val="autoZero"/>
        <c:auto val="1"/>
        <c:lblAlgn val="ctr"/>
        <c:lblOffset val="100"/>
        <c:noMultiLvlLbl val="0"/>
      </c:catAx>
      <c:valAx>
        <c:axId val="1758686287"/>
        <c:scaling>
          <c:orientation val="minMax"/>
        </c:scaling>
        <c:delete val="1"/>
        <c:axPos val="l"/>
        <c:numFmt formatCode="General" sourceLinked="1"/>
        <c:majorTickMark val="out"/>
        <c:minorTickMark val="none"/>
        <c:tickLblPos val="nextTo"/>
        <c:crossAx val="1758682543"/>
        <c:crosses val="autoZero"/>
        <c:crossBetween val="between"/>
      </c:valAx>
      <c:valAx>
        <c:axId val="1758687119"/>
        <c:scaling>
          <c:orientation val="minMax"/>
        </c:scaling>
        <c:delete val="1"/>
        <c:axPos val="r"/>
        <c:numFmt formatCode="0.0%" sourceLinked="1"/>
        <c:majorTickMark val="out"/>
        <c:minorTickMark val="none"/>
        <c:tickLblPos val="nextTo"/>
        <c:crossAx val="1758677967"/>
        <c:crosses val="max"/>
        <c:crossBetween val="between"/>
      </c:valAx>
      <c:catAx>
        <c:axId val="1758677967"/>
        <c:scaling>
          <c:orientation val="minMax"/>
        </c:scaling>
        <c:delete val="1"/>
        <c:axPos val="t"/>
        <c:numFmt formatCode="General" sourceLinked="1"/>
        <c:majorTickMark val="out"/>
        <c:minorTickMark val="none"/>
        <c:tickLblPos val="nextTo"/>
        <c:crossAx val="1758687119"/>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b="1">
          <a:solidFill>
            <a:schemeClr val="tx1"/>
          </a:solidFill>
          <a:latin typeface="Montserrat "/>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0.37092</cdr:x>
      <cdr:y>0.23687</cdr:y>
    </cdr:from>
    <cdr:to>
      <cdr:x>0.5503</cdr:x>
      <cdr:y>0.36117</cdr:y>
    </cdr:to>
    <cdr:sp macro="" textlink="">
      <cdr:nvSpPr>
        <cdr:cNvPr id="2" name="TextBox 1">
          <a:extLst xmlns:a="http://schemas.openxmlformats.org/drawingml/2006/main">
            <a:ext uri="{FF2B5EF4-FFF2-40B4-BE49-F238E27FC236}">
              <a16:creationId xmlns:a16="http://schemas.microsoft.com/office/drawing/2014/main" id="{06D07659-43CB-8DB1-98F9-D3B1E08EF182}"/>
            </a:ext>
          </a:extLst>
        </cdr:cNvPr>
        <cdr:cNvSpPr txBox="1"/>
      </cdr:nvSpPr>
      <cdr:spPr>
        <a:xfrm xmlns:a="http://schemas.openxmlformats.org/drawingml/2006/main">
          <a:off x="1303887" y="577007"/>
          <a:ext cx="630571" cy="3027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b="1" dirty="0">
              <a:solidFill>
                <a:schemeClr val="bg1"/>
              </a:solidFill>
              <a:latin typeface="Montserrat" panose="00000500000000000000" pitchFamily="2" charset="-52"/>
            </a:rPr>
            <a:t>21%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A235C3C-8004-44BC-AC27-190A36D5D5EA}" type="datetimeFigureOut">
              <a:rPr lang="ru-RU" smtClean="0"/>
              <a:t>19.09.2025</a:t>
            </a:fld>
            <a:endParaRPr lang="ru-RU"/>
          </a:p>
        </p:txBody>
      </p:sp>
      <p:sp>
        <p:nvSpPr>
          <p:cNvPr id="4" name="Образ слайда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7AF39319-4C6C-4C19-812A-EC6F611A991D}" type="slidenum">
              <a:rPr lang="ru-RU" smtClean="0"/>
              <a:t>‹#›</a:t>
            </a:fld>
            <a:endParaRPr lang="ru-RU"/>
          </a:p>
        </p:txBody>
      </p:sp>
    </p:spTree>
    <p:extLst>
      <p:ext uri="{BB962C8B-B14F-4D97-AF65-F5344CB8AC3E}">
        <p14:creationId xmlns:p14="http://schemas.microsoft.com/office/powerpoint/2010/main" val="213858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5D0C5-9096-4257-B5AB-51C8D06749F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201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B4C13-633E-CAA7-1559-3C89BBE62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FC448-B2B3-17CD-901E-B8DA990E8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FF5B8-2B2D-BC6F-E6C8-936AA0C190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94F816-D62B-37F4-F8C8-C3228D269936}"/>
              </a:ext>
            </a:extLst>
          </p:cNvPr>
          <p:cNvSpPr>
            <a:spLocks noGrp="1"/>
          </p:cNvSpPr>
          <p:nvPr>
            <p:ph type="sldNum" sz="quarter" idx="5"/>
          </p:nvPr>
        </p:nvSpPr>
        <p:spPr/>
        <p:txBody>
          <a:bodyPr/>
          <a:lstStyle/>
          <a:p>
            <a:fld id="{D4A5D0C5-9096-4257-B5AB-51C8D06749F8}" type="slidenum">
              <a:rPr lang="en-US" smtClean="0"/>
              <a:t>15</a:t>
            </a:fld>
            <a:endParaRPr lang="en-US"/>
          </a:p>
        </p:txBody>
      </p:sp>
      <p:sp>
        <p:nvSpPr>
          <p:cNvPr id="5" name="Нижний колонтитул 4">
            <a:extLst>
              <a:ext uri="{FF2B5EF4-FFF2-40B4-BE49-F238E27FC236}">
                <a16:creationId xmlns:a16="http://schemas.microsoft.com/office/drawing/2014/main" id="{0E35D447-D87E-EFC9-3AD6-D666B3585BD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5481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6C054-C8EF-3942-758C-C3337F35C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E0DD3-EAB9-2B00-602E-5C97BA804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BD92C-EDE6-BF79-AE85-AD0ADD7F65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CBE2-0A99-9280-A851-D7569B001CD2}"/>
              </a:ext>
            </a:extLst>
          </p:cNvPr>
          <p:cNvSpPr>
            <a:spLocks noGrp="1"/>
          </p:cNvSpPr>
          <p:nvPr>
            <p:ph type="sldNum" sz="quarter" idx="5"/>
          </p:nvPr>
        </p:nvSpPr>
        <p:spPr/>
        <p:txBody>
          <a:bodyPr/>
          <a:lstStyle/>
          <a:p>
            <a:fld id="{D4A5D0C5-9096-4257-B5AB-51C8D06749F8}" type="slidenum">
              <a:rPr lang="en-US" smtClean="0"/>
              <a:t>16</a:t>
            </a:fld>
            <a:endParaRPr lang="en-US"/>
          </a:p>
        </p:txBody>
      </p:sp>
      <p:sp>
        <p:nvSpPr>
          <p:cNvPr id="5" name="Нижний колонтитул 4">
            <a:extLst>
              <a:ext uri="{FF2B5EF4-FFF2-40B4-BE49-F238E27FC236}">
                <a16:creationId xmlns:a16="http://schemas.microsoft.com/office/drawing/2014/main" id="{EAF8DAB3-41E4-D7B3-0A02-7654AF4CCBB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326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E6FF7-27DF-C90B-C2C3-E5DCE5185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7373-3695-F230-C33A-F9EE087C4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5A4C32-2147-87FC-6110-A953AE069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908853-3E27-AAFD-A43F-BCEF86164B7B}"/>
              </a:ext>
            </a:extLst>
          </p:cNvPr>
          <p:cNvSpPr>
            <a:spLocks noGrp="1"/>
          </p:cNvSpPr>
          <p:nvPr>
            <p:ph type="sldNum" sz="quarter" idx="5"/>
          </p:nvPr>
        </p:nvSpPr>
        <p:spPr/>
        <p:txBody>
          <a:bodyPr/>
          <a:lstStyle/>
          <a:p>
            <a:fld id="{D4A5D0C5-9096-4257-B5AB-51C8D06749F8}" type="slidenum">
              <a:rPr lang="en-US" smtClean="0"/>
              <a:t>17</a:t>
            </a:fld>
            <a:endParaRPr lang="en-US"/>
          </a:p>
        </p:txBody>
      </p:sp>
      <p:sp>
        <p:nvSpPr>
          <p:cNvPr id="5" name="Нижний колонтитул 4">
            <a:extLst>
              <a:ext uri="{FF2B5EF4-FFF2-40B4-BE49-F238E27FC236}">
                <a16:creationId xmlns:a16="http://schemas.microsoft.com/office/drawing/2014/main" id="{C44E3052-8CEA-0B13-8959-02714CE8AB4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2671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D5E3E-8BF0-4C64-3CF6-C2F77DE6C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03C2B-27B2-350F-B00F-173E39501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46BC2-C2F0-892E-B2DE-2D178F2646EF}"/>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4558A7E8-F433-A4FF-C071-2665A9C38CF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ru-RU"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lang="ru-RU"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8974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f3dd36c9d_0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46" name="Google Shape;146;g2af3dd36c9d_0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ru-RU" sz="1200" b="0" i="0" u="none" strike="noStrike" cap="none">
                <a:solidFill>
                  <a:srgbClr val="000000"/>
                </a:solidFill>
                <a:latin typeface="Calibri"/>
                <a:ea typeface="Calibri"/>
                <a:cs typeface="Calibri"/>
                <a:sym typeface="Calibri"/>
              </a:rPr>
              <a:t>1.7.2013</a:t>
            </a:r>
            <a:endParaRPr/>
          </a:p>
        </p:txBody>
      </p:sp>
      <p:sp>
        <p:nvSpPr>
          <p:cNvPr id="147" name="Google Shape;147;g2af3dd36c9d_0_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2af3dd36c9d_0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1</a:t>
            </a:r>
            <a:endParaRPr/>
          </a:p>
        </p:txBody>
      </p:sp>
      <p:sp>
        <p:nvSpPr>
          <p:cNvPr id="149" name="Google Shape;149;g2af3dd36c9d_0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50" name="Google Shape;150;g2af3dd36c9d_0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r>
              <a:rPr lang="ru-RU" sz="1200" b="0" i="0" u="none" strike="noStrike" cap="none">
                <a:solidFill>
                  <a:srgbClr val="000000"/>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K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5D0C5-9096-4257-B5AB-51C8D06749F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0041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5000"/>
              </a:lnSpc>
              <a:spcAft>
                <a:spcPts val="800"/>
              </a:spcAft>
            </a:pP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E001D-552F-4144-8CBD-4095E3CACDB5}" type="slidenum">
              <a:rPr kumimoji="0" lang="ru-R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ru-R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820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5D0C5-9096-4257-B5AB-51C8D06749F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42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13DBD-0BCC-2E58-51A1-DAC969439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F63F6-948E-F186-CCCA-35BF5E960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93FA4-8EDF-1045-D3D0-1F61CEAAC2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8BCE5C-3B53-E784-CFB8-FF8EB1E397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5D0C5-9096-4257-B5AB-51C8D06749F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731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27589e7125_0_0:notes"/>
          <p:cNvSpPr>
            <a:spLocks noGrp="1" noRot="1" noChangeAspect="1"/>
          </p:cNvSpPr>
          <p:nvPr>
            <p:ph type="sldImg" idx="2"/>
          </p:nvPr>
        </p:nvSpPr>
        <p:spPr>
          <a:xfrm>
            <a:off x="419100" y="1238250"/>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327589e7125_0_0:notes"/>
          <p:cNvSpPr txBox="1">
            <a:spLocks noGrp="1"/>
          </p:cNvSpPr>
          <p:nvPr>
            <p:ph type="body" idx="1"/>
          </p:nvPr>
        </p:nvSpPr>
        <p:spPr>
          <a:xfrm>
            <a:off x="679768" y="4776431"/>
            <a:ext cx="5438100" cy="39081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None/>
            </a:pPr>
            <a:endParaRPr/>
          </a:p>
        </p:txBody>
      </p:sp>
      <p:sp>
        <p:nvSpPr>
          <p:cNvPr id="107" name="Google Shape;107;g327589e7125_0_0:notes"/>
          <p:cNvSpPr txBox="1">
            <a:spLocks noGrp="1"/>
          </p:cNvSpPr>
          <p:nvPr>
            <p:ph type="sldNum" idx="12"/>
          </p:nvPr>
        </p:nvSpPr>
        <p:spPr>
          <a:xfrm>
            <a:off x="3850444" y="9427076"/>
            <a:ext cx="2945700" cy="498000"/>
          </a:xfrm>
          <a:prstGeom prst="rect">
            <a:avLst/>
          </a:prstGeom>
          <a:noFill/>
          <a:ln>
            <a:noFill/>
          </a:ln>
        </p:spPr>
        <p:txBody>
          <a:bodyPr spcFirstLastPara="1" wrap="square" lIns="93100" tIns="46550" rIns="9310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AF39319-4C6C-4C19-812A-EC6F611A991D}" type="slidenum">
              <a:rPr lang="ru-RU" smtClean="0"/>
              <a:t>10</a:t>
            </a:fld>
            <a:endParaRPr lang="ru-RU"/>
          </a:p>
        </p:txBody>
      </p:sp>
    </p:spTree>
    <p:extLst>
      <p:ext uri="{BB962C8B-B14F-4D97-AF65-F5344CB8AC3E}">
        <p14:creationId xmlns:p14="http://schemas.microsoft.com/office/powerpoint/2010/main" val="194640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6ABFC-4093-5060-B452-F4E17F5F4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A4C04-A6DB-D071-3FF3-8D557412D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7D9E4-EA23-E2D0-D3D6-4014396A5C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CB9636-BD80-892F-97A6-0A64A1E593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5D0C5-9096-4257-B5AB-51C8D06749F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Нижний колонтитул 4">
            <a:extLst>
              <a:ext uri="{FF2B5EF4-FFF2-40B4-BE49-F238E27FC236}">
                <a16:creationId xmlns:a16="http://schemas.microsoft.com/office/drawing/2014/main" id="{E5BC9A82-F47A-8FC1-0A54-FA1AB972772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994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23D48-0AB7-FF61-CC6C-151E8A52F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ED220-53FA-E56B-D867-B41BE760F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AB3B7-D4AD-557A-9CF9-1BA29C2351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F82214-3FD9-9ECA-FC06-042FC1DC8E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5D0C5-9096-4257-B5AB-51C8D06749F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Нижний колонтитул 4">
            <a:extLst>
              <a:ext uri="{FF2B5EF4-FFF2-40B4-BE49-F238E27FC236}">
                <a16:creationId xmlns:a16="http://schemas.microsoft.com/office/drawing/2014/main" id="{367EB038-85DD-D155-754A-31EA3138834C}"/>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364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E9AA-25D3-DE51-CA25-8596B3D6D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23BE8-9D3F-5CF8-5ADA-E8FD7F027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25101-B3DF-4918-836E-94F47A949E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041528-7B32-A5AE-13CC-41561AAA36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5D0C5-9096-4257-B5AB-51C8D06749F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Нижний колонтитул 4">
            <a:extLst>
              <a:ext uri="{FF2B5EF4-FFF2-40B4-BE49-F238E27FC236}">
                <a16:creationId xmlns:a16="http://schemas.microsoft.com/office/drawing/2014/main" id="{82E741E5-BB3B-B607-B351-10A485EAE42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791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539B2-4A49-05B8-39D8-819CCDF44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27B45-414B-5878-00E8-31BFE5B72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32AC5D-5B21-F416-22D7-0B9EDEACA6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49667C-BDFD-5C19-6A51-A25339FB9E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5D0C5-9096-4257-B5AB-51C8D06749F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Нижний колонтитул 4">
            <a:extLst>
              <a:ext uri="{FF2B5EF4-FFF2-40B4-BE49-F238E27FC236}">
                <a16:creationId xmlns:a16="http://schemas.microsoft.com/office/drawing/2014/main" id="{ACF199EA-0339-FC9C-8F27-61BAF02706A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2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a:lstStyle>
            <a:lvl1pPr>
              <a:defRPr sz="5000" b="0" i="0">
                <a:solidFill>
                  <a:schemeClr val="tx1"/>
                </a:solidFill>
                <a:latin typeface="Arial Black"/>
                <a:cs typeface="Arial Black"/>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a:lstStyle>
            <a:lvl1pPr>
              <a:defRPr sz="3000" b="0" i="0">
                <a:solidFill>
                  <a:schemeClr val="tx1"/>
                </a:solidFill>
                <a:latin typeface="Lucida Sans Unicode"/>
                <a:cs typeface="Lucida Sans Unicode"/>
              </a:defRPr>
            </a:lvl1pPr>
          </a:lstStyle>
          <a:p>
            <a:endParaRPr/>
          </a:p>
        </p:txBody>
      </p:sp>
      <p:sp>
        <p:nvSpPr>
          <p:cNvPr id="4" name="Holder 4">
            <a:extLst>
              <a:ext uri="{FF2B5EF4-FFF2-40B4-BE49-F238E27FC236}">
                <a16:creationId xmlns:a16="http://schemas.microsoft.com/office/drawing/2014/main" id="{37EA71EC-399A-A093-69EB-79BAB4F5651F}"/>
              </a:ext>
            </a:extLst>
          </p:cNvPr>
          <p:cNvSpPr>
            <a:spLocks noGrp="1"/>
          </p:cNvSpPr>
          <p:nvPr>
            <p:ph type="ftr" sz="quarter" idx="10"/>
          </p:nvPr>
        </p:nvSpPr>
        <p:spPr/>
        <p:txBody>
          <a:bodyPr/>
          <a:lstStyle>
            <a:lvl1pPr>
              <a:defRPr/>
            </a:lvl1pPr>
          </a:lstStyle>
          <a:p>
            <a:pPr>
              <a:defRPr/>
            </a:pPr>
            <a:r>
              <a:t>igtipc.org</a:t>
            </a:r>
          </a:p>
        </p:txBody>
      </p:sp>
      <p:sp>
        <p:nvSpPr>
          <p:cNvPr id="5" name="Holder 5">
            <a:extLst>
              <a:ext uri="{FF2B5EF4-FFF2-40B4-BE49-F238E27FC236}">
                <a16:creationId xmlns:a16="http://schemas.microsoft.com/office/drawing/2014/main" id="{C7A1E7ED-8931-5EF5-3E07-42C46B8EC42C}"/>
              </a:ext>
            </a:extLst>
          </p:cNvPr>
          <p:cNvSpPr>
            <a:spLocks noGrp="1" noChangeArrowheads="1"/>
          </p:cNvSpPr>
          <p:nvPr>
            <p:ph type="dt" sz="half" idx="11"/>
          </p:nvPr>
        </p:nvSpPr>
        <p:spPr>
          <a:ln/>
        </p:spPr>
        <p:txBody>
          <a:bodyPr/>
          <a:lstStyle>
            <a:lvl1pPr>
              <a:defRPr/>
            </a:lvl1pPr>
          </a:lstStyle>
          <a:p>
            <a:pPr>
              <a:defRPr/>
            </a:pPr>
            <a:fld id="{8D776F3C-CEE0-441E-BE08-EE89E7F38A05}" type="datetimeFigureOut">
              <a:rPr lang="en-US" altLang="ru-RU"/>
              <a:pPr>
                <a:defRPr/>
              </a:pPr>
              <a:t>9/19/2025</a:t>
            </a:fld>
            <a:endParaRPr lang="en-US" altLang="ru-RU"/>
          </a:p>
        </p:txBody>
      </p:sp>
      <p:sp>
        <p:nvSpPr>
          <p:cNvPr id="6" name="Holder 6">
            <a:extLst>
              <a:ext uri="{FF2B5EF4-FFF2-40B4-BE49-F238E27FC236}">
                <a16:creationId xmlns:a16="http://schemas.microsoft.com/office/drawing/2014/main" id="{A7956F41-0778-2004-93E3-DBFA715768EA}"/>
              </a:ext>
            </a:extLst>
          </p:cNvPr>
          <p:cNvSpPr>
            <a:spLocks noGrp="1" noChangeArrowheads="1"/>
          </p:cNvSpPr>
          <p:nvPr>
            <p:ph type="sldNum" sz="quarter" idx="12"/>
          </p:nvPr>
        </p:nvSpPr>
        <p:spPr>
          <a:ln/>
        </p:spPr>
        <p:txBody>
          <a:bodyPr/>
          <a:lstStyle>
            <a:lvl1pPr>
              <a:defRPr/>
            </a:lvl1pPr>
          </a:lstStyle>
          <a:p>
            <a:pPr>
              <a:defRPr/>
            </a:pPr>
            <a:fld id="{B5945C88-A93F-4798-9F2D-C2FDC0CAAFC6}" type="slidenum">
              <a:rPr lang="ru-RU" altLang="ru-RU"/>
              <a:pPr>
                <a:defRPr/>
              </a:pPr>
              <a:t>‹#›</a:t>
            </a:fld>
            <a:endParaRPr lang="ru-RU" altLang="ru-RU"/>
          </a:p>
        </p:txBody>
      </p:sp>
    </p:spTree>
    <p:extLst>
      <p:ext uri="{BB962C8B-B14F-4D97-AF65-F5344CB8AC3E}">
        <p14:creationId xmlns:p14="http://schemas.microsoft.com/office/powerpoint/2010/main" val="29663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CA26-E6BD-5BC8-C1A1-07006933B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F4C5FD-9417-B91C-E0A2-0107FA41FA3C}"/>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7CAD91-F8C3-DD6D-1E4B-B200211B9F6E}"/>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4F68B6-DD2C-CEEC-0A8A-78787932ABBD}"/>
              </a:ext>
            </a:extLst>
          </p:cNvPr>
          <p:cNvSpPr>
            <a:spLocks noGrp="1"/>
          </p:cNvSpPr>
          <p:nvPr>
            <p:ph type="dt" sz="half" idx="10"/>
          </p:nvPr>
        </p:nvSpPr>
        <p:spPr/>
        <p:txBody>
          <a:bodyPr/>
          <a:lstStyle/>
          <a:p>
            <a:fld id="{E3379ADE-49F9-4139-ACD0-1FD67BCFDD99}" type="datetimeFigureOut">
              <a:rPr lang="en-US" smtClean="0"/>
              <a:t>9/19/2025</a:t>
            </a:fld>
            <a:endParaRPr lang="en-US"/>
          </a:p>
        </p:txBody>
      </p:sp>
      <p:sp>
        <p:nvSpPr>
          <p:cNvPr id="6" name="Footer Placeholder 5">
            <a:extLst>
              <a:ext uri="{FF2B5EF4-FFF2-40B4-BE49-F238E27FC236}">
                <a16:creationId xmlns:a16="http://schemas.microsoft.com/office/drawing/2014/main" id="{2472DAC6-E934-2CFF-C633-85DC0C8A8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043A1-3A49-4F13-5981-0D95E267BA45}"/>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259037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9333-54E7-C7CE-3CEC-8C53FE0A00F7}"/>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22E9AF-7225-01A3-30A9-78E189F35D4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C0102A20-6861-1A03-6951-7AB6D1C1710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3B5FFD-5E49-60E2-F9F4-EBCBABE138D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4D15E-AE87-4EB2-AFCE-06C56FD89226}"/>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476B8F-9F3E-67EE-E286-D7FFFCCBADB5}"/>
              </a:ext>
            </a:extLst>
          </p:cNvPr>
          <p:cNvSpPr>
            <a:spLocks noGrp="1"/>
          </p:cNvSpPr>
          <p:nvPr>
            <p:ph type="dt" sz="half" idx="10"/>
          </p:nvPr>
        </p:nvSpPr>
        <p:spPr/>
        <p:txBody>
          <a:bodyPr/>
          <a:lstStyle/>
          <a:p>
            <a:fld id="{E3379ADE-49F9-4139-ACD0-1FD67BCFDD99}" type="datetimeFigureOut">
              <a:rPr lang="en-US" smtClean="0"/>
              <a:t>9/19/2025</a:t>
            </a:fld>
            <a:endParaRPr lang="en-US"/>
          </a:p>
        </p:txBody>
      </p:sp>
      <p:sp>
        <p:nvSpPr>
          <p:cNvPr id="8" name="Footer Placeholder 7">
            <a:extLst>
              <a:ext uri="{FF2B5EF4-FFF2-40B4-BE49-F238E27FC236}">
                <a16:creationId xmlns:a16="http://schemas.microsoft.com/office/drawing/2014/main" id="{8D320583-1166-DA4C-0B5D-46F439DA16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9D1FF3-F68B-0027-105C-6C82E0E518AE}"/>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221113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A6D9-82DD-5711-BA11-45FB25DDF2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0D84EB-E22C-9E14-A2F4-66BA18F8FF49}"/>
              </a:ext>
            </a:extLst>
          </p:cNvPr>
          <p:cNvSpPr>
            <a:spLocks noGrp="1"/>
          </p:cNvSpPr>
          <p:nvPr>
            <p:ph type="dt" sz="half" idx="10"/>
          </p:nvPr>
        </p:nvSpPr>
        <p:spPr/>
        <p:txBody>
          <a:bodyPr/>
          <a:lstStyle/>
          <a:p>
            <a:fld id="{E3379ADE-49F9-4139-ACD0-1FD67BCFDD99}" type="datetimeFigureOut">
              <a:rPr lang="en-US" smtClean="0"/>
              <a:t>9/19/2025</a:t>
            </a:fld>
            <a:endParaRPr lang="en-US"/>
          </a:p>
        </p:txBody>
      </p:sp>
      <p:sp>
        <p:nvSpPr>
          <p:cNvPr id="4" name="Footer Placeholder 3">
            <a:extLst>
              <a:ext uri="{FF2B5EF4-FFF2-40B4-BE49-F238E27FC236}">
                <a16:creationId xmlns:a16="http://schemas.microsoft.com/office/drawing/2014/main" id="{D3A43B5D-78FF-21B6-7D44-DA70272CE4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7AC80-9B55-4075-B75D-F51A980F6F3A}"/>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016634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198A4-F2F7-464D-ABB6-91D4189C8067}"/>
              </a:ext>
            </a:extLst>
          </p:cNvPr>
          <p:cNvSpPr>
            <a:spLocks noGrp="1"/>
          </p:cNvSpPr>
          <p:nvPr>
            <p:ph type="dt" sz="half" idx="10"/>
          </p:nvPr>
        </p:nvSpPr>
        <p:spPr/>
        <p:txBody>
          <a:bodyPr/>
          <a:lstStyle/>
          <a:p>
            <a:fld id="{E3379ADE-49F9-4139-ACD0-1FD67BCFDD99}" type="datetimeFigureOut">
              <a:rPr lang="en-US" smtClean="0"/>
              <a:t>9/19/2025</a:t>
            </a:fld>
            <a:endParaRPr lang="en-US"/>
          </a:p>
        </p:txBody>
      </p:sp>
      <p:sp>
        <p:nvSpPr>
          <p:cNvPr id="3" name="Footer Placeholder 2">
            <a:extLst>
              <a:ext uri="{FF2B5EF4-FFF2-40B4-BE49-F238E27FC236}">
                <a16:creationId xmlns:a16="http://schemas.microsoft.com/office/drawing/2014/main" id="{A4F40DD9-D291-248A-F5C4-290C2B387E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FAE669-6876-808C-0A30-229FAA23E2FF}"/>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2783856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2BDD-C45B-57E4-3D67-FA5CB7BBCCF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00275ED-52BB-08A9-7E5F-4BD9E30395E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B0894-17C7-26FB-B451-716364D9D3F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C827B9A-3CA6-9152-ADB0-F39907DBE98D}"/>
              </a:ext>
            </a:extLst>
          </p:cNvPr>
          <p:cNvSpPr>
            <a:spLocks noGrp="1"/>
          </p:cNvSpPr>
          <p:nvPr>
            <p:ph type="dt" sz="half" idx="10"/>
          </p:nvPr>
        </p:nvSpPr>
        <p:spPr/>
        <p:txBody>
          <a:bodyPr/>
          <a:lstStyle/>
          <a:p>
            <a:fld id="{E3379ADE-49F9-4139-ACD0-1FD67BCFDD99}" type="datetimeFigureOut">
              <a:rPr lang="en-US" smtClean="0"/>
              <a:t>9/19/2025</a:t>
            </a:fld>
            <a:endParaRPr lang="en-US"/>
          </a:p>
        </p:txBody>
      </p:sp>
      <p:sp>
        <p:nvSpPr>
          <p:cNvPr id="6" name="Footer Placeholder 5">
            <a:extLst>
              <a:ext uri="{FF2B5EF4-FFF2-40B4-BE49-F238E27FC236}">
                <a16:creationId xmlns:a16="http://schemas.microsoft.com/office/drawing/2014/main" id="{638AC4B3-78CD-B614-7ED0-3765E4328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32616-6AF4-6BFF-8ACB-273DAF55737A}"/>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43667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EC50-7D0A-5213-62D3-C3B1F2D4BFA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5AB0441-B2AD-D582-0BBD-0564C8C3A98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2DB2F66-8D0C-D100-4089-BBB29798D24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8AF05C4-7DFE-3D66-F355-84E80C98558A}"/>
              </a:ext>
            </a:extLst>
          </p:cNvPr>
          <p:cNvSpPr>
            <a:spLocks noGrp="1"/>
          </p:cNvSpPr>
          <p:nvPr>
            <p:ph type="dt" sz="half" idx="10"/>
          </p:nvPr>
        </p:nvSpPr>
        <p:spPr/>
        <p:txBody>
          <a:bodyPr/>
          <a:lstStyle/>
          <a:p>
            <a:fld id="{E3379ADE-49F9-4139-ACD0-1FD67BCFDD99}" type="datetimeFigureOut">
              <a:rPr lang="en-US" smtClean="0"/>
              <a:t>9/19/2025</a:t>
            </a:fld>
            <a:endParaRPr lang="en-US"/>
          </a:p>
        </p:txBody>
      </p:sp>
      <p:sp>
        <p:nvSpPr>
          <p:cNvPr id="6" name="Footer Placeholder 5">
            <a:extLst>
              <a:ext uri="{FF2B5EF4-FFF2-40B4-BE49-F238E27FC236}">
                <a16:creationId xmlns:a16="http://schemas.microsoft.com/office/drawing/2014/main" id="{4EC50397-9CC3-CED0-7A68-952C844A4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42EFA-89F8-1B7D-38E3-C6CAF5A6A30C}"/>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57362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15C5-0FCD-4D18-0B03-F53E8629AE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D362FF-6D2E-0E8E-E06A-FF2D5A288A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8CBF3-9064-36B5-86B3-DB7946AE0DA5}"/>
              </a:ext>
            </a:extLst>
          </p:cNvPr>
          <p:cNvSpPr>
            <a:spLocks noGrp="1"/>
          </p:cNvSpPr>
          <p:nvPr>
            <p:ph type="dt" sz="half" idx="10"/>
          </p:nvPr>
        </p:nvSpPr>
        <p:spPr/>
        <p:txBody>
          <a:bodyPr/>
          <a:lstStyle/>
          <a:p>
            <a:fld id="{E3379ADE-49F9-4139-ACD0-1FD67BCFDD99}" type="datetimeFigureOut">
              <a:rPr lang="en-US" smtClean="0"/>
              <a:t>9/19/2025</a:t>
            </a:fld>
            <a:endParaRPr lang="en-US"/>
          </a:p>
        </p:txBody>
      </p:sp>
      <p:sp>
        <p:nvSpPr>
          <p:cNvPr id="5" name="Footer Placeholder 4">
            <a:extLst>
              <a:ext uri="{FF2B5EF4-FFF2-40B4-BE49-F238E27FC236}">
                <a16:creationId xmlns:a16="http://schemas.microsoft.com/office/drawing/2014/main" id="{27171E8F-6594-8141-D34A-84CA2A81D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08E67-B32C-FDB2-5BE5-F175CB2B5842}"/>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70784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91D00-03EB-BED5-3B79-FCED999D0CC2}"/>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4479C0-BC91-80EB-4759-1E6FAADEF87F}"/>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30BA4-36FB-AEEF-8576-3494E73D822D}"/>
              </a:ext>
            </a:extLst>
          </p:cNvPr>
          <p:cNvSpPr>
            <a:spLocks noGrp="1"/>
          </p:cNvSpPr>
          <p:nvPr>
            <p:ph type="dt" sz="half" idx="10"/>
          </p:nvPr>
        </p:nvSpPr>
        <p:spPr/>
        <p:txBody>
          <a:bodyPr/>
          <a:lstStyle/>
          <a:p>
            <a:fld id="{E3379ADE-49F9-4139-ACD0-1FD67BCFDD99}" type="datetimeFigureOut">
              <a:rPr lang="en-US" smtClean="0"/>
              <a:t>9/19/2025</a:t>
            </a:fld>
            <a:endParaRPr lang="en-US"/>
          </a:p>
        </p:txBody>
      </p:sp>
      <p:sp>
        <p:nvSpPr>
          <p:cNvPr id="5" name="Footer Placeholder 4">
            <a:extLst>
              <a:ext uri="{FF2B5EF4-FFF2-40B4-BE49-F238E27FC236}">
                <a16:creationId xmlns:a16="http://schemas.microsoft.com/office/drawing/2014/main" id="{347043A7-5F29-298C-E070-5240D1685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55845-4725-5F53-4542-D8143C5E3EA8}"/>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4293555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8336" y="30397"/>
            <a:ext cx="17551337" cy="530915"/>
          </a:xfrm>
        </p:spPr>
        <p:txBody>
          <a:bodyPr lIns="0" tIns="0" rIns="0" bIns="0"/>
          <a:lstStyle>
            <a:lvl1pPr>
              <a:defRPr sz="3375" b="1" i="0">
                <a:solidFill>
                  <a:srgbClr val="00882B"/>
                </a:solidFill>
                <a:latin typeface="Arial"/>
                <a:cs typeface="Arial"/>
              </a:defRPr>
            </a:lvl1pPr>
          </a:lstStyle>
          <a:p>
            <a:endParaRPr/>
          </a:p>
        </p:txBody>
      </p:sp>
      <p:sp>
        <p:nvSpPr>
          <p:cNvPr id="3" name="Holder 3"/>
          <p:cNvSpPr>
            <a:spLocks noGrp="1"/>
          </p:cNvSpPr>
          <p:nvPr>
            <p:ph sz="half" idx="2"/>
          </p:nvPr>
        </p:nvSpPr>
        <p:spPr>
          <a:xfrm>
            <a:off x="914400" y="2366018"/>
            <a:ext cx="7955280" cy="581697"/>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9418320" y="2366018"/>
            <a:ext cx="7955280" cy="581697"/>
          </a:xfrm>
          <a:prstGeom prst="rect">
            <a:avLst/>
          </a:prstGeom>
        </p:spPr>
        <p:txBody>
          <a:bodyPr lIns="0" tIns="0" rIns="0" bIns="0">
            <a:spAutoFit/>
          </a:bodyPr>
          <a:lstStyle>
            <a:lvl1pPr>
              <a:defRPr/>
            </a:lvl1pPr>
          </a:lstStyle>
          <a:p>
            <a:endParaRPr/>
          </a:p>
        </p:txBody>
      </p:sp>
      <p:sp>
        <p:nvSpPr>
          <p:cNvPr id="5" name="Holder 5">
            <a:extLst>
              <a:ext uri="{FF2B5EF4-FFF2-40B4-BE49-F238E27FC236}">
                <a16:creationId xmlns:a16="http://schemas.microsoft.com/office/drawing/2014/main" id="{F5CD88EB-3FE5-4AE5-A0B7-3706957A6332}"/>
              </a:ext>
            </a:extLst>
          </p:cNvPr>
          <p:cNvSpPr>
            <a:spLocks noGrp="1"/>
          </p:cNvSpPr>
          <p:nvPr>
            <p:ph type="ftr" sz="quarter" idx="10"/>
          </p:nvPr>
        </p:nvSpPr>
        <p:spPr>
          <a:xfrm>
            <a:off x="6217447" y="9567863"/>
            <a:ext cx="5853113" cy="611982"/>
          </a:xfrm>
        </p:spPr>
        <p:txBody>
          <a:bodyPr lIns="0" tIns="0" rIns="0" bIns="0"/>
          <a:lstStyle>
            <a:lvl1pPr algn="ctr" eaLnBrk="1" fontAlgn="auto" hangingPunct="1">
              <a:spcBef>
                <a:spcPts val="0"/>
              </a:spcBef>
              <a:spcAft>
                <a:spcPts val="0"/>
              </a:spcAft>
              <a:defRPr>
                <a:solidFill>
                  <a:prstClr val="black">
                    <a:tint val="75000"/>
                  </a:prstClr>
                </a:solidFill>
                <a:latin typeface="Calibri"/>
              </a:defRPr>
            </a:lvl1pPr>
          </a:lstStyle>
          <a:p>
            <a:pPr>
              <a:defRPr/>
            </a:pPr>
            <a:endParaRPr/>
          </a:p>
        </p:txBody>
      </p:sp>
      <p:sp>
        <p:nvSpPr>
          <p:cNvPr id="6" name="Holder 6">
            <a:extLst>
              <a:ext uri="{FF2B5EF4-FFF2-40B4-BE49-F238E27FC236}">
                <a16:creationId xmlns:a16="http://schemas.microsoft.com/office/drawing/2014/main" id="{17516723-6CDB-46C1-8C77-792FEEACB0FB}"/>
              </a:ext>
            </a:extLst>
          </p:cNvPr>
          <p:cNvSpPr>
            <a:spLocks noGrp="1"/>
          </p:cNvSpPr>
          <p:nvPr>
            <p:ph type="dt" sz="half" idx="11"/>
          </p:nvPr>
        </p:nvSpPr>
        <p:spPr>
          <a:xfrm>
            <a:off x="914401" y="9567863"/>
            <a:ext cx="4205288" cy="611982"/>
          </a:xfrm>
        </p:spPr>
        <p:txBody>
          <a:bodyPr lIns="0" tIns="0" rIns="0" bIns="0"/>
          <a:lstStyle>
            <a:lvl1pPr algn="l" eaLnBrk="1" fontAlgn="auto" hangingPunct="1">
              <a:spcBef>
                <a:spcPts val="0"/>
              </a:spcBef>
              <a:spcAft>
                <a:spcPts val="0"/>
              </a:spcAft>
              <a:defRPr>
                <a:solidFill>
                  <a:prstClr val="black">
                    <a:tint val="75000"/>
                  </a:prstClr>
                </a:solidFill>
                <a:latin typeface="Calibri"/>
              </a:defRPr>
            </a:lvl1pPr>
          </a:lstStyle>
          <a:p>
            <a:pPr>
              <a:defRPr/>
            </a:pPr>
            <a:endParaRPr lang="en-US"/>
          </a:p>
        </p:txBody>
      </p:sp>
      <p:sp>
        <p:nvSpPr>
          <p:cNvPr id="7" name="Holder 7">
            <a:extLst>
              <a:ext uri="{FF2B5EF4-FFF2-40B4-BE49-F238E27FC236}">
                <a16:creationId xmlns:a16="http://schemas.microsoft.com/office/drawing/2014/main" id="{7E755888-C4C3-4CD3-B782-30E078E8841D}"/>
              </a:ext>
            </a:extLst>
          </p:cNvPr>
          <p:cNvSpPr>
            <a:spLocks noGrp="1"/>
          </p:cNvSpPr>
          <p:nvPr>
            <p:ph type="sldNum" sz="quarter" idx="12"/>
          </p:nvPr>
        </p:nvSpPr>
        <p:spPr>
          <a:xfrm>
            <a:off x="13168315" y="9567863"/>
            <a:ext cx="4205288" cy="611982"/>
          </a:xfrm>
        </p:spPr>
        <p:txBody>
          <a:bodyPr lIns="0" tIns="0" rIns="0" bIns="0"/>
          <a:lstStyle>
            <a:lvl1pPr algn="r" eaLnBrk="1" fontAlgn="auto" hangingPunct="1">
              <a:spcBef>
                <a:spcPts val="0"/>
              </a:spcBef>
              <a:spcAft>
                <a:spcPts val="0"/>
              </a:spcAft>
              <a:defRPr>
                <a:solidFill>
                  <a:prstClr val="black">
                    <a:tint val="75000"/>
                  </a:prstClr>
                </a:solidFill>
                <a:latin typeface="Calibri"/>
              </a:defRPr>
            </a:lvl1pPr>
          </a:lstStyle>
          <a:p>
            <a:pPr>
              <a:defRPr/>
            </a:pPr>
            <a:fld id="{5BF587C4-CFD6-4FB9-BE02-5883DA02A342}" type="slidenum">
              <a:rPr/>
              <a:pPr>
                <a:defRPr/>
              </a:pPr>
              <a:t>‹#›</a:t>
            </a:fld>
            <a:endParaRPr/>
          </a:p>
        </p:txBody>
      </p:sp>
    </p:spTree>
    <p:extLst>
      <p:ext uri="{BB962C8B-B14F-4D97-AF65-F5344CB8AC3E}">
        <p14:creationId xmlns:p14="http://schemas.microsoft.com/office/powerpoint/2010/main" val="2683375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E3379ADE-49F9-4139-ACD0-1FD67BCFDD9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96779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5000"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Lucida Sans Unicode"/>
                <a:cs typeface="Lucida Sans Unicode"/>
              </a:defRPr>
            </a:lvl1pPr>
          </a:lstStyle>
          <a:p>
            <a:endParaRPr/>
          </a:p>
        </p:txBody>
      </p:sp>
      <p:sp>
        <p:nvSpPr>
          <p:cNvPr id="4" name="Holder 4">
            <a:extLst>
              <a:ext uri="{FF2B5EF4-FFF2-40B4-BE49-F238E27FC236}">
                <a16:creationId xmlns:a16="http://schemas.microsoft.com/office/drawing/2014/main" id="{D8FD9C98-5607-2C7F-6811-0C3E9820679E}"/>
              </a:ext>
            </a:extLst>
          </p:cNvPr>
          <p:cNvSpPr>
            <a:spLocks noGrp="1"/>
          </p:cNvSpPr>
          <p:nvPr>
            <p:ph type="ftr" sz="quarter" idx="10"/>
          </p:nvPr>
        </p:nvSpPr>
        <p:spPr/>
        <p:txBody>
          <a:bodyPr/>
          <a:lstStyle>
            <a:lvl1pPr>
              <a:defRPr/>
            </a:lvl1pPr>
          </a:lstStyle>
          <a:p>
            <a:pPr>
              <a:defRPr/>
            </a:pPr>
            <a:r>
              <a:t>igtipc.org</a:t>
            </a:r>
          </a:p>
        </p:txBody>
      </p:sp>
      <p:sp>
        <p:nvSpPr>
          <p:cNvPr id="5" name="Holder 5">
            <a:extLst>
              <a:ext uri="{FF2B5EF4-FFF2-40B4-BE49-F238E27FC236}">
                <a16:creationId xmlns:a16="http://schemas.microsoft.com/office/drawing/2014/main" id="{4D5F56BA-7D86-A9AE-FF9E-F8BCCD04742C}"/>
              </a:ext>
            </a:extLst>
          </p:cNvPr>
          <p:cNvSpPr>
            <a:spLocks noGrp="1" noChangeArrowheads="1"/>
          </p:cNvSpPr>
          <p:nvPr>
            <p:ph type="dt" sz="half" idx="11"/>
          </p:nvPr>
        </p:nvSpPr>
        <p:spPr>
          <a:ln/>
        </p:spPr>
        <p:txBody>
          <a:bodyPr/>
          <a:lstStyle>
            <a:lvl1pPr>
              <a:defRPr/>
            </a:lvl1pPr>
          </a:lstStyle>
          <a:p>
            <a:pPr>
              <a:defRPr/>
            </a:pPr>
            <a:fld id="{FCB2B3BD-3FE0-441A-A2D1-E95515B306AD}" type="datetimeFigureOut">
              <a:rPr lang="en-US" altLang="ru-RU"/>
              <a:pPr>
                <a:defRPr/>
              </a:pPr>
              <a:t>9/19/2025</a:t>
            </a:fld>
            <a:endParaRPr lang="en-US" altLang="ru-RU"/>
          </a:p>
        </p:txBody>
      </p:sp>
      <p:sp>
        <p:nvSpPr>
          <p:cNvPr id="6" name="Holder 6">
            <a:extLst>
              <a:ext uri="{FF2B5EF4-FFF2-40B4-BE49-F238E27FC236}">
                <a16:creationId xmlns:a16="http://schemas.microsoft.com/office/drawing/2014/main" id="{F9C7687D-E24B-0019-0612-A084FE400EE9}"/>
              </a:ext>
            </a:extLst>
          </p:cNvPr>
          <p:cNvSpPr>
            <a:spLocks noGrp="1" noChangeArrowheads="1"/>
          </p:cNvSpPr>
          <p:nvPr>
            <p:ph type="sldNum" sz="quarter" idx="12"/>
          </p:nvPr>
        </p:nvSpPr>
        <p:spPr>
          <a:ln/>
        </p:spPr>
        <p:txBody>
          <a:bodyPr/>
          <a:lstStyle>
            <a:lvl1pPr>
              <a:defRPr/>
            </a:lvl1pPr>
          </a:lstStyle>
          <a:p>
            <a:pPr>
              <a:defRPr/>
            </a:pPr>
            <a:fld id="{DE4CA2BC-9EB1-4AEE-8119-6CB613A08DB8}" type="slidenum">
              <a:rPr lang="ru-RU" altLang="ru-RU"/>
              <a:pPr>
                <a:defRPr/>
              </a:pPr>
              <a:t>‹#›</a:t>
            </a:fld>
            <a:endParaRPr lang="ru-RU" altLang="ru-RU"/>
          </a:p>
        </p:txBody>
      </p:sp>
    </p:spTree>
    <p:extLst>
      <p:ext uri="{BB962C8B-B14F-4D97-AF65-F5344CB8AC3E}">
        <p14:creationId xmlns:p14="http://schemas.microsoft.com/office/powerpoint/2010/main" val="1649038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379ADE-49F9-4139-ACD0-1FD67BCFDD9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3707500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379ADE-49F9-4139-ACD0-1FD67BCFDD9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339508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379ADE-49F9-4139-ACD0-1FD67BCFDD9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478135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379ADE-49F9-4139-ACD0-1FD67BCFDD99}"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3205188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379ADE-49F9-4139-ACD0-1FD67BCFDD99}"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378830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79ADE-49F9-4139-ACD0-1FD67BCFDD99}"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2138011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E3379ADE-49F9-4139-ACD0-1FD67BCFDD9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315911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E3379ADE-49F9-4139-ACD0-1FD67BCFDD9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371832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379ADE-49F9-4139-ACD0-1FD67BCFDD9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63430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379ADE-49F9-4139-ACD0-1FD67BCFDD9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69910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5000" b="0" i="0">
                <a:solidFill>
                  <a:schemeClr val="tx1"/>
                </a:solidFill>
                <a:latin typeface="Arial Black"/>
                <a:cs typeface="Arial Black"/>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A450B1C4-5C66-A0EE-AB02-AB7410B62AE6}"/>
              </a:ext>
            </a:extLst>
          </p:cNvPr>
          <p:cNvSpPr>
            <a:spLocks noGrp="1"/>
          </p:cNvSpPr>
          <p:nvPr>
            <p:ph type="ftr" sz="quarter" idx="10"/>
          </p:nvPr>
        </p:nvSpPr>
        <p:spPr/>
        <p:txBody>
          <a:bodyPr/>
          <a:lstStyle>
            <a:lvl1pPr>
              <a:defRPr/>
            </a:lvl1pPr>
          </a:lstStyle>
          <a:p>
            <a:pPr>
              <a:defRPr/>
            </a:pPr>
            <a:r>
              <a:t>igtipc.org</a:t>
            </a:r>
          </a:p>
        </p:txBody>
      </p:sp>
      <p:sp>
        <p:nvSpPr>
          <p:cNvPr id="6" name="Holder 5">
            <a:extLst>
              <a:ext uri="{FF2B5EF4-FFF2-40B4-BE49-F238E27FC236}">
                <a16:creationId xmlns:a16="http://schemas.microsoft.com/office/drawing/2014/main" id="{83B6F39F-46F3-4661-6E87-CC5266C9EB9E}"/>
              </a:ext>
            </a:extLst>
          </p:cNvPr>
          <p:cNvSpPr>
            <a:spLocks noGrp="1" noChangeArrowheads="1"/>
          </p:cNvSpPr>
          <p:nvPr>
            <p:ph type="dt" sz="half" idx="11"/>
          </p:nvPr>
        </p:nvSpPr>
        <p:spPr>
          <a:ln/>
        </p:spPr>
        <p:txBody>
          <a:bodyPr/>
          <a:lstStyle>
            <a:lvl1pPr>
              <a:defRPr/>
            </a:lvl1pPr>
          </a:lstStyle>
          <a:p>
            <a:pPr>
              <a:defRPr/>
            </a:pPr>
            <a:fld id="{166145B5-29A9-4AC2-A3CD-FE689DCD7451}" type="datetimeFigureOut">
              <a:rPr lang="en-US" altLang="ru-RU"/>
              <a:pPr>
                <a:defRPr/>
              </a:pPr>
              <a:t>9/19/2025</a:t>
            </a:fld>
            <a:endParaRPr lang="en-US" altLang="ru-RU"/>
          </a:p>
        </p:txBody>
      </p:sp>
      <p:sp>
        <p:nvSpPr>
          <p:cNvPr id="7" name="Holder 6">
            <a:extLst>
              <a:ext uri="{FF2B5EF4-FFF2-40B4-BE49-F238E27FC236}">
                <a16:creationId xmlns:a16="http://schemas.microsoft.com/office/drawing/2014/main" id="{69F923FA-1643-35F1-6013-FB39FCC613B2}"/>
              </a:ext>
            </a:extLst>
          </p:cNvPr>
          <p:cNvSpPr>
            <a:spLocks noGrp="1" noChangeArrowheads="1"/>
          </p:cNvSpPr>
          <p:nvPr>
            <p:ph type="sldNum" sz="quarter" idx="12"/>
          </p:nvPr>
        </p:nvSpPr>
        <p:spPr>
          <a:ln/>
        </p:spPr>
        <p:txBody>
          <a:bodyPr/>
          <a:lstStyle>
            <a:lvl1pPr>
              <a:defRPr/>
            </a:lvl1pPr>
          </a:lstStyle>
          <a:p>
            <a:pPr>
              <a:defRPr/>
            </a:pPr>
            <a:fld id="{B63FBDED-C618-4991-83C8-476619D28A3F}" type="slidenum">
              <a:rPr lang="ru-RU" altLang="ru-RU"/>
              <a:pPr>
                <a:defRPr/>
              </a:pPr>
              <a:t>‹#›</a:t>
            </a:fld>
            <a:endParaRPr lang="ru-RU" altLang="ru-RU"/>
          </a:p>
        </p:txBody>
      </p:sp>
    </p:spTree>
    <p:extLst>
      <p:ext uri="{BB962C8B-B14F-4D97-AF65-F5344CB8AC3E}">
        <p14:creationId xmlns:p14="http://schemas.microsoft.com/office/powerpoint/2010/main" val="3158670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8336" y="30397"/>
            <a:ext cx="17551337" cy="530915"/>
          </a:xfrm>
        </p:spPr>
        <p:txBody>
          <a:bodyPr lIns="0" tIns="0" rIns="0" bIns="0"/>
          <a:lstStyle>
            <a:lvl1pPr>
              <a:defRPr sz="3375" b="1" i="0">
                <a:solidFill>
                  <a:srgbClr val="00882B"/>
                </a:solidFill>
                <a:latin typeface="Arial" panose="020B0604020202020204"/>
                <a:cs typeface="Arial" panose="020B0604020202020204"/>
              </a:defRPr>
            </a:lvl1pPr>
          </a:lstStyle>
          <a:p>
            <a:endParaRPr/>
          </a:p>
        </p:txBody>
      </p:sp>
      <p:sp>
        <p:nvSpPr>
          <p:cNvPr id="3" name="Holder 3"/>
          <p:cNvSpPr>
            <a:spLocks noGrp="1"/>
          </p:cNvSpPr>
          <p:nvPr>
            <p:ph sz="half" idx="2"/>
          </p:nvPr>
        </p:nvSpPr>
        <p:spPr>
          <a:xfrm>
            <a:off x="914400" y="2366018"/>
            <a:ext cx="7955280" cy="581697"/>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9418320" y="2366018"/>
            <a:ext cx="7955280" cy="581697"/>
          </a:xfrm>
          <a:prstGeom prst="rect">
            <a:avLst/>
          </a:prstGeom>
        </p:spPr>
        <p:txBody>
          <a:bodyPr lIns="0" tIns="0" rIns="0" bIns="0">
            <a:spAutoFit/>
          </a:bodyPr>
          <a:lstStyle>
            <a:lvl1pPr>
              <a:defRPr/>
            </a:lvl1pPr>
          </a:lstStyle>
          <a:p>
            <a:endParaRPr/>
          </a:p>
        </p:txBody>
      </p:sp>
      <p:sp>
        <p:nvSpPr>
          <p:cNvPr id="5" name="Holder 5"/>
          <p:cNvSpPr>
            <a:spLocks noGrp="1"/>
          </p:cNvSpPr>
          <p:nvPr>
            <p:ph type="ftr" sz="quarter" idx="10"/>
          </p:nvPr>
        </p:nvSpPr>
        <p:spPr>
          <a:xfrm>
            <a:off x="6217447" y="9567863"/>
            <a:ext cx="5853113" cy="611982"/>
          </a:xfrm>
        </p:spPr>
        <p:txBody>
          <a:bodyPr lIns="0" tIns="0" rIns="0" bIns="0"/>
          <a:lstStyle>
            <a:lvl1pPr algn="ctr" eaLnBrk="1" fontAlgn="auto" hangingPunct="1">
              <a:spcBef>
                <a:spcPts val="0"/>
              </a:spcBef>
              <a:spcAft>
                <a:spcPts val="0"/>
              </a:spcAft>
              <a:defRPr>
                <a:solidFill>
                  <a:prstClr val="black">
                    <a:tint val="75000"/>
                  </a:prstClr>
                </a:solidFill>
                <a:latin typeface="Calibri" panose="020F0502020204030204"/>
              </a:defRPr>
            </a:lvl1pPr>
          </a:lstStyle>
          <a:p>
            <a:pPr>
              <a:defRPr/>
            </a:pPr>
            <a:endParaRPr/>
          </a:p>
        </p:txBody>
      </p:sp>
      <p:sp>
        <p:nvSpPr>
          <p:cNvPr id="6" name="Holder 6"/>
          <p:cNvSpPr>
            <a:spLocks noGrp="1"/>
          </p:cNvSpPr>
          <p:nvPr>
            <p:ph type="dt" sz="half" idx="11"/>
          </p:nvPr>
        </p:nvSpPr>
        <p:spPr>
          <a:xfrm>
            <a:off x="914401" y="9567863"/>
            <a:ext cx="4205288" cy="611982"/>
          </a:xfrm>
        </p:spPr>
        <p:txBody>
          <a:bodyPr lIns="0" tIns="0" rIns="0" bIns="0"/>
          <a:lstStyle>
            <a:lvl1pPr algn="l" eaLnBrk="1" fontAlgn="auto" hangingPunct="1">
              <a:spcBef>
                <a:spcPts val="0"/>
              </a:spcBef>
              <a:spcAft>
                <a:spcPts val="0"/>
              </a:spcAft>
              <a:defRPr>
                <a:solidFill>
                  <a:prstClr val="black">
                    <a:tint val="75000"/>
                  </a:prstClr>
                </a:solidFill>
                <a:latin typeface="Calibri" panose="020F0502020204030204"/>
              </a:defRPr>
            </a:lvl1pPr>
          </a:lstStyle>
          <a:p>
            <a:pPr>
              <a:defRPr/>
            </a:pPr>
            <a:endParaRPr lang="en-US"/>
          </a:p>
        </p:txBody>
      </p:sp>
      <p:sp>
        <p:nvSpPr>
          <p:cNvPr id="7" name="Holder 7"/>
          <p:cNvSpPr>
            <a:spLocks noGrp="1"/>
          </p:cNvSpPr>
          <p:nvPr>
            <p:ph type="sldNum" sz="quarter" idx="12"/>
          </p:nvPr>
        </p:nvSpPr>
        <p:spPr>
          <a:xfrm>
            <a:off x="13168315" y="9567863"/>
            <a:ext cx="4205288" cy="611982"/>
          </a:xfrm>
        </p:spPr>
        <p:txBody>
          <a:bodyPr lIns="0" tIns="0" rIns="0" bIns="0"/>
          <a:lstStyle>
            <a:lvl1pPr algn="r" eaLnBrk="1" fontAlgn="auto" hangingPunct="1">
              <a:spcBef>
                <a:spcPts val="0"/>
              </a:spcBef>
              <a:spcAft>
                <a:spcPts val="0"/>
              </a:spcAft>
              <a:defRPr>
                <a:solidFill>
                  <a:prstClr val="black">
                    <a:tint val="75000"/>
                  </a:prstClr>
                </a:solidFill>
                <a:latin typeface="Calibri" panose="020F0502020204030204"/>
              </a:defRPr>
            </a:lvl1pPr>
          </a:lstStyle>
          <a:p>
            <a:pPr>
              <a:defRPr/>
            </a:pPr>
            <a:fld id="{5BF587C4-CFD6-4FB9-BE02-5883DA02A342}" type="slidenum">
              <a:rPr/>
              <a:t>‹#›</a:t>
            </a:fld>
            <a:endParaRPr/>
          </a:p>
        </p:txBody>
      </p:sp>
    </p:spTree>
    <p:extLst>
      <p:ext uri="{BB962C8B-B14F-4D97-AF65-F5344CB8AC3E}">
        <p14:creationId xmlns:p14="http://schemas.microsoft.com/office/powerpoint/2010/main" val="4090504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A8F3D-D646-76CE-311F-721B05D3E120}"/>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4DE564D7-108F-EFEC-80B2-74E2C000F8B1}"/>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3A7C1BD-1E1A-ADDD-D012-15FE5DDE91AF}"/>
              </a:ext>
            </a:extLst>
          </p:cNvPr>
          <p:cNvSpPr>
            <a:spLocks noGrp="1"/>
          </p:cNvSpPr>
          <p:nvPr>
            <p:ph type="dt" sz="half" idx="10"/>
          </p:nvPr>
        </p:nvSpPr>
        <p:spPr/>
        <p:txBody>
          <a:bodyPr/>
          <a:lstStyle/>
          <a:p>
            <a:fld id="{01B4FC98-5AA0-4E0E-AEF7-1588F723306F}" type="datetime1">
              <a:rPr lang="en-US" smtClean="0"/>
              <a:t>9/19/2025</a:t>
            </a:fld>
            <a:endParaRPr lang="en-US"/>
          </a:p>
        </p:txBody>
      </p:sp>
      <p:sp>
        <p:nvSpPr>
          <p:cNvPr id="5" name="Footer Placeholder 4">
            <a:extLst>
              <a:ext uri="{FF2B5EF4-FFF2-40B4-BE49-F238E27FC236}">
                <a16:creationId xmlns:a16="http://schemas.microsoft.com/office/drawing/2014/main" id="{3CEFB8AB-6AF2-A67A-929E-B38528BB2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50B0D-60B8-16B4-4372-FD31C05AEDE9}"/>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653867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3A66-F89F-5845-D9D9-F88EAE01B2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32BC2-6335-826D-0574-180996728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C516A-C49F-204F-B7C1-09ADC1110BB2}"/>
              </a:ext>
            </a:extLst>
          </p:cNvPr>
          <p:cNvSpPr>
            <a:spLocks noGrp="1"/>
          </p:cNvSpPr>
          <p:nvPr>
            <p:ph type="dt" sz="half" idx="10"/>
          </p:nvPr>
        </p:nvSpPr>
        <p:spPr/>
        <p:txBody>
          <a:bodyPr/>
          <a:lstStyle/>
          <a:p>
            <a:fld id="{B22ECACC-F3E7-44A8-9752-21514C029A0B}" type="datetime1">
              <a:rPr lang="en-US" smtClean="0"/>
              <a:t>9/19/2025</a:t>
            </a:fld>
            <a:endParaRPr lang="en-US"/>
          </a:p>
        </p:txBody>
      </p:sp>
      <p:sp>
        <p:nvSpPr>
          <p:cNvPr id="5" name="Footer Placeholder 4">
            <a:extLst>
              <a:ext uri="{FF2B5EF4-FFF2-40B4-BE49-F238E27FC236}">
                <a16:creationId xmlns:a16="http://schemas.microsoft.com/office/drawing/2014/main" id="{811245EC-62FA-D103-B148-72A96BFFE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4C9BB-BF4D-D208-CF70-A41ACAE58659}"/>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3501182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2F45-5D1D-15AD-FBB1-A494EA20B3BA}"/>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F2343F4-D879-F193-18B5-42DE9C6CBC8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00876A-34BD-3AB9-C1AB-76C953C6CE9F}"/>
              </a:ext>
            </a:extLst>
          </p:cNvPr>
          <p:cNvSpPr>
            <a:spLocks noGrp="1"/>
          </p:cNvSpPr>
          <p:nvPr>
            <p:ph type="dt" sz="half" idx="10"/>
          </p:nvPr>
        </p:nvSpPr>
        <p:spPr/>
        <p:txBody>
          <a:bodyPr/>
          <a:lstStyle/>
          <a:p>
            <a:fld id="{4A4E2673-E51D-44C7-852B-DC500FA7E1BF}" type="datetime1">
              <a:rPr lang="en-US" smtClean="0"/>
              <a:t>9/19/2025</a:t>
            </a:fld>
            <a:endParaRPr lang="en-US"/>
          </a:p>
        </p:txBody>
      </p:sp>
      <p:sp>
        <p:nvSpPr>
          <p:cNvPr id="5" name="Footer Placeholder 4">
            <a:extLst>
              <a:ext uri="{FF2B5EF4-FFF2-40B4-BE49-F238E27FC236}">
                <a16:creationId xmlns:a16="http://schemas.microsoft.com/office/drawing/2014/main" id="{87A7D8E1-5D29-7439-BB43-03320B8E6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80BA5-0EE0-8BE0-A22E-67435131ADF1}"/>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709270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CA26-E6BD-5BC8-C1A1-07006933B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F4C5FD-9417-B91C-E0A2-0107FA41FA3C}"/>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7CAD91-F8C3-DD6D-1E4B-B200211B9F6E}"/>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4F68B6-DD2C-CEEC-0A8A-78787932ABBD}"/>
              </a:ext>
            </a:extLst>
          </p:cNvPr>
          <p:cNvSpPr>
            <a:spLocks noGrp="1"/>
          </p:cNvSpPr>
          <p:nvPr>
            <p:ph type="dt" sz="half" idx="10"/>
          </p:nvPr>
        </p:nvSpPr>
        <p:spPr/>
        <p:txBody>
          <a:bodyPr/>
          <a:lstStyle/>
          <a:p>
            <a:fld id="{2509FEE6-3D52-45FC-960E-4C389FD4EB19}" type="datetime1">
              <a:rPr lang="en-US" smtClean="0"/>
              <a:t>9/19/2025</a:t>
            </a:fld>
            <a:endParaRPr lang="en-US"/>
          </a:p>
        </p:txBody>
      </p:sp>
      <p:sp>
        <p:nvSpPr>
          <p:cNvPr id="6" name="Footer Placeholder 5">
            <a:extLst>
              <a:ext uri="{FF2B5EF4-FFF2-40B4-BE49-F238E27FC236}">
                <a16:creationId xmlns:a16="http://schemas.microsoft.com/office/drawing/2014/main" id="{2472DAC6-E934-2CFF-C633-85DC0C8A8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043A1-3A49-4F13-5981-0D95E267BA45}"/>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750168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9333-54E7-C7CE-3CEC-8C53FE0A00F7}"/>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22E9AF-7225-01A3-30A9-78E189F35D4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C0102A20-6861-1A03-6951-7AB6D1C1710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3B5FFD-5E49-60E2-F9F4-EBCBABE138D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4D15E-AE87-4EB2-AFCE-06C56FD89226}"/>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476B8F-9F3E-67EE-E286-D7FFFCCBADB5}"/>
              </a:ext>
            </a:extLst>
          </p:cNvPr>
          <p:cNvSpPr>
            <a:spLocks noGrp="1"/>
          </p:cNvSpPr>
          <p:nvPr>
            <p:ph type="dt" sz="half" idx="10"/>
          </p:nvPr>
        </p:nvSpPr>
        <p:spPr/>
        <p:txBody>
          <a:bodyPr/>
          <a:lstStyle/>
          <a:p>
            <a:fld id="{2719113B-CADE-4241-B9C3-BABBDD65F867}" type="datetime1">
              <a:rPr lang="en-US" smtClean="0"/>
              <a:t>9/19/2025</a:t>
            </a:fld>
            <a:endParaRPr lang="en-US"/>
          </a:p>
        </p:txBody>
      </p:sp>
      <p:sp>
        <p:nvSpPr>
          <p:cNvPr id="8" name="Footer Placeholder 7">
            <a:extLst>
              <a:ext uri="{FF2B5EF4-FFF2-40B4-BE49-F238E27FC236}">
                <a16:creationId xmlns:a16="http://schemas.microsoft.com/office/drawing/2014/main" id="{8D320583-1166-DA4C-0B5D-46F439DA16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9D1FF3-F68B-0027-105C-6C82E0E518AE}"/>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896071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A6D9-82DD-5711-BA11-45FB25DDF2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0D84EB-E22C-9E14-A2F4-66BA18F8FF49}"/>
              </a:ext>
            </a:extLst>
          </p:cNvPr>
          <p:cNvSpPr>
            <a:spLocks noGrp="1"/>
          </p:cNvSpPr>
          <p:nvPr>
            <p:ph type="dt" sz="half" idx="10"/>
          </p:nvPr>
        </p:nvSpPr>
        <p:spPr/>
        <p:txBody>
          <a:bodyPr/>
          <a:lstStyle/>
          <a:p>
            <a:fld id="{9A625E79-7B24-4A8F-9246-6394D965BFF4}" type="datetime1">
              <a:rPr lang="en-US" smtClean="0"/>
              <a:t>9/19/2025</a:t>
            </a:fld>
            <a:endParaRPr lang="en-US"/>
          </a:p>
        </p:txBody>
      </p:sp>
      <p:sp>
        <p:nvSpPr>
          <p:cNvPr id="4" name="Footer Placeholder 3">
            <a:extLst>
              <a:ext uri="{FF2B5EF4-FFF2-40B4-BE49-F238E27FC236}">
                <a16:creationId xmlns:a16="http://schemas.microsoft.com/office/drawing/2014/main" id="{D3A43B5D-78FF-21B6-7D44-DA70272CE4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7AC80-9B55-4075-B75D-F51A980F6F3A}"/>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2232191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198A4-F2F7-464D-ABB6-91D4189C8067}"/>
              </a:ext>
            </a:extLst>
          </p:cNvPr>
          <p:cNvSpPr>
            <a:spLocks noGrp="1"/>
          </p:cNvSpPr>
          <p:nvPr>
            <p:ph type="dt" sz="half" idx="10"/>
          </p:nvPr>
        </p:nvSpPr>
        <p:spPr/>
        <p:txBody>
          <a:bodyPr/>
          <a:lstStyle/>
          <a:p>
            <a:fld id="{A50DC0AE-D349-444B-A556-38F2E5CBBCD0}" type="datetime1">
              <a:rPr lang="en-US" smtClean="0"/>
              <a:t>9/19/2025</a:t>
            </a:fld>
            <a:endParaRPr lang="en-US"/>
          </a:p>
        </p:txBody>
      </p:sp>
      <p:sp>
        <p:nvSpPr>
          <p:cNvPr id="3" name="Footer Placeholder 2">
            <a:extLst>
              <a:ext uri="{FF2B5EF4-FFF2-40B4-BE49-F238E27FC236}">
                <a16:creationId xmlns:a16="http://schemas.microsoft.com/office/drawing/2014/main" id="{A4F40DD9-D291-248A-F5C4-290C2B387E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FAE669-6876-808C-0A30-229FAA23E2FF}"/>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1292016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2BDD-C45B-57E4-3D67-FA5CB7BBCCF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00275ED-52BB-08A9-7E5F-4BD9E30395E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B0894-17C7-26FB-B451-716364D9D3F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C827B9A-3CA6-9152-ADB0-F39907DBE98D}"/>
              </a:ext>
            </a:extLst>
          </p:cNvPr>
          <p:cNvSpPr>
            <a:spLocks noGrp="1"/>
          </p:cNvSpPr>
          <p:nvPr>
            <p:ph type="dt" sz="half" idx="10"/>
          </p:nvPr>
        </p:nvSpPr>
        <p:spPr/>
        <p:txBody>
          <a:bodyPr/>
          <a:lstStyle/>
          <a:p>
            <a:fld id="{C24DB379-386D-4271-BF2B-8CE85AF8B92C}" type="datetime1">
              <a:rPr lang="en-US" smtClean="0"/>
              <a:t>9/19/2025</a:t>
            </a:fld>
            <a:endParaRPr lang="en-US"/>
          </a:p>
        </p:txBody>
      </p:sp>
      <p:sp>
        <p:nvSpPr>
          <p:cNvPr id="6" name="Footer Placeholder 5">
            <a:extLst>
              <a:ext uri="{FF2B5EF4-FFF2-40B4-BE49-F238E27FC236}">
                <a16:creationId xmlns:a16="http://schemas.microsoft.com/office/drawing/2014/main" id="{638AC4B3-78CD-B614-7ED0-3765E4328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32616-6AF4-6BFF-8ACB-273DAF55737A}"/>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2520266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EC50-7D0A-5213-62D3-C3B1F2D4BFA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5AB0441-B2AD-D582-0BBD-0564C8C3A98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2DB2F66-8D0C-D100-4089-BBB29798D24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8AF05C4-7DFE-3D66-F355-84E80C98558A}"/>
              </a:ext>
            </a:extLst>
          </p:cNvPr>
          <p:cNvSpPr>
            <a:spLocks noGrp="1"/>
          </p:cNvSpPr>
          <p:nvPr>
            <p:ph type="dt" sz="half" idx="10"/>
          </p:nvPr>
        </p:nvSpPr>
        <p:spPr/>
        <p:txBody>
          <a:bodyPr/>
          <a:lstStyle/>
          <a:p>
            <a:fld id="{5F731D8B-CB63-4F52-9C52-E9B279D247D9}" type="datetime1">
              <a:rPr lang="en-US" smtClean="0"/>
              <a:t>9/19/2025</a:t>
            </a:fld>
            <a:endParaRPr lang="en-US"/>
          </a:p>
        </p:txBody>
      </p:sp>
      <p:sp>
        <p:nvSpPr>
          <p:cNvPr id="6" name="Footer Placeholder 5">
            <a:extLst>
              <a:ext uri="{FF2B5EF4-FFF2-40B4-BE49-F238E27FC236}">
                <a16:creationId xmlns:a16="http://schemas.microsoft.com/office/drawing/2014/main" id="{4EC50397-9CC3-CED0-7A68-952C844A4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42EFA-89F8-1B7D-38E3-C6CAF5A6A30C}"/>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321325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5000" b="0" i="0">
                <a:solidFill>
                  <a:schemeClr val="tx1"/>
                </a:solidFill>
                <a:latin typeface="Arial Black"/>
                <a:cs typeface="Arial Black"/>
              </a:defRPr>
            </a:lvl1pPr>
          </a:lstStyle>
          <a:p>
            <a:endParaRPr/>
          </a:p>
        </p:txBody>
      </p:sp>
      <p:sp>
        <p:nvSpPr>
          <p:cNvPr id="3" name="Holder 4">
            <a:extLst>
              <a:ext uri="{FF2B5EF4-FFF2-40B4-BE49-F238E27FC236}">
                <a16:creationId xmlns:a16="http://schemas.microsoft.com/office/drawing/2014/main" id="{2AE3DEEF-C180-6016-F0F0-315E803F9D0C}"/>
              </a:ext>
            </a:extLst>
          </p:cNvPr>
          <p:cNvSpPr>
            <a:spLocks noGrp="1"/>
          </p:cNvSpPr>
          <p:nvPr>
            <p:ph type="ftr" sz="quarter" idx="10"/>
          </p:nvPr>
        </p:nvSpPr>
        <p:spPr/>
        <p:txBody>
          <a:bodyPr/>
          <a:lstStyle>
            <a:lvl1pPr>
              <a:defRPr/>
            </a:lvl1pPr>
          </a:lstStyle>
          <a:p>
            <a:pPr>
              <a:defRPr/>
            </a:pPr>
            <a:r>
              <a:t>igtipc.org</a:t>
            </a:r>
          </a:p>
        </p:txBody>
      </p:sp>
      <p:sp>
        <p:nvSpPr>
          <p:cNvPr id="4" name="Holder 5">
            <a:extLst>
              <a:ext uri="{FF2B5EF4-FFF2-40B4-BE49-F238E27FC236}">
                <a16:creationId xmlns:a16="http://schemas.microsoft.com/office/drawing/2014/main" id="{03E8CA98-05AC-8386-1666-70684837A9B6}"/>
              </a:ext>
            </a:extLst>
          </p:cNvPr>
          <p:cNvSpPr>
            <a:spLocks noGrp="1" noChangeArrowheads="1"/>
          </p:cNvSpPr>
          <p:nvPr>
            <p:ph type="dt" sz="half" idx="11"/>
          </p:nvPr>
        </p:nvSpPr>
        <p:spPr>
          <a:ln/>
        </p:spPr>
        <p:txBody>
          <a:bodyPr/>
          <a:lstStyle>
            <a:lvl1pPr>
              <a:defRPr/>
            </a:lvl1pPr>
          </a:lstStyle>
          <a:p>
            <a:pPr>
              <a:defRPr/>
            </a:pPr>
            <a:fld id="{A26244A6-5432-4340-BB54-8C7BC3FB033C}" type="datetimeFigureOut">
              <a:rPr lang="en-US" altLang="ru-RU"/>
              <a:pPr>
                <a:defRPr/>
              </a:pPr>
              <a:t>9/19/2025</a:t>
            </a:fld>
            <a:endParaRPr lang="en-US" altLang="ru-RU"/>
          </a:p>
        </p:txBody>
      </p:sp>
      <p:sp>
        <p:nvSpPr>
          <p:cNvPr id="5" name="Holder 6">
            <a:extLst>
              <a:ext uri="{FF2B5EF4-FFF2-40B4-BE49-F238E27FC236}">
                <a16:creationId xmlns:a16="http://schemas.microsoft.com/office/drawing/2014/main" id="{99F26129-DF3A-E431-5170-890F91D39E29}"/>
              </a:ext>
            </a:extLst>
          </p:cNvPr>
          <p:cNvSpPr>
            <a:spLocks noGrp="1" noChangeArrowheads="1"/>
          </p:cNvSpPr>
          <p:nvPr>
            <p:ph type="sldNum" sz="quarter" idx="12"/>
          </p:nvPr>
        </p:nvSpPr>
        <p:spPr>
          <a:ln/>
        </p:spPr>
        <p:txBody>
          <a:bodyPr/>
          <a:lstStyle>
            <a:lvl1pPr>
              <a:defRPr/>
            </a:lvl1pPr>
          </a:lstStyle>
          <a:p>
            <a:pPr>
              <a:defRPr/>
            </a:pPr>
            <a:fld id="{E8A93BC4-9EA1-4234-BE40-9732173F1FFD}" type="slidenum">
              <a:rPr lang="ru-RU" altLang="ru-RU"/>
              <a:pPr>
                <a:defRPr/>
              </a:pPr>
              <a:t>‹#›</a:t>
            </a:fld>
            <a:endParaRPr lang="ru-RU" altLang="ru-RU"/>
          </a:p>
        </p:txBody>
      </p:sp>
    </p:spTree>
    <p:extLst>
      <p:ext uri="{BB962C8B-B14F-4D97-AF65-F5344CB8AC3E}">
        <p14:creationId xmlns:p14="http://schemas.microsoft.com/office/powerpoint/2010/main" val="3718075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15C5-0FCD-4D18-0B03-F53E8629AE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D362FF-6D2E-0E8E-E06A-FF2D5A288A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8CBF3-9064-36B5-86B3-DB7946AE0DA5}"/>
              </a:ext>
            </a:extLst>
          </p:cNvPr>
          <p:cNvSpPr>
            <a:spLocks noGrp="1"/>
          </p:cNvSpPr>
          <p:nvPr>
            <p:ph type="dt" sz="half" idx="10"/>
          </p:nvPr>
        </p:nvSpPr>
        <p:spPr/>
        <p:txBody>
          <a:bodyPr/>
          <a:lstStyle/>
          <a:p>
            <a:fld id="{02BF926A-5744-4C24-BB52-1E556770DC14}" type="datetime1">
              <a:rPr lang="en-US" smtClean="0"/>
              <a:t>9/19/2025</a:t>
            </a:fld>
            <a:endParaRPr lang="en-US"/>
          </a:p>
        </p:txBody>
      </p:sp>
      <p:sp>
        <p:nvSpPr>
          <p:cNvPr id="5" name="Footer Placeholder 4">
            <a:extLst>
              <a:ext uri="{FF2B5EF4-FFF2-40B4-BE49-F238E27FC236}">
                <a16:creationId xmlns:a16="http://schemas.microsoft.com/office/drawing/2014/main" id="{27171E8F-6594-8141-D34A-84CA2A81D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08E67-B32C-FDB2-5BE5-F175CB2B5842}"/>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936173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91D00-03EB-BED5-3B79-FCED999D0CC2}"/>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4479C0-BC91-80EB-4759-1E6FAADEF87F}"/>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30BA4-36FB-AEEF-8576-3494E73D822D}"/>
              </a:ext>
            </a:extLst>
          </p:cNvPr>
          <p:cNvSpPr>
            <a:spLocks noGrp="1"/>
          </p:cNvSpPr>
          <p:nvPr>
            <p:ph type="dt" sz="half" idx="10"/>
          </p:nvPr>
        </p:nvSpPr>
        <p:spPr/>
        <p:txBody>
          <a:bodyPr/>
          <a:lstStyle/>
          <a:p>
            <a:fld id="{4272DF09-3828-4429-A996-3AAE1DF1DB04}" type="datetime1">
              <a:rPr lang="en-US" smtClean="0"/>
              <a:t>9/19/2025</a:t>
            </a:fld>
            <a:endParaRPr lang="en-US"/>
          </a:p>
        </p:txBody>
      </p:sp>
      <p:sp>
        <p:nvSpPr>
          <p:cNvPr id="5" name="Footer Placeholder 4">
            <a:extLst>
              <a:ext uri="{FF2B5EF4-FFF2-40B4-BE49-F238E27FC236}">
                <a16:creationId xmlns:a16="http://schemas.microsoft.com/office/drawing/2014/main" id="{347043A7-5F29-298C-E070-5240D1685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55845-4725-5F53-4542-D8143C5E3EA8}"/>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3323883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960AE2-0A2E-BFE7-9008-49E8B5A6DC1C}"/>
              </a:ext>
            </a:extLst>
          </p:cNvPr>
          <p:cNvSpPr>
            <a:spLocks noGrp="1"/>
          </p:cNvSpPr>
          <p:nvPr>
            <p:ph type="ctrTitle"/>
          </p:nvPr>
        </p:nvSpPr>
        <p:spPr>
          <a:xfrm>
            <a:off x="2286000" y="1683545"/>
            <a:ext cx="13716000" cy="3581400"/>
          </a:xfrm>
        </p:spPr>
        <p:txBody>
          <a:bodyPr anchor="b"/>
          <a:lstStyle>
            <a:lvl1pPr algn="ctr">
              <a:defRPr sz="9000"/>
            </a:lvl1pPr>
          </a:lstStyle>
          <a:p>
            <a:r>
              <a:rPr lang="ru-RU"/>
              <a:t>Образец заголовка</a:t>
            </a:r>
          </a:p>
        </p:txBody>
      </p:sp>
      <p:sp>
        <p:nvSpPr>
          <p:cNvPr id="3" name="Подзаголовок 2">
            <a:extLst>
              <a:ext uri="{FF2B5EF4-FFF2-40B4-BE49-F238E27FC236}">
                <a16:creationId xmlns:a16="http://schemas.microsoft.com/office/drawing/2014/main" id="{42F031C3-BF37-0E31-9B75-DB128B1822A1}"/>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ru-RU"/>
              <a:t>Образец подзаголовка</a:t>
            </a:r>
          </a:p>
        </p:txBody>
      </p:sp>
      <p:sp>
        <p:nvSpPr>
          <p:cNvPr id="4" name="Дата 3">
            <a:extLst>
              <a:ext uri="{FF2B5EF4-FFF2-40B4-BE49-F238E27FC236}">
                <a16:creationId xmlns:a16="http://schemas.microsoft.com/office/drawing/2014/main" id="{EC50EB7F-B272-B588-F545-E57562CAF024}"/>
              </a:ext>
            </a:extLst>
          </p:cNvPr>
          <p:cNvSpPr>
            <a:spLocks noGrp="1"/>
          </p:cNvSpPr>
          <p:nvPr>
            <p:ph type="dt" sz="half" idx="10"/>
          </p:nvPr>
        </p:nvSpPr>
        <p:spPr/>
        <p:txBody>
          <a:bodyPr/>
          <a:lstStyle/>
          <a:p>
            <a:fld id="{26052BE9-2B5C-416F-9D0A-9ABFAE173BFC}" type="datetimeFigureOut">
              <a:rPr lang="ru-RU" smtClean="0"/>
              <a:t>19.09.2025</a:t>
            </a:fld>
            <a:endParaRPr lang="ru-RU"/>
          </a:p>
        </p:txBody>
      </p:sp>
      <p:sp>
        <p:nvSpPr>
          <p:cNvPr id="5" name="Нижний колонтитул 4">
            <a:extLst>
              <a:ext uri="{FF2B5EF4-FFF2-40B4-BE49-F238E27FC236}">
                <a16:creationId xmlns:a16="http://schemas.microsoft.com/office/drawing/2014/main" id="{0A854492-6552-7B06-CBB6-09C205AFDF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285D06C-0AF1-E795-09AA-2D62C6F63C10}"/>
              </a:ext>
            </a:extLst>
          </p:cNvPr>
          <p:cNvSpPr>
            <a:spLocks noGrp="1"/>
          </p:cNvSpPr>
          <p:nvPr>
            <p:ph type="sldNum" sz="quarter" idx="12"/>
          </p:nvPr>
        </p:nvSpPr>
        <p:spPr/>
        <p:txBody>
          <a:bodyPr/>
          <a:lstStyle/>
          <a:p>
            <a:fld id="{66CC6A24-46E4-4FB9-85F4-212507A79B8F}" type="slidenum">
              <a:rPr lang="ru-RU" smtClean="0"/>
              <a:t>‹#›</a:t>
            </a:fld>
            <a:endParaRPr lang="ru-RU"/>
          </a:p>
        </p:txBody>
      </p:sp>
    </p:spTree>
    <p:extLst>
      <p:ext uri="{BB962C8B-B14F-4D97-AF65-F5344CB8AC3E}">
        <p14:creationId xmlns:p14="http://schemas.microsoft.com/office/powerpoint/2010/main" val="3775061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1FE059-A80C-4164-4EB9-5A79F1222ED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7118300-945E-AB07-2C23-344A1FA5B26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1FDB296-F5C8-5A85-1FCF-E832C5C0E7EC}"/>
              </a:ext>
            </a:extLst>
          </p:cNvPr>
          <p:cNvSpPr>
            <a:spLocks noGrp="1"/>
          </p:cNvSpPr>
          <p:nvPr>
            <p:ph type="dt" sz="half" idx="10"/>
          </p:nvPr>
        </p:nvSpPr>
        <p:spPr/>
        <p:txBody>
          <a:bodyPr/>
          <a:lstStyle/>
          <a:p>
            <a:fld id="{26052BE9-2B5C-416F-9D0A-9ABFAE173BFC}" type="datetimeFigureOut">
              <a:rPr lang="ru-RU" smtClean="0"/>
              <a:t>19.09.2025</a:t>
            </a:fld>
            <a:endParaRPr lang="ru-RU"/>
          </a:p>
        </p:txBody>
      </p:sp>
      <p:sp>
        <p:nvSpPr>
          <p:cNvPr id="5" name="Нижний колонтитул 4">
            <a:extLst>
              <a:ext uri="{FF2B5EF4-FFF2-40B4-BE49-F238E27FC236}">
                <a16:creationId xmlns:a16="http://schemas.microsoft.com/office/drawing/2014/main" id="{0C740A23-1193-F92D-ED3E-F66260B8E8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219C299-2D2B-E2A1-98C2-AD09B5977AD9}"/>
              </a:ext>
            </a:extLst>
          </p:cNvPr>
          <p:cNvSpPr>
            <a:spLocks noGrp="1"/>
          </p:cNvSpPr>
          <p:nvPr>
            <p:ph type="sldNum" sz="quarter" idx="12"/>
          </p:nvPr>
        </p:nvSpPr>
        <p:spPr/>
        <p:txBody>
          <a:bodyPr/>
          <a:lstStyle/>
          <a:p>
            <a:fld id="{66CC6A24-46E4-4FB9-85F4-212507A79B8F}" type="slidenum">
              <a:rPr lang="ru-RU" smtClean="0"/>
              <a:t>‹#›</a:t>
            </a:fld>
            <a:endParaRPr lang="ru-RU"/>
          </a:p>
        </p:txBody>
      </p:sp>
    </p:spTree>
    <p:extLst>
      <p:ext uri="{BB962C8B-B14F-4D97-AF65-F5344CB8AC3E}">
        <p14:creationId xmlns:p14="http://schemas.microsoft.com/office/powerpoint/2010/main" val="719168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07866-2970-AC1F-892A-5FDC9C56635B}"/>
              </a:ext>
            </a:extLst>
          </p:cNvPr>
          <p:cNvSpPr>
            <a:spLocks noGrp="1"/>
          </p:cNvSpPr>
          <p:nvPr>
            <p:ph type="title"/>
          </p:nvPr>
        </p:nvSpPr>
        <p:spPr>
          <a:xfrm>
            <a:off x="1247775" y="2564608"/>
            <a:ext cx="15773400" cy="4279106"/>
          </a:xfrm>
        </p:spPr>
        <p:txBody>
          <a:bodyPr anchor="b"/>
          <a:lstStyle>
            <a:lvl1pPr>
              <a:defRPr sz="9000"/>
            </a:lvl1pPr>
          </a:lstStyle>
          <a:p>
            <a:r>
              <a:rPr lang="ru-RU"/>
              <a:t>Образец заголовка</a:t>
            </a:r>
          </a:p>
        </p:txBody>
      </p:sp>
      <p:sp>
        <p:nvSpPr>
          <p:cNvPr id="3" name="Текст 2">
            <a:extLst>
              <a:ext uri="{FF2B5EF4-FFF2-40B4-BE49-F238E27FC236}">
                <a16:creationId xmlns:a16="http://schemas.microsoft.com/office/drawing/2014/main" id="{F49AAE4F-14A5-DEB2-CD75-E674741C5A2D}"/>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155AC3E-5E81-C259-3260-D2E952B7483D}"/>
              </a:ext>
            </a:extLst>
          </p:cNvPr>
          <p:cNvSpPr>
            <a:spLocks noGrp="1"/>
          </p:cNvSpPr>
          <p:nvPr>
            <p:ph type="dt" sz="half" idx="10"/>
          </p:nvPr>
        </p:nvSpPr>
        <p:spPr/>
        <p:txBody>
          <a:bodyPr/>
          <a:lstStyle/>
          <a:p>
            <a:fld id="{26052BE9-2B5C-416F-9D0A-9ABFAE173BFC}" type="datetimeFigureOut">
              <a:rPr lang="ru-RU" smtClean="0"/>
              <a:t>19.09.2025</a:t>
            </a:fld>
            <a:endParaRPr lang="ru-RU"/>
          </a:p>
        </p:txBody>
      </p:sp>
      <p:sp>
        <p:nvSpPr>
          <p:cNvPr id="5" name="Нижний колонтитул 4">
            <a:extLst>
              <a:ext uri="{FF2B5EF4-FFF2-40B4-BE49-F238E27FC236}">
                <a16:creationId xmlns:a16="http://schemas.microsoft.com/office/drawing/2014/main" id="{DBD8901F-147B-B412-381B-7AA8C6F110A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6388AF4-B1AF-AB91-033D-85D4B49F9FAF}"/>
              </a:ext>
            </a:extLst>
          </p:cNvPr>
          <p:cNvSpPr>
            <a:spLocks noGrp="1"/>
          </p:cNvSpPr>
          <p:nvPr>
            <p:ph type="sldNum" sz="quarter" idx="12"/>
          </p:nvPr>
        </p:nvSpPr>
        <p:spPr/>
        <p:txBody>
          <a:bodyPr/>
          <a:lstStyle/>
          <a:p>
            <a:fld id="{66CC6A24-46E4-4FB9-85F4-212507A79B8F}" type="slidenum">
              <a:rPr lang="ru-RU" smtClean="0"/>
              <a:t>‹#›</a:t>
            </a:fld>
            <a:endParaRPr lang="ru-RU"/>
          </a:p>
        </p:txBody>
      </p:sp>
    </p:spTree>
    <p:extLst>
      <p:ext uri="{BB962C8B-B14F-4D97-AF65-F5344CB8AC3E}">
        <p14:creationId xmlns:p14="http://schemas.microsoft.com/office/powerpoint/2010/main" val="4171564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3F3FF3-F3F0-4470-C809-17F8B9260B6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0F1B101-74CB-C272-AE81-415DC81CB849}"/>
              </a:ext>
            </a:extLst>
          </p:cNvPr>
          <p:cNvSpPr>
            <a:spLocks noGrp="1"/>
          </p:cNvSpPr>
          <p:nvPr>
            <p:ph sz="half" idx="1"/>
          </p:nvPr>
        </p:nvSpPr>
        <p:spPr>
          <a:xfrm>
            <a:off x="1257300" y="2738438"/>
            <a:ext cx="777240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5D13113-CCEB-1168-58D8-7B6CAA628997}"/>
              </a:ext>
            </a:extLst>
          </p:cNvPr>
          <p:cNvSpPr>
            <a:spLocks noGrp="1"/>
          </p:cNvSpPr>
          <p:nvPr>
            <p:ph sz="half" idx="2"/>
          </p:nvPr>
        </p:nvSpPr>
        <p:spPr>
          <a:xfrm>
            <a:off x="9258300" y="2738438"/>
            <a:ext cx="777240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6F9DFE0-550D-7440-9BB3-9725A3F0A496}"/>
              </a:ext>
            </a:extLst>
          </p:cNvPr>
          <p:cNvSpPr>
            <a:spLocks noGrp="1"/>
          </p:cNvSpPr>
          <p:nvPr>
            <p:ph type="dt" sz="half" idx="10"/>
          </p:nvPr>
        </p:nvSpPr>
        <p:spPr/>
        <p:txBody>
          <a:bodyPr/>
          <a:lstStyle/>
          <a:p>
            <a:fld id="{26052BE9-2B5C-416F-9D0A-9ABFAE173BFC}" type="datetimeFigureOut">
              <a:rPr lang="ru-RU" smtClean="0"/>
              <a:t>19.09.2025</a:t>
            </a:fld>
            <a:endParaRPr lang="ru-RU"/>
          </a:p>
        </p:txBody>
      </p:sp>
      <p:sp>
        <p:nvSpPr>
          <p:cNvPr id="6" name="Нижний колонтитул 5">
            <a:extLst>
              <a:ext uri="{FF2B5EF4-FFF2-40B4-BE49-F238E27FC236}">
                <a16:creationId xmlns:a16="http://schemas.microsoft.com/office/drawing/2014/main" id="{3C9510D3-6221-C7CC-5807-FACC3D6745A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0D026F0-EC5B-1C07-C0DF-3370D649F760}"/>
              </a:ext>
            </a:extLst>
          </p:cNvPr>
          <p:cNvSpPr>
            <a:spLocks noGrp="1"/>
          </p:cNvSpPr>
          <p:nvPr>
            <p:ph type="sldNum" sz="quarter" idx="12"/>
          </p:nvPr>
        </p:nvSpPr>
        <p:spPr/>
        <p:txBody>
          <a:bodyPr/>
          <a:lstStyle/>
          <a:p>
            <a:fld id="{66CC6A24-46E4-4FB9-85F4-212507A79B8F}" type="slidenum">
              <a:rPr lang="ru-RU" smtClean="0"/>
              <a:t>‹#›</a:t>
            </a:fld>
            <a:endParaRPr lang="ru-RU"/>
          </a:p>
        </p:txBody>
      </p:sp>
    </p:spTree>
    <p:extLst>
      <p:ext uri="{BB962C8B-B14F-4D97-AF65-F5344CB8AC3E}">
        <p14:creationId xmlns:p14="http://schemas.microsoft.com/office/powerpoint/2010/main" val="3773669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13F38D-3919-287E-E31C-247E70018C8E}"/>
              </a:ext>
            </a:extLst>
          </p:cNvPr>
          <p:cNvSpPr>
            <a:spLocks noGrp="1"/>
          </p:cNvSpPr>
          <p:nvPr>
            <p:ph type="title"/>
          </p:nvPr>
        </p:nvSpPr>
        <p:spPr>
          <a:xfrm>
            <a:off x="1259682" y="547688"/>
            <a:ext cx="15773400" cy="1988345"/>
          </a:xfrm>
        </p:spPr>
        <p:txBody>
          <a:bodyPr/>
          <a:lstStyle/>
          <a:p>
            <a:r>
              <a:rPr lang="ru-RU"/>
              <a:t>Образец заголовка</a:t>
            </a:r>
          </a:p>
        </p:txBody>
      </p:sp>
      <p:sp>
        <p:nvSpPr>
          <p:cNvPr id="3" name="Текст 2">
            <a:extLst>
              <a:ext uri="{FF2B5EF4-FFF2-40B4-BE49-F238E27FC236}">
                <a16:creationId xmlns:a16="http://schemas.microsoft.com/office/drawing/2014/main" id="{751B0546-4B1D-3DA7-E02F-6EAA705FAB13}"/>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4" name="Объект 3">
            <a:extLst>
              <a:ext uri="{FF2B5EF4-FFF2-40B4-BE49-F238E27FC236}">
                <a16:creationId xmlns:a16="http://schemas.microsoft.com/office/drawing/2014/main" id="{2BA15B76-C801-709C-E32D-21B8EB1B3458}"/>
              </a:ext>
            </a:extLst>
          </p:cNvPr>
          <p:cNvSpPr>
            <a:spLocks noGrp="1"/>
          </p:cNvSpPr>
          <p:nvPr>
            <p:ph sz="half" idx="2"/>
          </p:nvPr>
        </p:nvSpPr>
        <p:spPr>
          <a:xfrm>
            <a:off x="1259683" y="3757613"/>
            <a:ext cx="7736681"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D7F2049-1F5B-2781-5D80-84FF9C60CBD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6" name="Объект 5">
            <a:extLst>
              <a:ext uri="{FF2B5EF4-FFF2-40B4-BE49-F238E27FC236}">
                <a16:creationId xmlns:a16="http://schemas.microsoft.com/office/drawing/2014/main" id="{79036B7B-1CFB-294A-B497-E8CA43EF57D2}"/>
              </a:ext>
            </a:extLst>
          </p:cNvPr>
          <p:cNvSpPr>
            <a:spLocks noGrp="1"/>
          </p:cNvSpPr>
          <p:nvPr>
            <p:ph sz="quarter" idx="4"/>
          </p:nvPr>
        </p:nvSpPr>
        <p:spPr>
          <a:xfrm>
            <a:off x="9258300" y="3757613"/>
            <a:ext cx="7774782"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62AC359-7DD6-6320-DF4D-202EE96B8796}"/>
              </a:ext>
            </a:extLst>
          </p:cNvPr>
          <p:cNvSpPr>
            <a:spLocks noGrp="1"/>
          </p:cNvSpPr>
          <p:nvPr>
            <p:ph type="dt" sz="half" idx="10"/>
          </p:nvPr>
        </p:nvSpPr>
        <p:spPr/>
        <p:txBody>
          <a:bodyPr/>
          <a:lstStyle/>
          <a:p>
            <a:fld id="{26052BE9-2B5C-416F-9D0A-9ABFAE173BFC}" type="datetimeFigureOut">
              <a:rPr lang="ru-RU" smtClean="0"/>
              <a:t>19.09.2025</a:t>
            </a:fld>
            <a:endParaRPr lang="ru-RU"/>
          </a:p>
        </p:txBody>
      </p:sp>
      <p:sp>
        <p:nvSpPr>
          <p:cNvPr id="8" name="Нижний колонтитул 7">
            <a:extLst>
              <a:ext uri="{FF2B5EF4-FFF2-40B4-BE49-F238E27FC236}">
                <a16:creationId xmlns:a16="http://schemas.microsoft.com/office/drawing/2014/main" id="{32C7FB12-259F-3664-7F87-6DB4C1FDD21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5E87A9F-D8FF-7BD5-087A-08D9201444AF}"/>
              </a:ext>
            </a:extLst>
          </p:cNvPr>
          <p:cNvSpPr>
            <a:spLocks noGrp="1"/>
          </p:cNvSpPr>
          <p:nvPr>
            <p:ph type="sldNum" sz="quarter" idx="12"/>
          </p:nvPr>
        </p:nvSpPr>
        <p:spPr/>
        <p:txBody>
          <a:bodyPr/>
          <a:lstStyle/>
          <a:p>
            <a:fld id="{66CC6A24-46E4-4FB9-85F4-212507A79B8F}" type="slidenum">
              <a:rPr lang="ru-RU" smtClean="0"/>
              <a:t>‹#›</a:t>
            </a:fld>
            <a:endParaRPr lang="ru-RU"/>
          </a:p>
        </p:txBody>
      </p:sp>
    </p:spTree>
    <p:extLst>
      <p:ext uri="{BB962C8B-B14F-4D97-AF65-F5344CB8AC3E}">
        <p14:creationId xmlns:p14="http://schemas.microsoft.com/office/powerpoint/2010/main" val="3092935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0BF6C2-A570-A9D8-6EEF-48CCC2CFAB7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5E54642-AB0B-D6B1-C4D6-2A0E78A47B99}"/>
              </a:ext>
            </a:extLst>
          </p:cNvPr>
          <p:cNvSpPr>
            <a:spLocks noGrp="1"/>
          </p:cNvSpPr>
          <p:nvPr>
            <p:ph type="dt" sz="half" idx="10"/>
          </p:nvPr>
        </p:nvSpPr>
        <p:spPr/>
        <p:txBody>
          <a:bodyPr/>
          <a:lstStyle/>
          <a:p>
            <a:fld id="{26052BE9-2B5C-416F-9D0A-9ABFAE173BFC}" type="datetimeFigureOut">
              <a:rPr lang="ru-RU" smtClean="0"/>
              <a:t>19.09.2025</a:t>
            </a:fld>
            <a:endParaRPr lang="ru-RU"/>
          </a:p>
        </p:txBody>
      </p:sp>
      <p:sp>
        <p:nvSpPr>
          <p:cNvPr id="4" name="Нижний колонтитул 3">
            <a:extLst>
              <a:ext uri="{FF2B5EF4-FFF2-40B4-BE49-F238E27FC236}">
                <a16:creationId xmlns:a16="http://schemas.microsoft.com/office/drawing/2014/main" id="{C5B21FF5-F5D2-4080-E578-8DE6DE09916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9A116C9-A0E9-270D-E578-94B0798D7D71}"/>
              </a:ext>
            </a:extLst>
          </p:cNvPr>
          <p:cNvSpPr>
            <a:spLocks noGrp="1"/>
          </p:cNvSpPr>
          <p:nvPr>
            <p:ph type="sldNum" sz="quarter" idx="12"/>
          </p:nvPr>
        </p:nvSpPr>
        <p:spPr/>
        <p:txBody>
          <a:bodyPr/>
          <a:lstStyle/>
          <a:p>
            <a:fld id="{66CC6A24-46E4-4FB9-85F4-212507A79B8F}" type="slidenum">
              <a:rPr lang="ru-RU" smtClean="0"/>
              <a:t>‹#›</a:t>
            </a:fld>
            <a:endParaRPr lang="ru-RU"/>
          </a:p>
        </p:txBody>
      </p:sp>
    </p:spTree>
    <p:extLst>
      <p:ext uri="{BB962C8B-B14F-4D97-AF65-F5344CB8AC3E}">
        <p14:creationId xmlns:p14="http://schemas.microsoft.com/office/powerpoint/2010/main" val="3362613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0910873-CB0D-8205-D43A-F3B98D316221}"/>
              </a:ext>
            </a:extLst>
          </p:cNvPr>
          <p:cNvSpPr>
            <a:spLocks noGrp="1"/>
          </p:cNvSpPr>
          <p:nvPr>
            <p:ph type="dt" sz="half" idx="10"/>
          </p:nvPr>
        </p:nvSpPr>
        <p:spPr/>
        <p:txBody>
          <a:bodyPr/>
          <a:lstStyle/>
          <a:p>
            <a:fld id="{26052BE9-2B5C-416F-9D0A-9ABFAE173BFC}" type="datetimeFigureOut">
              <a:rPr lang="ru-RU" smtClean="0"/>
              <a:t>19.09.2025</a:t>
            </a:fld>
            <a:endParaRPr lang="ru-RU"/>
          </a:p>
        </p:txBody>
      </p:sp>
      <p:sp>
        <p:nvSpPr>
          <p:cNvPr id="3" name="Нижний колонтитул 2">
            <a:extLst>
              <a:ext uri="{FF2B5EF4-FFF2-40B4-BE49-F238E27FC236}">
                <a16:creationId xmlns:a16="http://schemas.microsoft.com/office/drawing/2014/main" id="{5F1B8FE3-35AF-13ED-F31F-1E004974C23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6EF8ACD-DDF1-992A-4FCE-696035602946}"/>
              </a:ext>
            </a:extLst>
          </p:cNvPr>
          <p:cNvSpPr>
            <a:spLocks noGrp="1"/>
          </p:cNvSpPr>
          <p:nvPr>
            <p:ph type="sldNum" sz="quarter" idx="12"/>
          </p:nvPr>
        </p:nvSpPr>
        <p:spPr/>
        <p:txBody>
          <a:bodyPr/>
          <a:lstStyle/>
          <a:p>
            <a:fld id="{66CC6A24-46E4-4FB9-85F4-212507A79B8F}" type="slidenum">
              <a:rPr lang="ru-RU" smtClean="0"/>
              <a:t>‹#›</a:t>
            </a:fld>
            <a:endParaRPr lang="ru-RU"/>
          </a:p>
        </p:txBody>
      </p:sp>
    </p:spTree>
    <p:extLst>
      <p:ext uri="{BB962C8B-B14F-4D97-AF65-F5344CB8AC3E}">
        <p14:creationId xmlns:p14="http://schemas.microsoft.com/office/powerpoint/2010/main" val="2708402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E2C3A9-391E-AA48-B887-C4A43B39F984}"/>
              </a:ext>
            </a:extLst>
          </p:cNvPr>
          <p:cNvSpPr>
            <a:spLocks noGrp="1"/>
          </p:cNvSpPr>
          <p:nvPr>
            <p:ph type="title"/>
          </p:nvPr>
        </p:nvSpPr>
        <p:spPr>
          <a:xfrm>
            <a:off x="1259683" y="685800"/>
            <a:ext cx="5898356" cy="2400300"/>
          </a:xfrm>
        </p:spPr>
        <p:txBody>
          <a:bodyPr anchor="b"/>
          <a:lstStyle>
            <a:lvl1pPr>
              <a:defRPr sz="4800"/>
            </a:lvl1pPr>
          </a:lstStyle>
          <a:p>
            <a:r>
              <a:rPr lang="ru-RU"/>
              <a:t>Образец заголовка</a:t>
            </a:r>
          </a:p>
        </p:txBody>
      </p:sp>
      <p:sp>
        <p:nvSpPr>
          <p:cNvPr id="3" name="Объект 2">
            <a:extLst>
              <a:ext uri="{FF2B5EF4-FFF2-40B4-BE49-F238E27FC236}">
                <a16:creationId xmlns:a16="http://schemas.microsoft.com/office/drawing/2014/main" id="{E736870F-5B69-E7C6-0302-4DF574C49D8C}"/>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3AB33DA-3D10-84D2-FAD3-DF0B6D75DC3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Дата 4">
            <a:extLst>
              <a:ext uri="{FF2B5EF4-FFF2-40B4-BE49-F238E27FC236}">
                <a16:creationId xmlns:a16="http://schemas.microsoft.com/office/drawing/2014/main" id="{B11171EC-A14C-C6A2-AA72-77222B49F7A7}"/>
              </a:ext>
            </a:extLst>
          </p:cNvPr>
          <p:cNvSpPr>
            <a:spLocks noGrp="1"/>
          </p:cNvSpPr>
          <p:nvPr>
            <p:ph type="dt" sz="half" idx="10"/>
          </p:nvPr>
        </p:nvSpPr>
        <p:spPr/>
        <p:txBody>
          <a:bodyPr/>
          <a:lstStyle/>
          <a:p>
            <a:fld id="{26052BE9-2B5C-416F-9D0A-9ABFAE173BFC}" type="datetimeFigureOut">
              <a:rPr lang="ru-RU" smtClean="0"/>
              <a:t>19.09.2025</a:t>
            </a:fld>
            <a:endParaRPr lang="ru-RU"/>
          </a:p>
        </p:txBody>
      </p:sp>
      <p:sp>
        <p:nvSpPr>
          <p:cNvPr id="6" name="Нижний колонтитул 5">
            <a:extLst>
              <a:ext uri="{FF2B5EF4-FFF2-40B4-BE49-F238E27FC236}">
                <a16:creationId xmlns:a16="http://schemas.microsoft.com/office/drawing/2014/main" id="{31ACBB30-1AD6-C653-974D-015BADB0D8D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A5742AC-4155-210D-9B6C-8340D6D71FE2}"/>
              </a:ext>
            </a:extLst>
          </p:cNvPr>
          <p:cNvSpPr>
            <a:spLocks noGrp="1"/>
          </p:cNvSpPr>
          <p:nvPr>
            <p:ph type="sldNum" sz="quarter" idx="12"/>
          </p:nvPr>
        </p:nvSpPr>
        <p:spPr/>
        <p:txBody>
          <a:bodyPr/>
          <a:lstStyle/>
          <a:p>
            <a:fld id="{66CC6A24-46E4-4FB9-85F4-212507A79B8F}" type="slidenum">
              <a:rPr lang="ru-RU" smtClean="0"/>
              <a:t>‹#›</a:t>
            </a:fld>
            <a:endParaRPr lang="ru-RU"/>
          </a:p>
        </p:txBody>
      </p:sp>
    </p:spTree>
    <p:extLst>
      <p:ext uri="{BB962C8B-B14F-4D97-AF65-F5344CB8AC3E}">
        <p14:creationId xmlns:p14="http://schemas.microsoft.com/office/powerpoint/2010/main" val="46313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F12946FA-2AD5-1D6F-A7BD-5CD7F749F6A6}"/>
              </a:ext>
            </a:extLst>
          </p:cNvPr>
          <p:cNvSpPr>
            <a:spLocks/>
          </p:cNvSpPr>
          <p:nvPr/>
        </p:nvSpPr>
        <p:spPr bwMode="auto">
          <a:xfrm>
            <a:off x="5486400" y="5570538"/>
            <a:ext cx="7315200" cy="36512"/>
          </a:xfrm>
          <a:custGeom>
            <a:avLst/>
            <a:gdLst>
              <a:gd name="T0" fmla="*/ 0 w 7315200"/>
              <a:gd name="T1" fmla="*/ 0 h 36829"/>
              <a:gd name="T2" fmla="*/ 0 w 7315200"/>
              <a:gd name="T3" fmla="*/ 36148 h 36829"/>
              <a:gd name="T4" fmla="*/ 7315199 w 7315200"/>
              <a:gd name="T5" fmla="*/ 36148 h 36829"/>
              <a:gd name="T6" fmla="*/ 7315199 w 7315200"/>
              <a:gd name="T7" fmla="*/ 0 h 36829"/>
              <a:gd name="T8" fmla="*/ 0 w 7315200"/>
              <a:gd name="T9" fmla="*/ 0 h 368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15200" h="36829">
                <a:moveTo>
                  <a:pt x="0" y="0"/>
                </a:moveTo>
                <a:lnTo>
                  <a:pt x="0" y="36462"/>
                </a:lnTo>
                <a:lnTo>
                  <a:pt x="7315199" y="36462"/>
                </a:lnTo>
                <a:lnTo>
                  <a:pt x="7315199" y="0"/>
                </a:lnTo>
                <a:lnTo>
                  <a:pt x="0" y="0"/>
                </a:lnTo>
              </a:path>
            </a:pathLst>
          </a:custGeom>
          <a:noFill/>
          <a:ln w="1904999">
            <a:solidFill>
              <a:srgbClr val="81B12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3" name="Holder 2">
            <a:extLst>
              <a:ext uri="{FF2B5EF4-FFF2-40B4-BE49-F238E27FC236}">
                <a16:creationId xmlns:a16="http://schemas.microsoft.com/office/drawing/2014/main" id="{28627C9F-C3F8-31BF-7815-4369BD42A021}"/>
              </a:ext>
            </a:extLst>
          </p:cNvPr>
          <p:cNvSpPr>
            <a:spLocks noGrp="1"/>
          </p:cNvSpPr>
          <p:nvPr>
            <p:ph type="ftr" sz="quarter" idx="10"/>
          </p:nvPr>
        </p:nvSpPr>
        <p:spPr/>
        <p:txBody>
          <a:bodyPr/>
          <a:lstStyle>
            <a:lvl1pPr>
              <a:defRPr sz="2500" b="0" i="0">
                <a:solidFill>
                  <a:srgbClr val="0F0E0D"/>
                </a:solidFill>
                <a:latin typeface="Tahoma"/>
                <a:cs typeface="Tahoma"/>
              </a:defRPr>
            </a:lvl1pPr>
          </a:lstStyle>
          <a:p>
            <a:pPr>
              <a:defRPr/>
            </a:pPr>
            <a:r>
              <a:t>igtipc.org</a:t>
            </a:r>
          </a:p>
        </p:txBody>
      </p:sp>
      <p:sp>
        <p:nvSpPr>
          <p:cNvPr id="4" name="Holder 3">
            <a:extLst>
              <a:ext uri="{FF2B5EF4-FFF2-40B4-BE49-F238E27FC236}">
                <a16:creationId xmlns:a16="http://schemas.microsoft.com/office/drawing/2014/main" id="{C55B910C-AC97-DFB9-904F-DFD9F2ABAB35}"/>
              </a:ext>
            </a:extLst>
          </p:cNvPr>
          <p:cNvSpPr>
            <a:spLocks noGrp="1" noChangeArrowheads="1"/>
          </p:cNvSpPr>
          <p:nvPr>
            <p:ph type="dt" sz="half" idx="11"/>
          </p:nvPr>
        </p:nvSpPr>
        <p:spPr/>
        <p:txBody>
          <a:bodyPr/>
          <a:lstStyle>
            <a:lvl1pPr>
              <a:defRPr smtClean="0"/>
            </a:lvl1pPr>
          </a:lstStyle>
          <a:p>
            <a:pPr>
              <a:defRPr/>
            </a:pPr>
            <a:fld id="{C8AE8CA7-B45E-40C3-8050-862BD9D4D474}" type="datetimeFigureOut">
              <a:rPr lang="en-US" altLang="ru-RU"/>
              <a:pPr>
                <a:defRPr/>
              </a:pPr>
              <a:t>9/19/2025</a:t>
            </a:fld>
            <a:endParaRPr lang="en-US" altLang="ru-RU"/>
          </a:p>
        </p:txBody>
      </p:sp>
      <p:sp>
        <p:nvSpPr>
          <p:cNvPr id="5" name="Holder 4">
            <a:extLst>
              <a:ext uri="{FF2B5EF4-FFF2-40B4-BE49-F238E27FC236}">
                <a16:creationId xmlns:a16="http://schemas.microsoft.com/office/drawing/2014/main" id="{80B1C9A2-BB80-5E94-59F2-DE207168F9A0}"/>
              </a:ext>
            </a:extLst>
          </p:cNvPr>
          <p:cNvSpPr>
            <a:spLocks noGrp="1" noChangeArrowheads="1"/>
          </p:cNvSpPr>
          <p:nvPr>
            <p:ph type="sldNum" sz="quarter" idx="12"/>
          </p:nvPr>
        </p:nvSpPr>
        <p:spPr/>
        <p:txBody>
          <a:bodyPr/>
          <a:lstStyle>
            <a:lvl1pPr>
              <a:defRPr smtClean="0"/>
            </a:lvl1pPr>
          </a:lstStyle>
          <a:p>
            <a:pPr>
              <a:defRPr/>
            </a:pPr>
            <a:fld id="{560529EA-91CD-4DC5-92BF-84B2464A4C27}" type="slidenum">
              <a:rPr lang="ru-RU" altLang="ru-RU"/>
              <a:pPr>
                <a:defRPr/>
              </a:pPr>
              <a:t>‹#›</a:t>
            </a:fld>
            <a:endParaRPr lang="ru-RU" altLang="ru-RU"/>
          </a:p>
        </p:txBody>
      </p:sp>
    </p:spTree>
    <p:extLst>
      <p:ext uri="{BB962C8B-B14F-4D97-AF65-F5344CB8AC3E}">
        <p14:creationId xmlns:p14="http://schemas.microsoft.com/office/powerpoint/2010/main" val="41269858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227F37-2437-C29F-44E9-BBE4025CD2AD}"/>
              </a:ext>
            </a:extLst>
          </p:cNvPr>
          <p:cNvSpPr>
            <a:spLocks noGrp="1"/>
          </p:cNvSpPr>
          <p:nvPr>
            <p:ph type="title"/>
          </p:nvPr>
        </p:nvSpPr>
        <p:spPr>
          <a:xfrm>
            <a:off x="1259683" y="685800"/>
            <a:ext cx="5898356" cy="2400300"/>
          </a:xfrm>
        </p:spPr>
        <p:txBody>
          <a:bodyPr anchor="b"/>
          <a:lstStyle>
            <a:lvl1pPr>
              <a:defRPr sz="4800"/>
            </a:lvl1pPr>
          </a:lstStyle>
          <a:p>
            <a:r>
              <a:rPr lang="ru-RU"/>
              <a:t>Образец заголовка</a:t>
            </a:r>
          </a:p>
        </p:txBody>
      </p:sp>
      <p:sp>
        <p:nvSpPr>
          <p:cNvPr id="3" name="Рисунок 2">
            <a:extLst>
              <a:ext uri="{FF2B5EF4-FFF2-40B4-BE49-F238E27FC236}">
                <a16:creationId xmlns:a16="http://schemas.microsoft.com/office/drawing/2014/main" id="{532E9EC5-6623-2E47-44A1-A8253296A91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ru-RU"/>
          </a:p>
        </p:txBody>
      </p:sp>
      <p:sp>
        <p:nvSpPr>
          <p:cNvPr id="4" name="Текст 3">
            <a:extLst>
              <a:ext uri="{FF2B5EF4-FFF2-40B4-BE49-F238E27FC236}">
                <a16:creationId xmlns:a16="http://schemas.microsoft.com/office/drawing/2014/main" id="{75FEEE2E-06B1-0039-CDBE-2A4947E1B4B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Дата 4">
            <a:extLst>
              <a:ext uri="{FF2B5EF4-FFF2-40B4-BE49-F238E27FC236}">
                <a16:creationId xmlns:a16="http://schemas.microsoft.com/office/drawing/2014/main" id="{86860A8E-32BD-9CA9-7293-E22E2665DF06}"/>
              </a:ext>
            </a:extLst>
          </p:cNvPr>
          <p:cNvSpPr>
            <a:spLocks noGrp="1"/>
          </p:cNvSpPr>
          <p:nvPr>
            <p:ph type="dt" sz="half" idx="10"/>
          </p:nvPr>
        </p:nvSpPr>
        <p:spPr/>
        <p:txBody>
          <a:bodyPr/>
          <a:lstStyle/>
          <a:p>
            <a:fld id="{26052BE9-2B5C-416F-9D0A-9ABFAE173BFC}" type="datetimeFigureOut">
              <a:rPr lang="ru-RU" smtClean="0"/>
              <a:t>19.09.2025</a:t>
            </a:fld>
            <a:endParaRPr lang="ru-RU"/>
          </a:p>
        </p:txBody>
      </p:sp>
      <p:sp>
        <p:nvSpPr>
          <p:cNvPr id="6" name="Нижний колонтитул 5">
            <a:extLst>
              <a:ext uri="{FF2B5EF4-FFF2-40B4-BE49-F238E27FC236}">
                <a16:creationId xmlns:a16="http://schemas.microsoft.com/office/drawing/2014/main" id="{BE26D9D2-9663-DC3E-1EE8-5638B72B994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C0C0EB8-A661-4102-E6BE-5BE29509A76B}"/>
              </a:ext>
            </a:extLst>
          </p:cNvPr>
          <p:cNvSpPr>
            <a:spLocks noGrp="1"/>
          </p:cNvSpPr>
          <p:nvPr>
            <p:ph type="sldNum" sz="quarter" idx="12"/>
          </p:nvPr>
        </p:nvSpPr>
        <p:spPr/>
        <p:txBody>
          <a:bodyPr/>
          <a:lstStyle/>
          <a:p>
            <a:fld id="{66CC6A24-46E4-4FB9-85F4-212507A79B8F}" type="slidenum">
              <a:rPr lang="ru-RU" smtClean="0"/>
              <a:t>‹#›</a:t>
            </a:fld>
            <a:endParaRPr lang="ru-RU"/>
          </a:p>
        </p:txBody>
      </p:sp>
    </p:spTree>
    <p:extLst>
      <p:ext uri="{BB962C8B-B14F-4D97-AF65-F5344CB8AC3E}">
        <p14:creationId xmlns:p14="http://schemas.microsoft.com/office/powerpoint/2010/main" val="1991696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9B4F2E-0190-395B-20C6-50783BAAB69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CFF1044-74F8-5B9C-DB53-491FB80A460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7F99D9-DEFB-61A7-D94A-A6FB9EA64EB6}"/>
              </a:ext>
            </a:extLst>
          </p:cNvPr>
          <p:cNvSpPr>
            <a:spLocks noGrp="1"/>
          </p:cNvSpPr>
          <p:nvPr>
            <p:ph type="dt" sz="half" idx="10"/>
          </p:nvPr>
        </p:nvSpPr>
        <p:spPr/>
        <p:txBody>
          <a:bodyPr/>
          <a:lstStyle/>
          <a:p>
            <a:fld id="{26052BE9-2B5C-416F-9D0A-9ABFAE173BFC}" type="datetimeFigureOut">
              <a:rPr lang="ru-RU" smtClean="0"/>
              <a:t>19.09.2025</a:t>
            </a:fld>
            <a:endParaRPr lang="ru-RU"/>
          </a:p>
        </p:txBody>
      </p:sp>
      <p:sp>
        <p:nvSpPr>
          <p:cNvPr id="5" name="Нижний колонтитул 4">
            <a:extLst>
              <a:ext uri="{FF2B5EF4-FFF2-40B4-BE49-F238E27FC236}">
                <a16:creationId xmlns:a16="http://schemas.microsoft.com/office/drawing/2014/main" id="{EEB72C0A-AC3D-6296-5D98-223673B5B1A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9AC81F3-8D09-4817-CC2B-4190628E16B6}"/>
              </a:ext>
            </a:extLst>
          </p:cNvPr>
          <p:cNvSpPr>
            <a:spLocks noGrp="1"/>
          </p:cNvSpPr>
          <p:nvPr>
            <p:ph type="sldNum" sz="quarter" idx="12"/>
          </p:nvPr>
        </p:nvSpPr>
        <p:spPr/>
        <p:txBody>
          <a:bodyPr/>
          <a:lstStyle/>
          <a:p>
            <a:fld id="{66CC6A24-46E4-4FB9-85F4-212507A79B8F}" type="slidenum">
              <a:rPr lang="ru-RU" smtClean="0"/>
              <a:t>‹#›</a:t>
            </a:fld>
            <a:endParaRPr lang="ru-RU"/>
          </a:p>
        </p:txBody>
      </p:sp>
    </p:spTree>
    <p:extLst>
      <p:ext uri="{BB962C8B-B14F-4D97-AF65-F5344CB8AC3E}">
        <p14:creationId xmlns:p14="http://schemas.microsoft.com/office/powerpoint/2010/main" val="3350260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2E54EC8-32E5-ADDC-DC1D-911876561282}"/>
              </a:ext>
            </a:extLst>
          </p:cNvPr>
          <p:cNvSpPr>
            <a:spLocks noGrp="1"/>
          </p:cNvSpPr>
          <p:nvPr>
            <p:ph type="title" orient="vert"/>
          </p:nvPr>
        </p:nvSpPr>
        <p:spPr>
          <a:xfrm>
            <a:off x="13087350" y="547688"/>
            <a:ext cx="3943350" cy="8717757"/>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2913011-3CC1-69B9-711A-26A3C2995228}"/>
              </a:ext>
            </a:extLst>
          </p:cNvPr>
          <p:cNvSpPr>
            <a:spLocks noGrp="1"/>
          </p:cNvSpPr>
          <p:nvPr>
            <p:ph type="body" orient="vert" idx="1"/>
          </p:nvPr>
        </p:nvSpPr>
        <p:spPr>
          <a:xfrm>
            <a:off x="1257300" y="547688"/>
            <a:ext cx="11601450" cy="8717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F5091FE-E3FB-8D7F-B341-B3371127838F}"/>
              </a:ext>
            </a:extLst>
          </p:cNvPr>
          <p:cNvSpPr>
            <a:spLocks noGrp="1"/>
          </p:cNvSpPr>
          <p:nvPr>
            <p:ph type="dt" sz="half" idx="10"/>
          </p:nvPr>
        </p:nvSpPr>
        <p:spPr/>
        <p:txBody>
          <a:bodyPr/>
          <a:lstStyle/>
          <a:p>
            <a:fld id="{26052BE9-2B5C-416F-9D0A-9ABFAE173BFC}" type="datetimeFigureOut">
              <a:rPr lang="ru-RU" smtClean="0"/>
              <a:t>19.09.2025</a:t>
            </a:fld>
            <a:endParaRPr lang="ru-RU"/>
          </a:p>
        </p:txBody>
      </p:sp>
      <p:sp>
        <p:nvSpPr>
          <p:cNvPr id="5" name="Нижний колонтитул 4">
            <a:extLst>
              <a:ext uri="{FF2B5EF4-FFF2-40B4-BE49-F238E27FC236}">
                <a16:creationId xmlns:a16="http://schemas.microsoft.com/office/drawing/2014/main" id="{AD17E4E1-0589-68DE-F734-671A741E81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8793D36-15EB-8D16-18F8-0F9F50B3128F}"/>
              </a:ext>
            </a:extLst>
          </p:cNvPr>
          <p:cNvSpPr>
            <a:spLocks noGrp="1"/>
          </p:cNvSpPr>
          <p:nvPr>
            <p:ph type="sldNum" sz="quarter" idx="12"/>
          </p:nvPr>
        </p:nvSpPr>
        <p:spPr/>
        <p:txBody>
          <a:bodyPr/>
          <a:lstStyle/>
          <a:p>
            <a:fld id="{66CC6A24-46E4-4FB9-85F4-212507A79B8F}" type="slidenum">
              <a:rPr lang="ru-RU" smtClean="0"/>
              <a:t>‹#›</a:t>
            </a:fld>
            <a:endParaRPr lang="ru-RU"/>
          </a:p>
        </p:txBody>
      </p:sp>
    </p:spTree>
    <p:extLst>
      <p:ext uri="{BB962C8B-B14F-4D97-AF65-F5344CB8AC3E}">
        <p14:creationId xmlns:p14="http://schemas.microsoft.com/office/powerpoint/2010/main" val="36848977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1683545"/>
            <a:ext cx="13716000" cy="3581400"/>
          </a:xfrm>
        </p:spPr>
        <p:txBody>
          <a:bodyPr anchor="b"/>
          <a:lstStyle>
            <a:lvl1pPr algn="ctr">
              <a:defRPr sz="9000"/>
            </a:lvl1pPr>
          </a:lstStyle>
          <a:p>
            <a:r>
              <a:rPr lang="ru-RU"/>
              <a:t>Образец заголовка</a:t>
            </a:r>
          </a:p>
        </p:txBody>
      </p:sp>
      <p:sp>
        <p:nvSpPr>
          <p:cNvPr id="3" name="Подзаголовок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ru-RU"/>
              <a:t>Образец подзаголовка</a:t>
            </a:r>
          </a:p>
        </p:txBody>
      </p:sp>
      <p:sp>
        <p:nvSpPr>
          <p:cNvPr id="4" name="Дата 3"/>
          <p:cNvSpPr>
            <a:spLocks noGrp="1"/>
          </p:cNvSpPr>
          <p:nvPr>
            <p:ph type="dt" sz="half" idx="10"/>
          </p:nvPr>
        </p:nvSpPr>
        <p:spPr/>
        <p:txBody>
          <a:bodyPr/>
          <a:lstStyle/>
          <a:p>
            <a:fld id="{FB28223D-5229-4AFE-B098-493B86C317AC}" type="datetimeFigureOut">
              <a:rPr lang="ru-RU" smtClean="0"/>
              <a:t>19.09.2025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1B0B33-11B3-4BF8-BABA-B77E0CF26285}" type="slidenum">
              <a:rPr lang="ru-RU" smtClean="0"/>
              <a:t>‹#›</a:t>
            </a:fld>
            <a:endParaRPr lang="ru-RU"/>
          </a:p>
        </p:txBody>
      </p:sp>
    </p:spTree>
    <p:extLst>
      <p:ext uri="{BB962C8B-B14F-4D97-AF65-F5344CB8AC3E}">
        <p14:creationId xmlns:p14="http://schemas.microsoft.com/office/powerpoint/2010/main" val="2806084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28223D-5229-4AFE-B098-493B86C317AC}" type="datetimeFigureOut">
              <a:rPr lang="ru-RU" smtClean="0"/>
              <a:t>19.09.2025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1B0B33-11B3-4BF8-BABA-B77E0CF26285}" type="slidenum">
              <a:rPr lang="ru-RU" smtClean="0"/>
              <a:t>‹#›</a:t>
            </a:fld>
            <a:endParaRPr lang="ru-RU"/>
          </a:p>
        </p:txBody>
      </p:sp>
    </p:spTree>
    <p:extLst>
      <p:ext uri="{BB962C8B-B14F-4D97-AF65-F5344CB8AC3E}">
        <p14:creationId xmlns:p14="http://schemas.microsoft.com/office/powerpoint/2010/main" val="546776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7775" y="2564608"/>
            <a:ext cx="15773400" cy="4279106"/>
          </a:xfrm>
        </p:spPr>
        <p:txBody>
          <a:bodyPr anchor="b"/>
          <a:lstStyle>
            <a:lvl1pPr>
              <a:defRPr sz="9000"/>
            </a:lvl1pPr>
          </a:lstStyle>
          <a:p>
            <a:r>
              <a:rPr lang="ru-RU"/>
              <a:t>Образец заголовка</a:t>
            </a:r>
          </a:p>
        </p:txBody>
      </p:sp>
      <p:sp>
        <p:nvSpPr>
          <p:cNvPr id="3" name="Текст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B28223D-5229-4AFE-B098-493B86C317AC}" type="datetimeFigureOut">
              <a:rPr lang="ru-RU" smtClean="0"/>
              <a:t>19.09.2025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1B0B33-11B3-4BF8-BABA-B77E0CF26285}" type="slidenum">
              <a:rPr lang="ru-RU" smtClean="0"/>
              <a:t>‹#›</a:t>
            </a:fld>
            <a:endParaRPr lang="ru-RU"/>
          </a:p>
        </p:txBody>
      </p:sp>
    </p:spTree>
    <p:extLst>
      <p:ext uri="{BB962C8B-B14F-4D97-AF65-F5344CB8AC3E}">
        <p14:creationId xmlns:p14="http://schemas.microsoft.com/office/powerpoint/2010/main" val="19456437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257300" y="2738438"/>
            <a:ext cx="777240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9258300" y="2738438"/>
            <a:ext cx="777240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B28223D-5229-4AFE-B098-493B86C317AC}" type="datetimeFigureOut">
              <a:rPr lang="ru-RU" smtClean="0"/>
              <a:t>19.09.2025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1B0B33-11B3-4BF8-BABA-B77E0CF26285}" type="slidenum">
              <a:rPr lang="ru-RU" smtClean="0"/>
              <a:t>‹#›</a:t>
            </a:fld>
            <a:endParaRPr lang="ru-RU"/>
          </a:p>
        </p:txBody>
      </p:sp>
    </p:spTree>
    <p:extLst>
      <p:ext uri="{BB962C8B-B14F-4D97-AF65-F5344CB8AC3E}">
        <p14:creationId xmlns:p14="http://schemas.microsoft.com/office/powerpoint/2010/main" val="35571735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82" y="547688"/>
            <a:ext cx="15773400" cy="1988345"/>
          </a:xfrm>
        </p:spPr>
        <p:txBody>
          <a:bodyPr/>
          <a:lstStyle/>
          <a:p>
            <a:r>
              <a:rPr lang="ru-RU"/>
              <a:t>Образец заголовка</a:t>
            </a:r>
          </a:p>
        </p:txBody>
      </p:sp>
      <p:sp>
        <p:nvSpPr>
          <p:cNvPr id="3" name="Текст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4" name="Объект 3"/>
          <p:cNvSpPr>
            <a:spLocks noGrp="1"/>
          </p:cNvSpPr>
          <p:nvPr>
            <p:ph sz="half" idx="2"/>
          </p:nvPr>
        </p:nvSpPr>
        <p:spPr>
          <a:xfrm>
            <a:off x="1259683" y="3757613"/>
            <a:ext cx="7736681"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6" name="Объект 5"/>
          <p:cNvSpPr>
            <a:spLocks noGrp="1"/>
          </p:cNvSpPr>
          <p:nvPr>
            <p:ph sz="quarter" idx="4"/>
          </p:nvPr>
        </p:nvSpPr>
        <p:spPr>
          <a:xfrm>
            <a:off x="9258300" y="3757613"/>
            <a:ext cx="7774782"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B28223D-5229-4AFE-B098-493B86C317AC}" type="datetimeFigureOut">
              <a:rPr lang="ru-RU" smtClean="0"/>
              <a:t>19.09.2025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1B0B33-11B3-4BF8-BABA-B77E0CF26285}" type="slidenum">
              <a:rPr lang="ru-RU" smtClean="0"/>
              <a:t>‹#›</a:t>
            </a:fld>
            <a:endParaRPr lang="ru-RU"/>
          </a:p>
        </p:txBody>
      </p:sp>
    </p:spTree>
    <p:extLst>
      <p:ext uri="{BB962C8B-B14F-4D97-AF65-F5344CB8AC3E}">
        <p14:creationId xmlns:p14="http://schemas.microsoft.com/office/powerpoint/2010/main" val="2395017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B28223D-5229-4AFE-B098-493B86C317AC}" type="datetimeFigureOut">
              <a:rPr lang="ru-RU" smtClean="0"/>
              <a:t>19.09.2025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1B0B33-11B3-4BF8-BABA-B77E0CF26285}" type="slidenum">
              <a:rPr lang="ru-RU" smtClean="0"/>
              <a:t>‹#›</a:t>
            </a:fld>
            <a:endParaRPr lang="ru-RU"/>
          </a:p>
        </p:txBody>
      </p:sp>
    </p:spTree>
    <p:extLst>
      <p:ext uri="{BB962C8B-B14F-4D97-AF65-F5344CB8AC3E}">
        <p14:creationId xmlns:p14="http://schemas.microsoft.com/office/powerpoint/2010/main" val="32308885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28223D-5229-4AFE-B098-493B86C317AC}" type="datetimeFigureOut">
              <a:rPr lang="ru-RU" smtClean="0"/>
              <a:t>19.09.2025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1B0B33-11B3-4BF8-BABA-B77E0CF26285}" type="slidenum">
              <a:rPr lang="ru-RU" smtClean="0"/>
              <a:t>‹#›</a:t>
            </a:fld>
            <a:endParaRPr lang="ru-RU"/>
          </a:p>
        </p:txBody>
      </p:sp>
    </p:spTree>
    <p:extLst>
      <p:ext uri="{BB962C8B-B14F-4D97-AF65-F5344CB8AC3E}">
        <p14:creationId xmlns:p14="http://schemas.microsoft.com/office/powerpoint/2010/main" val="139082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32"/>
        <p:cNvGrpSpPr/>
        <p:nvPr/>
      </p:nvGrpSpPr>
      <p:grpSpPr>
        <a:xfrm>
          <a:off x="0" y="0"/>
          <a:ext cx="0" cy="0"/>
          <a:chOff x="0" y="0"/>
          <a:chExt cx="0" cy="0"/>
        </a:xfrm>
      </p:grpSpPr>
      <p:sp>
        <p:nvSpPr>
          <p:cNvPr id="33" name="Google Shape;33;p17"/>
          <p:cNvSpPr txBox="1">
            <a:spLocks noGrp="1"/>
          </p:cNvSpPr>
          <p:nvPr>
            <p:ph type="title"/>
          </p:nvPr>
        </p:nvSpPr>
        <p:spPr>
          <a:xfrm>
            <a:off x="1257300" y="547691"/>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7"/>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5" name="Google Shape;35;p17"/>
          <p:cNvSpPr txBox="1">
            <a:spLocks noGrp="1"/>
          </p:cNvSpPr>
          <p:nvPr>
            <p:ph type="dt" idx="10"/>
          </p:nvPr>
        </p:nvSpPr>
        <p:spPr>
          <a:xfrm>
            <a:off x="1257300" y="9534529"/>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ftr" idx="11"/>
          </p:nvPr>
        </p:nvSpPr>
        <p:spPr>
          <a:xfrm>
            <a:off x="6057900" y="9534529"/>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7"/>
          <p:cNvSpPr txBox="1">
            <a:spLocks noGrp="1"/>
          </p:cNvSpPr>
          <p:nvPr>
            <p:ph type="sldNum" idx="12"/>
          </p:nvPr>
        </p:nvSpPr>
        <p:spPr>
          <a:xfrm>
            <a:off x="12915900" y="9534529"/>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ru-RU" smtClean="0"/>
              <a:pPr>
                <a:spcAft>
                  <a:spcPts val="0"/>
                </a:spcAft>
              </a:pPr>
              <a:t>‹#›</a:t>
            </a:fld>
            <a:endParaRPr lang="ru-RU"/>
          </a:p>
        </p:txBody>
      </p:sp>
    </p:spTree>
    <p:extLst>
      <p:ext uri="{BB962C8B-B14F-4D97-AF65-F5344CB8AC3E}">
        <p14:creationId xmlns:p14="http://schemas.microsoft.com/office/powerpoint/2010/main" val="17726349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p>
        </p:txBody>
      </p:sp>
      <p:sp>
        <p:nvSpPr>
          <p:cNvPr id="3" name="Объект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Дата 4"/>
          <p:cNvSpPr>
            <a:spLocks noGrp="1"/>
          </p:cNvSpPr>
          <p:nvPr>
            <p:ph type="dt" sz="half" idx="10"/>
          </p:nvPr>
        </p:nvSpPr>
        <p:spPr/>
        <p:txBody>
          <a:bodyPr/>
          <a:lstStyle/>
          <a:p>
            <a:fld id="{FB28223D-5229-4AFE-B098-493B86C317AC}" type="datetimeFigureOut">
              <a:rPr lang="ru-RU" smtClean="0"/>
              <a:t>19.09.2025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1B0B33-11B3-4BF8-BABA-B77E0CF26285}" type="slidenum">
              <a:rPr lang="ru-RU" smtClean="0"/>
              <a:t>‹#›</a:t>
            </a:fld>
            <a:endParaRPr lang="ru-RU"/>
          </a:p>
        </p:txBody>
      </p:sp>
    </p:spTree>
    <p:extLst>
      <p:ext uri="{BB962C8B-B14F-4D97-AF65-F5344CB8AC3E}">
        <p14:creationId xmlns:p14="http://schemas.microsoft.com/office/powerpoint/2010/main" val="24263843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p>
        </p:txBody>
      </p:sp>
      <p:sp>
        <p:nvSpPr>
          <p:cNvPr id="3" name="Рисунок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ru-RU"/>
          </a:p>
        </p:txBody>
      </p:sp>
      <p:sp>
        <p:nvSpPr>
          <p:cNvPr id="4" name="Текст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Дата 4"/>
          <p:cNvSpPr>
            <a:spLocks noGrp="1"/>
          </p:cNvSpPr>
          <p:nvPr>
            <p:ph type="dt" sz="half" idx="10"/>
          </p:nvPr>
        </p:nvSpPr>
        <p:spPr/>
        <p:txBody>
          <a:bodyPr/>
          <a:lstStyle/>
          <a:p>
            <a:fld id="{FB28223D-5229-4AFE-B098-493B86C317AC}" type="datetimeFigureOut">
              <a:rPr lang="ru-RU" smtClean="0"/>
              <a:t>19.09.2025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1B0B33-11B3-4BF8-BABA-B77E0CF26285}" type="slidenum">
              <a:rPr lang="ru-RU" smtClean="0"/>
              <a:t>‹#›</a:t>
            </a:fld>
            <a:endParaRPr lang="ru-RU"/>
          </a:p>
        </p:txBody>
      </p:sp>
    </p:spTree>
    <p:extLst>
      <p:ext uri="{BB962C8B-B14F-4D97-AF65-F5344CB8AC3E}">
        <p14:creationId xmlns:p14="http://schemas.microsoft.com/office/powerpoint/2010/main" val="1543237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28223D-5229-4AFE-B098-493B86C317AC}" type="datetimeFigureOut">
              <a:rPr lang="ru-RU" smtClean="0"/>
              <a:t>19.09.2025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1B0B33-11B3-4BF8-BABA-B77E0CF26285}" type="slidenum">
              <a:rPr lang="ru-RU" smtClean="0"/>
              <a:t>‹#›</a:t>
            </a:fld>
            <a:endParaRPr lang="ru-RU"/>
          </a:p>
        </p:txBody>
      </p:sp>
    </p:spTree>
    <p:extLst>
      <p:ext uri="{BB962C8B-B14F-4D97-AF65-F5344CB8AC3E}">
        <p14:creationId xmlns:p14="http://schemas.microsoft.com/office/powerpoint/2010/main" val="4149737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087350" y="547688"/>
            <a:ext cx="3943350" cy="8717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257300" y="547688"/>
            <a:ext cx="11601450" cy="8717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28223D-5229-4AFE-B098-493B86C317AC}" type="datetimeFigureOut">
              <a:rPr lang="ru-RU" smtClean="0"/>
              <a:t>19.09.2025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1B0B33-11B3-4BF8-BABA-B77E0CF26285}" type="slidenum">
              <a:rPr lang="ru-RU" smtClean="0"/>
              <a:t>‹#›</a:t>
            </a:fld>
            <a:endParaRPr lang="ru-RU"/>
          </a:p>
        </p:txBody>
      </p:sp>
    </p:spTree>
    <p:extLst>
      <p:ext uri="{BB962C8B-B14F-4D97-AF65-F5344CB8AC3E}">
        <p14:creationId xmlns:p14="http://schemas.microsoft.com/office/powerpoint/2010/main" val="241126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A8F3D-D646-76CE-311F-721B05D3E120}"/>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4DE564D7-108F-EFEC-80B2-74E2C000F8B1}"/>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3A7C1BD-1E1A-ADDD-D012-15FE5DDE91AF}"/>
              </a:ext>
            </a:extLst>
          </p:cNvPr>
          <p:cNvSpPr>
            <a:spLocks noGrp="1"/>
          </p:cNvSpPr>
          <p:nvPr>
            <p:ph type="dt" sz="half" idx="10"/>
          </p:nvPr>
        </p:nvSpPr>
        <p:spPr/>
        <p:txBody>
          <a:bodyPr/>
          <a:lstStyle/>
          <a:p>
            <a:fld id="{E3379ADE-49F9-4139-ACD0-1FD67BCFDD99}" type="datetimeFigureOut">
              <a:rPr lang="en-US" smtClean="0"/>
              <a:t>9/19/2025</a:t>
            </a:fld>
            <a:endParaRPr lang="en-US"/>
          </a:p>
        </p:txBody>
      </p:sp>
      <p:sp>
        <p:nvSpPr>
          <p:cNvPr id="5" name="Footer Placeholder 4">
            <a:extLst>
              <a:ext uri="{FF2B5EF4-FFF2-40B4-BE49-F238E27FC236}">
                <a16:creationId xmlns:a16="http://schemas.microsoft.com/office/drawing/2014/main" id="{3CEFB8AB-6AF2-A67A-929E-B38528BB2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50B0D-60B8-16B4-4372-FD31C05AEDE9}"/>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59348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3A66-F89F-5845-D9D9-F88EAE01B2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32BC2-6335-826D-0574-180996728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C516A-C49F-204F-B7C1-09ADC1110BB2}"/>
              </a:ext>
            </a:extLst>
          </p:cNvPr>
          <p:cNvSpPr>
            <a:spLocks noGrp="1"/>
          </p:cNvSpPr>
          <p:nvPr>
            <p:ph type="dt" sz="half" idx="10"/>
          </p:nvPr>
        </p:nvSpPr>
        <p:spPr/>
        <p:txBody>
          <a:bodyPr/>
          <a:lstStyle/>
          <a:p>
            <a:fld id="{E3379ADE-49F9-4139-ACD0-1FD67BCFDD99}" type="datetimeFigureOut">
              <a:rPr lang="en-US" smtClean="0"/>
              <a:t>9/19/2025</a:t>
            </a:fld>
            <a:endParaRPr lang="en-US"/>
          </a:p>
        </p:txBody>
      </p:sp>
      <p:sp>
        <p:nvSpPr>
          <p:cNvPr id="5" name="Footer Placeholder 4">
            <a:extLst>
              <a:ext uri="{FF2B5EF4-FFF2-40B4-BE49-F238E27FC236}">
                <a16:creationId xmlns:a16="http://schemas.microsoft.com/office/drawing/2014/main" id="{811245EC-62FA-D103-B148-72A96BFFE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4C9BB-BF4D-D208-CF70-A41ACAE58659}"/>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403484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2F45-5D1D-15AD-FBB1-A494EA20B3BA}"/>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F2343F4-D879-F193-18B5-42DE9C6CBC8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00876A-34BD-3AB9-C1AB-76C953C6CE9F}"/>
              </a:ext>
            </a:extLst>
          </p:cNvPr>
          <p:cNvSpPr>
            <a:spLocks noGrp="1"/>
          </p:cNvSpPr>
          <p:nvPr>
            <p:ph type="dt" sz="half" idx="10"/>
          </p:nvPr>
        </p:nvSpPr>
        <p:spPr/>
        <p:txBody>
          <a:bodyPr/>
          <a:lstStyle/>
          <a:p>
            <a:fld id="{E3379ADE-49F9-4139-ACD0-1FD67BCFDD99}" type="datetimeFigureOut">
              <a:rPr lang="en-US" smtClean="0"/>
              <a:t>9/19/2025</a:t>
            </a:fld>
            <a:endParaRPr lang="en-US"/>
          </a:p>
        </p:txBody>
      </p:sp>
      <p:sp>
        <p:nvSpPr>
          <p:cNvPr id="5" name="Footer Placeholder 4">
            <a:extLst>
              <a:ext uri="{FF2B5EF4-FFF2-40B4-BE49-F238E27FC236}">
                <a16:creationId xmlns:a16="http://schemas.microsoft.com/office/drawing/2014/main" id="{87A7D8E1-5D29-7439-BB43-03320B8E6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80BA5-0EE0-8BE0-A22E-67435131ADF1}"/>
              </a:ext>
            </a:extLst>
          </p:cNvPr>
          <p:cNvSpPr>
            <a:spLocks noGrp="1"/>
          </p:cNvSpPr>
          <p:nvPr>
            <p:ph type="sldNum" sz="quarter" idx="12"/>
          </p:nvPr>
        </p:nvSpPr>
        <p:spPr/>
        <p:txBody>
          <a:bodyPr/>
          <a:lstStyle/>
          <a:p>
            <a:fld id="{E0D1615F-1C8A-4F80-B4CF-B85FFB2BA77F}" type="slidenum">
              <a:rPr lang="en-US" smtClean="0"/>
              <a:t>‹#›</a:t>
            </a:fld>
            <a:endParaRPr lang="en-US"/>
          </a:p>
        </p:txBody>
      </p:sp>
    </p:spTree>
    <p:extLst>
      <p:ext uri="{BB962C8B-B14F-4D97-AF65-F5344CB8AC3E}">
        <p14:creationId xmlns:p14="http://schemas.microsoft.com/office/powerpoint/2010/main" val="815710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a:extLst>
              <a:ext uri="{FF2B5EF4-FFF2-40B4-BE49-F238E27FC236}">
                <a16:creationId xmlns:a16="http://schemas.microsoft.com/office/drawing/2014/main" id="{2370F68B-50DB-4537-F999-250C5177CA98}"/>
              </a:ext>
            </a:extLst>
          </p:cNvPr>
          <p:cNvSpPr>
            <a:spLocks noGrp="1" noChangeArrowheads="1"/>
          </p:cNvSpPr>
          <p:nvPr>
            <p:ph type="title"/>
          </p:nvPr>
        </p:nvSpPr>
        <p:spPr bwMode="auto">
          <a:xfrm>
            <a:off x="196850" y="230188"/>
            <a:ext cx="13155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a:p>
        </p:txBody>
      </p:sp>
      <p:sp>
        <p:nvSpPr>
          <p:cNvPr id="1027" name="Holder 3">
            <a:extLst>
              <a:ext uri="{FF2B5EF4-FFF2-40B4-BE49-F238E27FC236}">
                <a16:creationId xmlns:a16="http://schemas.microsoft.com/office/drawing/2014/main" id="{795512BD-AB05-EC66-A430-0AE0E7F6DC9D}"/>
              </a:ext>
            </a:extLst>
          </p:cNvPr>
          <p:cNvSpPr>
            <a:spLocks noGrp="1" noChangeArrowheads="1"/>
          </p:cNvSpPr>
          <p:nvPr>
            <p:ph type="body" idx="1"/>
          </p:nvPr>
        </p:nvSpPr>
        <p:spPr bwMode="auto">
          <a:xfrm>
            <a:off x="1139825" y="2011363"/>
            <a:ext cx="13839825"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a:p>
        </p:txBody>
      </p:sp>
      <p:sp>
        <p:nvSpPr>
          <p:cNvPr id="4" name="Holder 4">
            <a:extLst>
              <a:ext uri="{FF2B5EF4-FFF2-40B4-BE49-F238E27FC236}">
                <a16:creationId xmlns:a16="http://schemas.microsoft.com/office/drawing/2014/main" id="{53F5C872-11C8-3D6F-0A5E-C447396C7FED}"/>
              </a:ext>
            </a:extLst>
          </p:cNvPr>
          <p:cNvSpPr>
            <a:spLocks noGrp="1"/>
          </p:cNvSpPr>
          <p:nvPr>
            <p:ph type="ftr" sz="quarter" idx="5"/>
          </p:nvPr>
        </p:nvSpPr>
        <p:spPr>
          <a:xfrm>
            <a:off x="8432800" y="9510713"/>
            <a:ext cx="1422400" cy="411162"/>
          </a:xfrm>
          <a:prstGeom prst="rect">
            <a:avLst/>
          </a:prstGeom>
        </p:spPr>
        <p:txBody>
          <a:bodyPr wrap="square" lIns="0" tIns="0" rIns="0" bIns="0">
            <a:spAutoFit/>
          </a:bodyPr>
          <a:lstStyle>
            <a:lvl1pPr marL="12700" eaLnBrk="1" fontAlgn="auto" hangingPunct="1">
              <a:spcBef>
                <a:spcPts val="20"/>
              </a:spcBef>
              <a:spcAft>
                <a:spcPts val="0"/>
              </a:spcAft>
              <a:defRPr sz="2500" b="0" i="0" kern="0" spc="45">
                <a:solidFill>
                  <a:srgbClr val="0F0E0D"/>
                </a:solidFill>
                <a:latin typeface="Tahoma"/>
                <a:cs typeface="Tahoma"/>
              </a:defRPr>
            </a:lvl1pPr>
          </a:lstStyle>
          <a:p>
            <a:pPr>
              <a:defRPr/>
            </a:pPr>
            <a:r>
              <a:t>igtipc.org</a:t>
            </a:r>
          </a:p>
        </p:txBody>
      </p:sp>
      <p:sp>
        <p:nvSpPr>
          <p:cNvPr id="1029" name="Holder 5">
            <a:extLst>
              <a:ext uri="{FF2B5EF4-FFF2-40B4-BE49-F238E27FC236}">
                <a16:creationId xmlns:a16="http://schemas.microsoft.com/office/drawing/2014/main" id="{2A935B4C-736D-896C-EB9B-69ED43BBCFF5}"/>
              </a:ext>
            </a:extLst>
          </p:cNvPr>
          <p:cNvSpPr>
            <a:spLocks noGrp="1" noChangeArrowheads="1"/>
          </p:cNvSpPr>
          <p:nvPr>
            <p:ph type="dt" sz="half" idx="6"/>
          </p:nvPr>
        </p:nvSpPr>
        <p:spPr bwMode="auto">
          <a:xfrm>
            <a:off x="914400" y="9566275"/>
            <a:ext cx="4206875" cy="514350"/>
          </a:xfrm>
          <a:prstGeom prst="rect">
            <a:avLst/>
          </a:prstGeom>
          <a:noFill/>
          <a:ln>
            <a:noFill/>
          </a:ln>
        </p:spPr>
        <p:txBody>
          <a:bodyPr vert="horz" wrap="square" lIns="0" tIns="0" rIns="0" bIns="0" numCol="1" anchor="t" anchorCtr="0" compatLnSpc="1">
            <a:prstTxWarp prst="textNoShape">
              <a:avLst/>
            </a:prstTxWarp>
            <a:spAutoFit/>
          </a:bodyPr>
          <a:lstStyle>
            <a:lvl1pPr eaLnBrk="1" hangingPunct="1">
              <a:defRPr smtClean="0">
                <a:solidFill>
                  <a:srgbClr val="898989"/>
                </a:solidFill>
              </a:defRPr>
            </a:lvl1pPr>
          </a:lstStyle>
          <a:p>
            <a:pPr>
              <a:defRPr/>
            </a:pPr>
            <a:fld id="{39085632-9511-41F8-8F26-6D157B4B7645}" type="datetimeFigureOut">
              <a:rPr lang="en-US" altLang="ru-RU"/>
              <a:pPr>
                <a:defRPr/>
              </a:pPr>
              <a:t>9/19/2025</a:t>
            </a:fld>
            <a:endParaRPr lang="en-US" altLang="ru-RU"/>
          </a:p>
        </p:txBody>
      </p:sp>
      <p:sp>
        <p:nvSpPr>
          <p:cNvPr id="1030" name="Holder 6">
            <a:extLst>
              <a:ext uri="{FF2B5EF4-FFF2-40B4-BE49-F238E27FC236}">
                <a16:creationId xmlns:a16="http://schemas.microsoft.com/office/drawing/2014/main" id="{EB0FFBF5-4EEC-0CCF-C853-1D05DAFD3E2B}"/>
              </a:ext>
            </a:extLst>
          </p:cNvPr>
          <p:cNvSpPr>
            <a:spLocks noGrp="1" noChangeArrowheads="1"/>
          </p:cNvSpPr>
          <p:nvPr>
            <p:ph type="sldNum" sz="quarter" idx="7"/>
          </p:nvPr>
        </p:nvSpPr>
        <p:spPr bwMode="auto">
          <a:xfrm>
            <a:off x="13166725" y="9566275"/>
            <a:ext cx="4206875" cy="514350"/>
          </a:xfrm>
          <a:prstGeom prst="rect">
            <a:avLst/>
          </a:prstGeom>
          <a:noFill/>
          <a:ln>
            <a:noFill/>
          </a:ln>
        </p:spPr>
        <p:txBody>
          <a:bodyPr vert="horz" wrap="square" lIns="0" tIns="0" rIns="0" bIns="0" numCol="1" anchor="t" anchorCtr="0" compatLnSpc="1">
            <a:prstTxWarp prst="textNoShape">
              <a:avLst/>
            </a:prstTxWarp>
            <a:spAutoFit/>
          </a:bodyPr>
          <a:lstStyle>
            <a:lvl1pPr algn="r" eaLnBrk="1" hangingPunct="1">
              <a:defRPr smtClean="0">
                <a:solidFill>
                  <a:srgbClr val="898989"/>
                </a:solidFill>
              </a:defRPr>
            </a:lvl1pPr>
          </a:lstStyle>
          <a:p>
            <a:pPr>
              <a:defRPr/>
            </a:pPr>
            <a:fld id="{2C9A9FFF-C447-4536-BAD1-ADED7904492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728" r:id="rId6"/>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AA226-1F0B-426D-328C-8D815B86413C}"/>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22304D-7827-9E71-3639-DE90E13BE1BD}"/>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60EED-B93B-804D-C33D-23771E9F3E7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E3379ADE-49F9-4139-ACD0-1FD67BCFDD99}" type="datetimeFigureOut">
              <a:rPr lang="en-US" smtClean="0"/>
              <a:t>9/19/2025</a:t>
            </a:fld>
            <a:endParaRPr lang="en-US"/>
          </a:p>
        </p:txBody>
      </p:sp>
      <p:sp>
        <p:nvSpPr>
          <p:cNvPr id="5" name="Footer Placeholder 4">
            <a:extLst>
              <a:ext uri="{FF2B5EF4-FFF2-40B4-BE49-F238E27FC236}">
                <a16:creationId xmlns:a16="http://schemas.microsoft.com/office/drawing/2014/main" id="{F1945132-89FB-9958-296D-586C62FFCB5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7DE750A-4B34-4C4D-977A-3885D60DFAE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E0D1615F-1C8A-4F80-B4CF-B85FFB2BA77F}" type="slidenum">
              <a:rPr lang="en-US" smtClean="0"/>
              <a:t>‹#›</a:t>
            </a:fld>
            <a:endParaRPr lang="en-US"/>
          </a:p>
        </p:txBody>
      </p:sp>
    </p:spTree>
    <p:extLst>
      <p:ext uri="{BB962C8B-B14F-4D97-AF65-F5344CB8AC3E}">
        <p14:creationId xmlns:p14="http://schemas.microsoft.com/office/powerpoint/2010/main" val="2635335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E3379ADE-49F9-4139-ACD0-1FD67BCFDD99}" type="datetimeFigureOut">
              <a:rPr lang="en-US" smtClean="0"/>
              <a:t>9/19/2025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E0D1615F-1C8A-4F80-B4CF-B85FFB2BA77F}" type="slidenum">
              <a:rPr lang="en-US" smtClean="0"/>
              <a:t>‹#›</a:t>
            </a:fld>
            <a:endParaRPr lang="en-US"/>
          </a:p>
        </p:txBody>
      </p:sp>
    </p:spTree>
    <p:extLst>
      <p:ext uri="{BB962C8B-B14F-4D97-AF65-F5344CB8AC3E}">
        <p14:creationId xmlns:p14="http://schemas.microsoft.com/office/powerpoint/2010/main" val="426684121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AA226-1F0B-426D-328C-8D815B86413C}"/>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22304D-7827-9E71-3639-DE90E13BE1BD}"/>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60EED-B93B-804D-C33D-23771E9F3E7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9B9BA6E7-3B6A-4827-8B59-7A4DBF9B2A27}" type="datetime1">
              <a:rPr lang="en-US" smtClean="0"/>
              <a:t>9/19/2025</a:t>
            </a:fld>
            <a:endParaRPr lang="en-US"/>
          </a:p>
        </p:txBody>
      </p:sp>
      <p:sp>
        <p:nvSpPr>
          <p:cNvPr id="5" name="Footer Placeholder 4">
            <a:extLst>
              <a:ext uri="{FF2B5EF4-FFF2-40B4-BE49-F238E27FC236}">
                <a16:creationId xmlns:a16="http://schemas.microsoft.com/office/drawing/2014/main" id="{F1945132-89FB-9958-296D-586C62FFCB5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7DE750A-4B34-4C4D-977A-3885D60DFAE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E0D1615F-1C8A-4F80-B4CF-B85FFB2BA77F}" type="slidenum">
              <a:rPr lang="en-US" smtClean="0"/>
              <a:t>‹#›</a:t>
            </a:fld>
            <a:endParaRPr lang="en-US"/>
          </a:p>
        </p:txBody>
      </p:sp>
    </p:spTree>
    <p:extLst>
      <p:ext uri="{BB962C8B-B14F-4D97-AF65-F5344CB8AC3E}">
        <p14:creationId xmlns:p14="http://schemas.microsoft.com/office/powerpoint/2010/main" val="216536487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0E647F-A5E5-12AA-0F97-BEE5161507C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FBA5471-5E72-CD72-A554-F83E0D5FF9F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6FDE565-0756-3249-F67E-7345B48C233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6052BE9-2B5C-416F-9D0A-9ABFAE173BFC}" type="datetimeFigureOut">
              <a:rPr lang="ru-RU" smtClean="0"/>
              <a:t>19.09.2025</a:t>
            </a:fld>
            <a:endParaRPr lang="ru-RU"/>
          </a:p>
        </p:txBody>
      </p:sp>
      <p:sp>
        <p:nvSpPr>
          <p:cNvPr id="5" name="Нижний колонтитул 4">
            <a:extLst>
              <a:ext uri="{FF2B5EF4-FFF2-40B4-BE49-F238E27FC236}">
                <a16:creationId xmlns:a16="http://schemas.microsoft.com/office/drawing/2014/main" id="{B10EF835-1142-69C6-BB85-7C5577A37330}"/>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917A9A6-CE17-5094-FE1D-C7F8C02F285A}"/>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6CC6A24-46E4-4FB9-85F4-212507A79B8F}" type="slidenum">
              <a:rPr lang="ru-RU" smtClean="0"/>
              <a:t>‹#›</a:t>
            </a:fld>
            <a:endParaRPr lang="ru-RU"/>
          </a:p>
        </p:txBody>
      </p:sp>
    </p:spTree>
    <p:extLst>
      <p:ext uri="{BB962C8B-B14F-4D97-AF65-F5344CB8AC3E}">
        <p14:creationId xmlns:p14="http://schemas.microsoft.com/office/powerpoint/2010/main" val="251678370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B28223D-5229-4AFE-B098-493B86C317AC}" type="datetimeFigureOut">
              <a:rPr lang="ru-RU" smtClean="0"/>
              <a:t>19.09.2025</a:t>
            </a:fld>
            <a:endParaRPr lang="ru-RU"/>
          </a:p>
        </p:txBody>
      </p:sp>
      <p:sp>
        <p:nvSpPr>
          <p:cNvPr id="5" name="Нижний колонтитул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31B0B33-11B3-4BF8-BABA-B77E0CF26285}" type="slidenum">
              <a:rPr lang="ru-RU" smtClean="0"/>
              <a:t>‹#›</a:t>
            </a:fld>
            <a:endParaRPr lang="ru-RU"/>
          </a:p>
        </p:txBody>
      </p:sp>
    </p:spTree>
    <p:extLst>
      <p:ext uri="{BB962C8B-B14F-4D97-AF65-F5344CB8AC3E}">
        <p14:creationId xmlns:p14="http://schemas.microsoft.com/office/powerpoint/2010/main" val="124436750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chart" Target="../charts/chart3.xm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7.xml"/><Relationship Id="rId7" Type="http://schemas.openxmlformats.org/officeDocument/2006/relationships/image" Target="../media/image22.png"/><Relationship Id="rId12"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4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jpg"/><Relationship Id="rId10" Type="http://schemas.openxmlformats.org/officeDocument/2006/relationships/image" Target="../media/image42.png"/><Relationship Id="rId4" Type="http://schemas.openxmlformats.org/officeDocument/2006/relationships/image" Target="../media/image36.jfif"/><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chart" Target="../charts/chart10.xml"/><Relationship Id="rId4" Type="http://schemas.openxmlformats.org/officeDocument/2006/relationships/chart" Target="../charts/char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20.xml"/><Relationship Id="rId4" Type="http://schemas.openxmlformats.org/officeDocument/2006/relationships/image" Target="../media/image48.sv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eenregister.igtipc.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2">
            <a:extLst>
              <a:ext uri="{FF2B5EF4-FFF2-40B4-BE49-F238E27FC236}">
                <a16:creationId xmlns:a16="http://schemas.microsoft.com/office/drawing/2014/main" id="{9187545F-BACC-3C0C-072D-942B254E5D56}"/>
              </a:ext>
            </a:extLst>
          </p:cNvPr>
          <p:cNvSpPr txBox="1">
            <a:spLocks noChangeArrowheads="1"/>
          </p:cNvSpPr>
          <p:nvPr/>
        </p:nvSpPr>
        <p:spPr bwMode="auto">
          <a:xfrm>
            <a:off x="2135980" y="3482280"/>
            <a:ext cx="14070013" cy="23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2284"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2400"/>
              </a:spcBef>
            </a:pPr>
            <a:r>
              <a:rPr lang="ru-RU" altLang="ru-RU" sz="60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2024 </a:t>
            </a:r>
            <a:r>
              <a:rPr lang="ru-RU" altLang="ru-RU" sz="6000" b="1"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жылдың</a:t>
            </a:r>
            <a:r>
              <a:rPr lang="ru-RU" altLang="ru-RU" sz="60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6000" b="1"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қорытындысы</a:t>
            </a:r>
            <a:r>
              <a:rPr lang="ru-RU" altLang="ru-RU" sz="60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6000" b="1"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бойынша</a:t>
            </a:r>
            <a:r>
              <a:rPr lang="ru-RU" altLang="ru-RU" sz="60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6000" b="1"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жылдық</a:t>
            </a:r>
            <a:r>
              <a:rPr lang="ru-RU" altLang="ru-RU" sz="60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6000" b="1"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есеп</a:t>
            </a:r>
            <a:endParaRPr lang="ru-RU" altLang="ru-RU" sz="60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endParaRPr>
          </a:p>
        </p:txBody>
      </p:sp>
      <p:sp>
        <p:nvSpPr>
          <p:cNvPr id="3078" name="object 6">
            <a:extLst>
              <a:ext uri="{FF2B5EF4-FFF2-40B4-BE49-F238E27FC236}">
                <a16:creationId xmlns:a16="http://schemas.microsoft.com/office/drawing/2014/main" id="{2D9BF7D9-6F1B-3269-98AE-97B1927B3846}"/>
              </a:ext>
            </a:extLst>
          </p:cNvPr>
          <p:cNvSpPr>
            <a:spLocks/>
          </p:cNvSpPr>
          <p:nvPr/>
        </p:nvSpPr>
        <p:spPr bwMode="auto">
          <a:xfrm>
            <a:off x="1028700" y="9542076"/>
            <a:ext cx="6597650" cy="0"/>
          </a:xfrm>
          <a:custGeom>
            <a:avLst/>
            <a:gdLst>
              <a:gd name="T0" fmla="*/ 0 w 6597015"/>
              <a:gd name="T1" fmla="*/ 6597326 w 6597015"/>
              <a:gd name="T2" fmla="*/ 0 60000 65536"/>
              <a:gd name="T3" fmla="*/ 0 60000 65536"/>
            </a:gdLst>
            <a:ahLst/>
            <a:cxnLst>
              <a:cxn ang="T2">
                <a:pos x="T0" y="0"/>
              </a:cxn>
              <a:cxn ang="T3">
                <a:pos x="T1" y="0"/>
              </a:cxn>
            </a:cxnLst>
            <a:rect l="0" t="0" r="r" b="b"/>
            <a:pathLst>
              <a:path w="6597015">
                <a:moveTo>
                  <a:pt x="0" y="0"/>
                </a:moveTo>
                <a:lnTo>
                  <a:pt x="6596691" y="0"/>
                </a:lnTo>
              </a:path>
            </a:pathLst>
          </a:custGeom>
          <a:noFill/>
          <a:ln w="66674">
            <a:solidFill>
              <a:srgbClr val="81B12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3079" name="object 7">
            <a:extLst>
              <a:ext uri="{FF2B5EF4-FFF2-40B4-BE49-F238E27FC236}">
                <a16:creationId xmlns:a16="http://schemas.microsoft.com/office/drawing/2014/main" id="{FCA1460B-F692-7C1E-AF66-4275923D65F8}"/>
              </a:ext>
            </a:extLst>
          </p:cNvPr>
          <p:cNvSpPr>
            <a:spLocks/>
          </p:cNvSpPr>
          <p:nvPr/>
        </p:nvSpPr>
        <p:spPr bwMode="auto">
          <a:xfrm>
            <a:off x="10715625" y="9542076"/>
            <a:ext cx="6608763" cy="0"/>
          </a:xfrm>
          <a:custGeom>
            <a:avLst/>
            <a:gdLst>
              <a:gd name="T0" fmla="*/ 0 w 6607809"/>
              <a:gd name="T1" fmla="*/ 6608471 w 6607809"/>
              <a:gd name="T2" fmla="*/ 0 60000 65536"/>
              <a:gd name="T3" fmla="*/ 0 60000 65536"/>
            </a:gdLst>
            <a:ahLst/>
            <a:cxnLst>
              <a:cxn ang="T2">
                <a:pos x="T0" y="0"/>
              </a:cxn>
              <a:cxn ang="T3">
                <a:pos x="T1" y="0"/>
              </a:cxn>
            </a:cxnLst>
            <a:rect l="0" t="0" r="r" b="b"/>
            <a:pathLst>
              <a:path w="6607809">
                <a:moveTo>
                  <a:pt x="0" y="0"/>
                </a:moveTo>
                <a:lnTo>
                  <a:pt x="6607517" y="0"/>
                </a:lnTo>
              </a:path>
            </a:pathLst>
          </a:custGeom>
          <a:noFill/>
          <a:ln w="66674">
            <a:solidFill>
              <a:srgbClr val="81B12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2" name="TextBox 13">
            <a:extLst>
              <a:ext uri="{FF2B5EF4-FFF2-40B4-BE49-F238E27FC236}">
                <a16:creationId xmlns:a16="http://schemas.microsoft.com/office/drawing/2014/main" id="{EA180BC7-7B8E-294A-4858-ED66C80B963B}"/>
              </a:ext>
            </a:extLst>
          </p:cNvPr>
          <p:cNvSpPr txBox="1">
            <a:spLocks noChangeArrowheads="1"/>
          </p:cNvSpPr>
          <p:nvPr/>
        </p:nvSpPr>
        <p:spPr bwMode="auto">
          <a:xfrm>
            <a:off x="2135980" y="1604654"/>
            <a:ext cx="15441096" cy="307777"/>
          </a:xfrm>
          <a:prstGeom prst="rect">
            <a:avLst/>
          </a:prstGeom>
          <a:noFill/>
        </p:spPr>
        <p:txBody>
          <a:bodyPr wrap="square" lIns="0" tIns="0" rIns="0" bIns="0" rtlCol="0">
            <a:spAutoFit/>
          </a:bodyPr>
          <a:lstStyle>
            <a:defPPr>
              <a:defRPr lang="ru-RU"/>
            </a:defPPr>
            <a:lvl1pPr algn="ctr" defTabSz="822919">
              <a:lnSpc>
                <a:spcPts val="3150"/>
              </a:lnSpc>
              <a:defRPr sz="2400" b="1">
                <a:solidFill>
                  <a:schemeClr val="tx1">
                    <a:lumMod val="85000"/>
                    <a:lumOff val="15000"/>
                  </a:schemeClr>
                </a:solidFill>
                <a:latin typeface="Montserrat "/>
              </a:defRPr>
            </a:lvl1pPr>
          </a:lstStyle>
          <a:p>
            <a:pPr algn="l">
              <a:lnSpc>
                <a:spcPct val="100000"/>
              </a:lnSpc>
            </a:pPr>
            <a:r>
              <a:rPr lang="ru-RU" altLang="en-US" sz="2000" dirty="0"/>
              <a:t>           ХАЛЫҚАРАЛЫҚ ЖАСЫЛ ТЕХНОЛОГИЯЛАР ЖӘНЕ ИНВЕСТИЦИЯЛЫҚ ЖОБАЛАР ОРТАЛЫҒЫ</a:t>
            </a:r>
          </a:p>
        </p:txBody>
      </p:sp>
      <p:sp>
        <p:nvSpPr>
          <p:cNvPr id="3" name="TextBox 13">
            <a:extLst>
              <a:ext uri="{FF2B5EF4-FFF2-40B4-BE49-F238E27FC236}">
                <a16:creationId xmlns:a16="http://schemas.microsoft.com/office/drawing/2014/main" id="{9E1C38C9-F3DF-D4B3-BCAD-2F352D4BC006}"/>
              </a:ext>
            </a:extLst>
          </p:cNvPr>
          <p:cNvSpPr txBox="1">
            <a:spLocks noChangeArrowheads="1"/>
          </p:cNvSpPr>
          <p:nvPr/>
        </p:nvSpPr>
        <p:spPr bwMode="auto">
          <a:xfrm>
            <a:off x="3745860" y="1973986"/>
            <a:ext cx="12221336" cy="383823"/>
          </a:xfrm>
          <a:prstGeom prst="rect">
            <a:avLst/>
          </a:prstGeom>
          <a:noFill/>
        </p:spPr>
        <p:txBody>
          <a:bodyPr wrap="square" lIns="0" tIns="0" rIns="0" bIns="0" rtlCol="0">
            <a:spAutoFit/>
          </a:bodyPr>
          <a:lstStyle>
            <a:defPPr>
              <a:defRPr lang="ru-RU"/>
            </a:defPPr>
            <a:lvl1pPr algn="ctr" defTabSz="822919">
              <a:lnSpc>
                <a:spcPts val="3150"/>
              </a:lnSpc>
              <a:defRPr sz="2400" b="1">
                <a:solidFill>
                  <a:schemeClr val="tx1">
                    <a:lumMod val="85000"/>
                    <a:lumOff val="15000"/>
                  </a:schemeClr>
                </a:solidFill>
                <a:latin typeface="Montserrat "/>
              </a:defRPr>
            </a:lvl1pPr>
          </a:lstStyle>
          <a:p>
            <a:pPr algn="l"/>
            <a:r>
              <a:rPr lang="ru-RU" b="0" dirty="0" err="1">
                <a:latin typeface="Montserrat" panose="00000500000000000000" pitchFamily="2" charset="0"/>
              </a:rPr>
              <a:t>Қазақстан</a:t>
            </a:r>
            <a:r>
              <a:rPr lang="ru-RU" b="0" dirty="0">
                <a:latin typeface="Montserrat" panose="00000500000000000000" pitchFamily="2" charset="0"/>
              </a:rPr>
              <a:t> </a:t>
            </a:r>
            <a:r>
              <a:rPr lang="ru-RU" b="0" dirty="0" err="1">
                <a:latin typeface="Montserrat" panose="00000500000000000000" pitchFamily="2" charset="0"/>
              </a:rPr>
              <a:t>Республикасы</a:t>
            </a:r>
            <a:r>
              <a:rPr lang="ru-RU" b="0" dirty="0">
                <a:latin typeface="Montserrat" panose="00000500000000000000" pitchFamily="2" charset="0"/>
              </a:rPr>
              <a:t> Экология </a:t>
            </a:r>
            <a:r>
              <a:rPr lang="ru-RU" b="0" dirty="0" err="1">
                <a:latin typeface="Montserrat" panose="00000500000000000000" pitchFamily="2" charset="0"/>
              </a:rPr>
              <a:t>және</a:t>
            </a:r>
            <a:r>
              <a:rPr lang="ru-RU" b="0" dirty="0">
                <a:latin typeface="Montserrat" panose="00000500000000000000" pitchFamily="2" charset="0"/>
              </a:rPr>
              <a:t> </a:t>
            </a:r>
            <a:r>
              <a:rPr lang="ru-RU" b="0" dirty="0" err="1">
                <a:latin typeface="Montserrat" panose="00000500000000000000" pitchFamily="2" charset="0"/>
              </a:rPr>
              <a:t>табиғи</a:t>
            </a:r>
            <a:r>
              <a:rPr lang="ru-RU" b="0" dirty="0">
                <a:latin typeface="Montserrat" panose="00000500000000000000" pitchFamily="2" charset="0"/>
              </a:rPr>
              <a:t> </a:t>
            </a:r>
            <a:r>
              <a:rPr lang="ru-RU" b="0" dirty="0" err="1">
                <a:latin typeface="Montserrat" panose="00000500000000000000" pitchFamily="2" charset="0"/>
              </a:rPr>
              <a:t>ресурстар</a:t>
            </a:r>
            <a:r>
              <a:rPr lang="ru-RU" b="0" dirty="0">
                <a:latin typeface="Montserrat" panose="00000500000000000000" pitchFamily="2" charset="0"/>
              </a:rPr>
              <a:t> </a:t>
            </a:r>
            <a:r>
              <a:rPr lang="ru-RU" b="0" dirty="0" err="1">
                <a:latin typeface="Montserrat" panose="00000500000000000000" pitchFamily="2" charset="0"/>
              </a:rPr>
              <a:t>министрлігі</a:t>
            </a:r>
            <a:endParaRPr lang="ru-RU" b="0" dirty="0">
              <a:latin typeface="Montserrat" panose="00000500000000000000" pitchFamily="2" charset="0"/>
            </a:endParaRPr>
          </a:p>
        </p:txBody>
      </p:sp>
      <p:pic>
        <p:nvPicPr>
          <p:cNvPr id="4" name="object 5">
            <a:extLst>
              <a:ext uri="{FF2B5EF4-FFF2-40B4-BE49-F238E27FC236}">
                <a16:creationId xmlns:a16="http://schemas.microsoft.com/office/drawing/2014/main" id="{8CAA6DE0-A216-A5B2-E979-262398141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112" y="564743"/>
            <a:ext cx="18097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6">
            <a:extLst>
              <a:ext uri="{FF2B5EF4-FFF2-40B4-BE49-F238E27FC236}">
                <a16:creationId xmlns:a16="http://schemas.microsoft.com/office/drawing/2014/main" id="{9E0A6AEA-580C-14A1-6CE9-0DE3F5FF175C}"/>
              </a:ext>
            </a:extLst>
          </p:cNvPr>
          <p:cNvSpPr>
            <a:spLocks/>
          </p:cNvSpPr>
          <p:nvPr/>
        </p:nvSpPr>
        <p:spPr bwMode="auto">
          <a:xfrm>
            <a:off x="1028700" y="836206"/>
            <a:ext cx="6597650" cy="0"/>
          </a:xfrm>
          <a:custGeom>
            <a:avLst/>
            <a:gdLst>
              <a:gd name="T0" fmla="*/ 0 w 6597015"/>
              <a:gd name="T1" fmla="*/ 6597326 w 6597015"/>
              <a:gd name="T2" fmla="*/ 0 60000 65536"/>
              <a:gd name="T3" fmla="*/ 0 60000 65536"/>
            </a:gdLst>
            <a:ahLst/>
            <a:cxnLst>
              <a:cxn ang="T2">
                <a:pos x="T0" y="0"/>
              </a:cxn>
              <a:cxn ang="T3">
                <a:pos x="T1" y="0"/>
              </a:cxn>
            </a:cxnLst>
            <a:rect l="0" t="0" r="r" b="b"/>
            <a:pathLst>
              <a:path w="6597015">
                <a:moveTo>
                  <a:pt x="0" y="0"/>
                </a:moveTo>
                <a:lnTo>
                  <a:pt x="6596691" y="0"/>
                </a:lnTo>
              </a:path>
            </a:pathLst>
          </a:custGeom>
          <a:noFill/>
          <a:ln w="66674">
            <a:solidFill>
              <a:srgbClr val="81B12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6" name="object 7">
            <a:extLst>
              <a:ext uri="{FF2B5EF4-FFF2-40B4-BE49-F238E27FC236}">
                <a16:creationId xmlns:a16="http://schemas.microsoft.com/office/drawing/2014/main" id="{CF14ED9A-E4A8-C34F-0670-4D3394FEDB2C}"/>
              </a:ext>
            </a:extLst>
          </p:cNvPr>
          <p:cNvSpPr>
            <a:spLocks/>
          </p:cNvSpPr>
          <p:nvPr/>
        </p:nvSpPr>
        <p:spPr bwMode="auto">
          <a:xfrm>
            <a:off x="10715625" y="836206"/>
            <a:ext cx="6608763" cy="0"/>
          </a:xfrm>
          <a:custGeom>
            <a:avLst/>
            <a:gdLst>
              <a:gd name="T0" fmla="*/ 0 w 6607809"/>
              <a:gd name="T1" fmla="*/ 6608471 w 6607809"/>
              <a:gd name="T2" fmla="*/ 0 60000 65536"/>
              <a:gd name="T3" fmla="*/ 0 60000 65536"/>
            </a:gdLst>
            <a:ahLst/>
            <a:cxnLst>
              <a:cxn ang="T2">
                <a:pos x="T0" y="0"/>
              </a:cxn>
              <a:cxn ang="T3">
                <a:pos x="T1" y="0"/>
              </a:cxn>
            </a:cxnLst>
            <a:rect l="0" t="0" r="r" b="b"/>
            <a:pathLst>
              <a:path w="6607809">
                <a:moveTo>
                  <a:pt x="0" y="0"/>
                </a:moveTo>
                <a:lnTo>
                  <a:pt x="6607517" y="0"/>
                </a:lnTo>
              </a:path>
            </a:pathLst>
          </a:custGeom>
          <a:noFill/>
          <a:ln w="66674">
            <a:solidFill>
              <a:srgbClr val="81B12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7" name="TextBox 13">
            <a:extLst>
              <a:ext uri="{FF2B5EF4-FFF2-40B4-BE49-F238E27FC236}">
                <a16:creationId xmlns:a16="http://schemas.microsoft.com/office/drawing/2014/main" id="{C938ACD0-C4D5-977C-0877-B9A41A0AF737}"/>
              </a:ext>
            </a:extLst>
          </p:cNvPr>
          <p:cNvSpPr txBox="1">
            <a:spLocks noChangeArrowheads="1"/>
          </p:cNvSpPr>
          <p:nvPr/>
        </p:nvSpPr>
        <p:spPr bwMode="auto">
          <a:xfrm>
            <a:off x="8049417" y="9258300"/>
            <a:ext cx="2148423" cy="364843"/>
          </a:xfrm>
          <a:prstGeom prst="rect">
            <a:avLst/>
          </a:prstGeom>
          <a:noFill/>
        </p:spPr>
        <p:txBody>
          <a:bodyPr wrap="square" lIns="0" tIns="0" rIns="0" bIns="0" rtlCol="0">
            <a:spAutoFit/>
          </a:bodyPr>
          <a:lstStyle>
            <a:defPPr>
              <a:defRPr lang="ru-RU"/>
            </a:defPPr>
            <a:lvl1pPr algn="ctr" defTabSz="822919">
              <a:lnSpc>
                <a:spcPts val="3150"/>
              </a:lnSpc>
              <a:defRPr sz="2400" b="1">
                <a:solidFill>
                  <a:schemeClr val="tx1">
                    <a:lumMod val="85000"/>
                    <a:lumOff val="15000"/>
                  </a:schemeClr>
                </a:solidFill>
                <a:latin typeface="Montserrat "/>
              </a:defRPr>
            </a:lvl1pPr>
          </a:lstStyle>
          <a:p>
            <a:pPr algn="r"/>
            <a:r>
              <a:rPr lang="ru-RU" sz="1800" b="0" dirty="0">
                <a:latin typeface="Montserrat" panose="00000500000000000000" pitchFamily="2" charset="-52"/>
              </a:rPr>
              <a:t> Астана қ, 2025 ж.</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57">
            <a:extLst>
              <a:ext uri="{FF2B5EF4-FFF2-40B4-BE49-F238E27FC236}">
                <a16:creationId xmlns:a16="http://schemas.microsoft.com/office/drawing/2014/main" id="{82F10C46-BD2F-AE16-4D06-6128BADAE6BD}"/>
              </a:ext>
            </a:extLst>
          </p:cNvPr>
          <p:cNvSpPr/>
          <p:nvPr/>
        </p:nvSpPr>
        <p:spPr>
          <a:xfrm>
            <a:off x="4258947" y="4672044"/>
            <a:ext cx="2887925" cy="4751355"/>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b"/>
          <a:lstStyle/>
          <a:p>
            <a:pPr algn="ctr" defTabSz="1234440" eaLnBrk="1" fontAlgn="auto" hangingPunct="1">
              <a:spcBef>
                <a:spcPts val="0"/>
              </a:spcBef>
              <a:spcAft>
                <a:spcPts val="0"/>
              </a:spcAft>
              <a:defRPr/>
            </a:pPr>
            <a:r>
              <a:rPr lang="ru-RU" b="1" dirty="0">
                <a:solidFill>
                  <a:prstClr val="black"/>
                </a:solidFill>
                <a:latin typeface="Montserrat" panose="00000500000000000000" pitchFamily="2" charset="-52"/>
              </a:rPr>
              <a:t>Нагиев Расул</a:t>
            </a:r>
          </a:p>
          <a:p>
            <a:pPr algn="ctr" defTabSz="1234440" eaLnBrk="1" fontAlgn="auto" hangingPunct="1">
              <a:spcBef>
                <a:spcPts val="0"/>
              </a:spcBef>
              <a:spcAft>
                <a:spcPts val="0"/>
              </a:spcAft>
              <a:defRPr/>
            </a:pPr>
            <a:r>
              <a:rPr lang="en-US" b="1"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Директорлар</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кеңесінің</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мүшесі</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тәуелсіз</a:t>
            </a:r>
            <a:r>
              <a:rPr lang="ru-RU" dirty="0">
                <a:solidFill>
                  <a:prstClr val="black"/>
                </a:solidFill>
                <a:latin typeface="Montserrat" panose="00000500000000000000" pitchFamily="2" charset="-52"/>
              </a:rPr>
              <a:t> директор</a:t>
            </a:r>
          </a:p>
        </p:txBody>
      </p:sp>
      <p:sp>
        <p:nvSpPr>
          <p:cNvPr id="37" name="Прямоугольник 57">
            <a:extLst>
              <a:ext uri="{FF2B5EF4-FFF2-40B4-BE49-F238E27FC236}">
                <a16:creationId xmlns:a16="http://schemas.microsoft.com/office/drawing/2014/main" id="{2982C433-A945-6027-4389-38DA684A05D5}"/>
              </a:ext>
            </a:extLst>
          </p:cNvPr>
          <p:cNvSpPr/>
          <p:nvPr/>
        </p:nvSpPr>
        <p:spPr>
          <a:xfrm>
            <a:off x="7599799" y="4672044"/>
            <a:ext cx="2887925" cy="4751355"/>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b"/>
          <a:lstStyle/>
          <a:p>
            <a:pPr algn="ctr" defTabSz="1234440" eaLnBrk="1" fontAlgn="auto" hangingPunct="1">
              <a:spcBef>
                <a:spcPts val="0"/>
              </a:spcBef>
              <a:spcAft>
                <a:spcPts val="0"/>
              </a:spcAft>
              <a:defRPr/>
            </a:pPr>
            <a:r>
              <a:rPr lang="ru-RU" b="1" dirty="0" err="1">
                <a:solidFill>
                  <a:prstClr val="black"/>
                </a:solidFill>
                <a:latin typeface="Montserrat" panose="00000500000000000000" pitchFamily="2" charset="-52"/>
              </a:rPr>
              <a:t>Киршимбеков</a:t>
            </a:r>
            <a:r>
              <a:rPr lang="ru-RU" b="1" dirty="0">
                <a:solidFill>
                  <a:prstClr val="black"/>
                </a:solidFill>
                <a:latin typeface="Montserrat" panose="00000500000000000000" pitchFamily="2" charset="-52"/>
              </a:rPr>
              <a:t> </a:t>
            </a:r>
            <a:r>
              <a:rPr lang="ru-RU" b="1" dirty="0" err="1">
                <a:solidFill>
                  <a:prstClr val="black"/>
                </a:solidFill>
                <a:latin typeface="Montserrat" panose="00000500000000000000" pitchFamily="2" charset="-52"/>
              </a:rPr>
              <a:t>Әділхан</a:t>
            </a:r>
            <a:r>
              <a:rPr lang="ru-RU" b="1" dirty="0">
                <a:solidFill>
                  <a:prstClr val="black"/>
                </a:solidFill>
                <a:latin typeface="Montserrat" panose="00000500000000000000" pitchFamily="2" charset="-52"/>
              </a:rPr>
              <a:t> </a:t>
            </a:r>
            <a:r>
              <a:rPr lang="ru-RU" b="1" dirty="0" err="1">
                <a:solidFill>
                  <a:prstClr val="black"/>
                </a:solidFill>
                <a:latin typeface="Montserrat" panose="00000500000000000000" pitchFamily="2" charset="-52"/>
              </a:rPr>
              <a:t>Картайұлы</a:t>
            </a:r>
            <a:endParaRPr lang="ru-RU"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r>
              <a:rPr lang="ru-RU" dirty="0" err="1">
                <a:solidFill>
                  <a:prstClr val="black"/>
                </a:solidFill>
                <a:latin typeface="Montserrat" panose="00000500000000000000" pitchFamily="2" charset="-52"/>
              </a:rPr>
              <a:t>Директорлар</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кеңесінің</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мүшесі</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тәуелсіз</a:t>
            </a:r>
            <a:r>
              <a:rPr lang="ru-RU" dirty="0">
                <a:solidFill>
                  <a:prstClr val="black"/>
                </a:solidFill>
                <a:latin typeface="Montserrat" panose="00000500000000000000" pitchFamily="2" charset="-52"/>
              </a:rPr>
              <a:t> директор</a:t>
            </a:r>
          </a:p>
        </p:txBody>
      </p:sp>
      <p:sp>
        <p:nvSpPr>
          <p:cNvPr id="38" name="Прямоугольник 57">
            <a:extLst>
              <a:ext uri="{FF2B5EF4-FFF2-40B4-BE49-F238E27FC236}">
                <a16:creationId xmlns:a16="http://schemas.microsoft.com/office/drawing/2014/main" id="{249D3BCE-2739-1618-5FCD-B6603BF90EA5}"/>
              </a:ext>
            </a:extLst>
          </p:cNvPr>
          <p:cNvSpPr/>
          <p:nvPr/>
        </p:nvSpPr>
        <p:spPr>
          <a:xfrm>
            <a:off x="10968791" y="4672044"/>
            <a:ext cx="2887925" cy="4751355"/>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b"/>
          <a:lstStyle/>
          <a:p>
            <a:pPr algn="ctr" defTabSz="1234440" eaLnBrk="1" fontAlgn="auto" hangingPunct="1">
              <a:spcBef>
                <a:spcPts val="0"/>
              </a:spcBef>
              <a:spcAft>
                <a:spcPts val="0"/>
              </a:spcAft>
              <a:defRPr/>
            </a:pPr>
            <a:r>
              <a:rPr lang="ru-RU" b="1" dirty="0">
                <a:solidFill>
                  <a:prstClr val="black"/>
                </a:solidFill>
                <a:latin typeface="Montserrat" panose="00000500000000000000" pitchFamily="2" charset="-52"/>
              </a:rPr>
              <a:t>Иванова Анна Олеговна</a:t>
            </a:r>
            <a:endParaRPr lang="en-US"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r>
              <a:rPr lang="ru-RU" dirty="0" err="1">
                <a:solidFill>
                  <a:prstClr val="black"/>
                </a:solidFill>
                <a:latin typeface="Montserrat" panose="00000500000000000000" pitchFamily="2" charset="-52"/>
              </a:rPr>
              <a:t>Директорлар</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кеңесінің</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мүшесі</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акционердің</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өкілі</a:t>
            </a:r>
            <a:endParaRPr lang="ru-RU" dirty="0">
              <a:solidFill>
                <a:prstClr val="black"/>
              </a:solidFill>
              <a:latin typeface="Montserrat" panose="00000500000000000000" pitchFamily="2" charset="-52"/>
            </a:endParaRPr>
          </a:p>
        </p:txBody>
      </p:sp>
      <p:sp>
        <p:nvSpPr>
          <p:cNvPr id="39" name="Прямоугольник 57">
            <a:extLst>
              <a:ext uri="{FF2B5EF4-FFF2-40B4-BE49-F238E27FC236}">
                <a16:creationId xmlns:a16="http://schemas.microsoft.com/office/drawing/2014/main" id="{8DB5959F-72EE-2780-995F-67251699D122}"/>
              </a:ext>
            </a:extLst>
          </p:cNvPr>
          <p:cNvSpPr/>
          <p:nvPr/>
        </p:nvSpPr>
        <p:spPr>
          <a:xfrm>
            <a:off x="14348590" y="4672044"/>
            <a:ext cx="2887925" cy="4751355"/>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b"/>
          <a:lstStyle/>
          <a:p>
            <a:pPr algn="ctr" defTabSz="1234440" eaLnBrk="1" fontAlgn="auto" hangingPunct="1">
              <a:spcBef>
                <a:spcPts val="0"/>
              </a:spcBef>
              <a:spcAft>
                <a:spcPts val="0"/>
              </a:spcAft>
              <a:defRPr/>
            </a:pPr>
            <a:endParaRPr lang="ru-RU"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endParaRPr lang="ru-RU"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endParaRPr lang="ru-RU"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endParaRPr lang="ru-RU"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endParaRPr lang="ru-RU"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endParaRPr lang="ru-RU"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endParaRPr lang="ru-RU"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endParaRPr lang="ru-RU"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r>
              <a:rPr lang="ru-RU" b="1" dirty="0" err="1">
                <a:solidFill>
                  <a:prstClr val="black"/>
                </a:solidFill>
                <a:latin typeface="Montserrat" panose="00000500000000000000" pitchFamily="2" charset="-52"/>
              </a:rPr>
              <a:t>Қарымсақов</a:t>
            </a:r>
            <a:r>
              <a:rPr lang="ru-RU" b="1" dirty="0">
                <a:solidFill>
                  <a:prstClr val="black"/>
                </a:solidFill>
                <a:latin typeface="Montserrat" panose="00000500000000000000" pitchFamily="2" charset="-52"/>
              </a:rPr>
              <a:t> Дидар </a:t>
            </a:r>
            <a:r>
              <a:rPr lang="ru-RU" b="1" dirty="0" err="1">
                <a:solidFill>
                  <a:prstClr val="black"/>
                </a:solidFill>
                <a:latin typeface="Montserrat" panose="00000500000000000000" pitchFamily="2" charset="-52"/>
              </a:rPr>
              <a:t>Нұрлыбекұлы</a:t>
            </a:r>
            <a:endParaRPr lang="ru-RU"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r>
              <a:rPr lang="ru-RU" dirty="0" err="1">
                <a:solidFill>
                  <a:prstClr val="black"/>
                </a:solidFill>
                <a:latin typeface="Montserrat" panose="00000500000000000000" pitchFamily="2" charset="-52"/>
              </a:rPr>
              <a:t>Басқарма</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Төрағасы</a:t>
            </a:r>
            <a:r>
              <a:rPr lang="ru-RU" dirty="0">
                <a:solidFill>
                  <a:prstClr val="black"/>
                </a:solidFill>
                <a:latin typeface="Montserrat" panose="00000500000000000000" pitchFamily="2" charset="-52"/>
              </a:rPr>
              <a:t>,</a:t>
            </a:r>
          </a:p>
          <a:p>
            <a:pPr algn="ctr" defTabSz="1234440" eaLnBrk="1" fontAlgn="auto" hangingPunct="1">
              <a:spcBef>
                <a:spcPts val="0"/>
              </a:spcBef>
              <a:spcAft>
                <a:spcPts val="0"/>
              </a:spcAft>
              <a:defRPr/>
            </a:pPr>
            <a:r>
              <a:rPr lang="ru-RU" dirty="0" err="1">
                <a:solidFill>
                  <a:prstClr val="black"/>
                </a:solidFill>
                <a:latin typeface="Montserrat" panose="00000500000000000000" pitchFamily="2" charset="-52"/>
              </a:rPr>
              <a:t>Директорлар</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кеңесінің</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мүшесі</a:t>
            </a:r>
            <a:endParaRPr lang="ru-RU" dirty="0">
              <a:solidFill>
                <a:prstClr val="black"/>
              </a:solidFill>
              <a:latin typeface="Montserrat" panose="00000500000000000000" pitchFamily="2" charset="-52"/>
            </a:endParaRPr>
          </a:p>
        </p:txBody>
      </p:sp>
      <p:sp>
        <p:nvSpPr>
          <p:cNvPr id="35" name="Прямоугольник 57">
            <a:extLst>
              <a:ext uri="{FF2B5EF4-FFF2-40B4-BE49-F238E27FC236}">
                <a16:creationId xmlns:a16="http://schemas.microsoft.com/office/drawing/2014/main" id="{ADFF6236-4DD8-B260-4821-A5CD0BC0FF96}"/>
              </a:ext>
            </a:extLst>
          </p:cNvPr>
          <p:cNvSpPr/>
          <p:nvPr/>
        </p:nvSpPr>
        <p:spPr>
          <a:xfrm>
            <a:off x="861814" y="4672044"/>
            <a:ext cx="2887925" cy="4751355"/>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b"/>
          <a:lstStyle/>
          <a:p>
            <a:pPr algn="ctr" defTabSz="1234440" eaLnBrk="1" fontAlgn="auto" hangingPunct="1">
              <a:spcBef>
                <a:spcPts val="0"/>
              </a:spcBef>
              <a:spcAft>
                <a:spcPts val="0"/>
              </a:spcAft>
              <a:defRPr/>
            </a:pPr>
            <a:r>
              <a:rPr lang="kk-KZ" b="1" dirty="0">
                <a:solidFill>
                  <a:prstClr val="black"/>
                </a:solidFill>
                <a:latin typeface="Montserrat" panose="00000500000000000000" pitchFamily="2" charset="-52"/>
              </a:rPr>
              <a:t>Әлиев Жомарт Шияпұлы</a:t>
            </a:r>
            <a:endParaRPr lang="en-US" b="1" dirty="0">
              <a:solidFill>
                <a:prstClr val="black"/>
              </a:solidFill>
              <a:latin typeface="Montserrat" panose="00000500000000000000" pitchFamily="2" charset="-52"/>
            </a:endParaRPr>
          </a:p>
          <a:p>
            <a:pPr algn="ctr" defTabSz="1234440" eaLnBrk="1" fontAlgn="auto" hangingPunct="1">
              <a:spcBef>
                <a:spcPts val="0"/>
              </a:spcBef>
              <a:spcAft>
                <a:spcPts val="0"/>
              </a:spcAft>
              <a:defRPr/>
            </a:pPr>
            <a:r>
              <a:rPr lang="ru-RU" dirty="0" err="1">
                <a:solidFill>
                  <a:prstClr val="black"/>
                </a:solidFill>
                <a:latin typeface="Montserrat" panose="00000500000000000000" pitchFamily="2" charset="-52"/>
              </a:rPr>
              <a:t>Директорлар</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кеңесінің</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Төрағасы</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акционердің</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өкілі</a:t>
            </a:r>
            <a:endParaRPr lang="ru-RU" dirty="0">
              <a:solidFill>
                <a:prstClr val="black"/>
              </a:solidFill>
              <a:latin typeface="Montserrat" panose="00000500000000000000" pitchFamily="2" charset="-52"/>
            </a:endParaRPr>
          </a:p>
        </p:txBody>
      </p:sp>
      <p:pic>
        <p:nvPicPr>
          <p:cNvPr id="2" name="Рисунок 4">
            <a:extLst>
              <a:ext uri="{FF2B5EF4-FFF2-40B4-BE49-F238E27FC236}">
                <a16:creationId xmlns:a16="http://schemas.microsoft.com/office/drawing/2014/main" id="{680B26FA-5E36-C93A-9690-B97AFA09B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3" name="TextBox 13">
            <a:extLst>
              <a:ext uri="{FF2B5EF4-FFF2-40B4-BE49-F238E27FC236}">
                <a16:creationId xmlns:a16="http://schemas.microsoft.com/office/drawing/2014/main" id="{4A903BF2-28D0-1E32-2C52-712BEF472FE7}"/>
              </a:ext>
            </a:extLst>
          </p:cNvPr>
          <p:cNvSpPr txBox="1">
            <a:spLocks noChangeArrowheads="1"/>
          </p:cNvSpPr>
          <p:nvPr/>
        </p:nvSpPr>
        <p:spPr bwMode="auto">
          <a:xfrm>
            <a:off x="861813" y="580409"/>
            <a:ext cx="14769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fontAlgn="auto">
              <a:spcBef>
                <a:spcPts val="0"/>
              </a:spcBef>
              <a:spcAft>
                <a:spcPts val="0"/>
              </a:spcAft>
            </a:pPr>
            <a:r>
              <a:rPr lang="ru-RU" sz="3600" dirty="0">
                <a:solidFill>
                  <a:prstClr val="black"/>
                </a:solidFill>
              </a:rPr>
              <a:t>АКЦИОНЕР</a:t>
            </a:r>
          </a:p>
        </p:txBody>
      </p:sp>
      <p:sp>
        <p:nvSpPr>
          <p:cNvPr id="6" name="Прямоугольник: скругленные углы 16">
            <a:extLst>
              <a:ext uri="{FF2B5EF4-FFF2-40B4-BE49-F238E27FC236}">
                <a16:creationId xmlns:a16="http://schemas.microsoft.com/office/drawing/2014/main" id="{B5F075FC-4A1F-3AEC-E9F9-AEF7E17F33CE}"/>
              </a:ext>
            </a:extLst>
          </p:cNvPr>
          <p:cNvSpPr/>
          <p:nvPr/>
        </p:nvSpPr>
        <p:spPr>
          <a:xfrm>
            <a:off x="861813" y="2086608"/>
            <a:ext cx="16370220" cy="1456692"/>
          </a:xfrm>
          <a:prstGeom prst="roundRect">
            <a:avLst>
              <a:gd name="adj" fmla="val 13077"/>
            </a:avLst>
          </a:prstGeom>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lnSpc>
                <a:spcPct val="90000"/>
              </a:lnSpc>
              <a:spcAft>
                <a:spcPts val="900"/>
              </a:spcAft>
              <a:defRPr/>
            </a:pPr>
            <a:r>
              <a:rPr lang="ru-RU" sz="2400" dirty="0">
                <a:solidFill>
                  <a:prstClr val="black"/>
                </a:solidFill>
                <a:latin typeface="Montserrat" panose="00000500000000000000" pitchFamily="2" charset="-52"/>
              </a:rPr>
              <a:t>2022 </a:t>
            </a:r>
            <a:r>
              <a:rPr lang="ru-RU" sz="2400" dirty="0" err="1">
                <a:solidFill>
                  <a:prstClr val="black"/>
                </a:solidFill>
                <a:latin typeface="Montserrat" panose="00000500000000000000" pitchFamily="2" charset="-52"/>
              </a:rPr>
              <a:t>жылғы</a:t>
            </a:r>
            <a:r>
              <a:rPr lang="ru-RU" sz="2400" dirty="0">
                <a:solidFill>
                  <a:prstClr val="black"/>
                </a:solidFill>
                <a:latin typeface="Montserrat" panose="00000500000000000000" pitchFamily="2" charset="-52"/>
              </a:rPr>
              <a:t> 31 </a:t>
            </a:r>
            <a:r>
              <a:rPr lang="ru-RU" sz="2400" dirty="0" err="1">
                <a:solidFill>
                  <a:prstClr val="black"/>
                </a:solidFill>
                <a:latin typeface="Montserrat" panose="00000500000000000000" pitchFamily="2" charset="-52"/>
              </a:rPr>
              <a:t>тамыздан</a:t>
            </a:r>
            <a:r>
              <a:rPr lang="ru-RU" sz="2400" dirty="0">
                <a:solidFill>
                  <a:prstClr val="black"/>
                </a:solidFill>
                <a:latin typeface="Montserrat" panose="00000500000000000000" pitchFamily="2" charset="-52"/>
              </a:rPr>
              <a:t> </a:t>
            </a:r>
            <a:r>
              <a:rPr lang="ru-RU" sz="2400" dirty="0" err="1">
                <a:solidFill>
                  <a:prstClr val="black"/>
                </a:solidFill>
                <a:latin typeface="Montserrat" panose="00000500000000000000" pitchFamily="2" charset="-52"/>
              </a:rPr>
              <a:t>бастап</a:t>
            </a:r>
            <a:r>
              <a:rPr lang="ru-RU" sz="2400" dirty="0">
                <a:solidFill>
                  <a:prstClr val="black"/>
                </a:solidFill>
                <a:latin typeface="Montserrat" panose="00000500000000000000" pitchFamily="2" charset="-52"/>
              </a:rPr>
              <a:t> </a:t>
            </a:r>
            <a:r>
              <a:rPr lang="ru-RU" sz="2400" dirty="0" err="1">
                <a:solidFill>
                  <a:prstClr val="black"/>
                </a:solidFill>
                <a:latin typeface="Montserrat" panose="00000500000000000000" pitchFamily="2" charset="-52"/>
              </a:rPr>
              <a:t>Орталықтың</a:t>
            </a:r>
            <a:r>
              <a:rPr lang="ru-RU" sz="2400" dirty="0">
                <a:solidFill>
                  <a:prstClr val="black"/>
                </a:solidFill>
                <a:latin typeface="Montserrat" panose="00000500000000000000" pitchFamily="2" charset="-52"/>
              </a:rPr>
              <a:t> </a:t>
            </a:r>
            <a:r>
              <a:rPr lang="ru-RU" sz="2400" dirty="0" err="1">
                <a:solidFill>
                  <a:prstClr val="black"/>
                </a:solidFill>
                <a:latin typeface="Montserrat" panose="00000500000000000000" pitchFamily="2" charset="-52"/>
              </a:rPr>
              <a:t>Жалғыз</a:t>
            </a:r>
            <a:r>
              <a:rPr lang="ru-RU" sz="2400" dirty="0">
                <a:solidFill>
                  <a:prstClr val="black"/>
                </a:solidFill>
                <a:latin typeface="Montserrat" panose="00000500000000000000" pitchFamily="2" charset="-52"/>
              </a:rPr>
              <a:t> </a:t>
            </a:r>
            <a:r>
              <a:rPr lang="ru-RU" sz="2400" dirty="0" err="1">
                <a:solidFill>
                  <a:prstClr val="black"/>
                </a:solidFill>
                <a:latin typeface="Montserrat" panose="00000500000000000000" pitchFamily="2" charset="-52"/>
              </a:rPr>
              <a:t>акционері</a:t>
            </a:r>
            <a:r>
              <a:rPr lang="ru-RU" sz="2400" dirty="0">
                <a:solidFill>
                  <a:prstClr val="black"/>
                </a:solidFill>
                <a:latin typeface="Montserrat" panose="00000500000000000000" pitchFamily="2" charset="-52"/>
              </a:rPr>
              <a:t> - </a:t>
            </a:r>
            <a:r>
              <a:rPr lang="ru-RU" sz="2400" b="1" dirty="0" err="1">
                <a:solidFill>
                  <a:prstClr val="black"/>
                </a:solidFill>
                <a:latin typeface="Montserrat" panose="00000500000000000000" pitchFamily="2" charset="-52"/>
              </a:rPr>
              <a:t>Қазақстан</a:t>
            </a:r>
            <a:r>
              <a:rPr lang="ru-RU" sz="2400" b="1" dirty="0">
                <a:solidFill>
                  <a:prstClr val="black"/>
                </a:solidFill>
                <a:latin typeface="Montserrat" panose="00000500000000000000" pitchFamily="2" charset="-52"/>
              </a:rPr>
              <a:t> </a:t>
            </a:r>
            <a:r>
              <a:rPr lang="ru-RU" sz="2400" b="1" dirty="0" err="1">
                <a:solidFill>
                  <a:prstClr val="black"/>
                </a:solidFill>
                <a:latin typeface="Montserrat" panose="00000500000000000000" pitchFamily="2" charset="-52"/>
              </a:rPr>
              <a:t>Республикасы</a:t>
            </a:r>
            <a:r>
              <a:rPr lang="ru-RU" sz="2400" b="1" dirty="0">
                <a:solidFill>
                  <a:prstClr val="black"/>
                </a:solidFill>
                <a:latin typeface="Montserrat" panose="00000500000000000000" pitchFamily="2" charset="-52"/>
              </a:rPr>
              <a:t> Экология </a:t>
            </a:r>
            <a:r>
              <a:rPr lang="ru-RU" sz="2400" b="1" dirty="0" err="1">
                <a:solidFill>
                  <a:prstClr val="black"/>
                </a:solidFill>
                <a:latin typeface="Montserrat" panose="00000500000000000000" pitchFamily="2" charset="-52"/>
              </a:rPr>
              <a:t>және</a:t>
            </a:r>
            <a:r>
              <a:rPr lang="ru-RU" sz="2400" b="1" dirty="0">
                <a:solidFill>
                  <a:prstClr val="black"/>
                </a:solidFill>
                <a:latin typeface="Montserrat" panose="00000500000000000000" pitchFamily="2" charset="-52"/>
              </a:rPr>
              <a:t> </a:t>
            </a:r>
            <a:r>
              <a:rPr lang="ru-RU" sz="2400" b="1" dirty="0" err="1">
                <a:solidFill>
                  <a:prstClr val="black"/>
                </a:solidFill>
                <a:latin typeface="Montserrat" panose="00000500000000000000" pitchFamily="2" charset="-52"/>
              </a:rPr>
              <a:t>табиғи</a:t>
            </a:r>
            <a:r>
              <a:rPr lang="ru-RU" sz="2400" b="1" dirty="0">
                <a:solidFill>
                  <a:prstClr val="black"/>
                </a:solidFill>
                <a:latin typeface="Montserrat" panose="00000500000000000000" pitchFamily="2" charset="-52"/>
              </a:rPr>
              <a:t> </a:t>
            </a:r>
            <a:r>
              <a:rPr lang="ru-RU" sz="2400" b="1" dirty="0" err="1">
                <a:solidFill>
                  <a:prstClr val="black"/>
                </a:solidFill>
                <a:latin typeface="Montserrat" panose="00000500000000000000" pitchFamily="2" charset="-52"/>
              </a:rPr>
              <a:t>ресурстар</a:t>
            </a:r>
            <a:r>
              <a:rPr lang="ru-RU" sz="2400" b="1" dirty="0">
                <a:solidFill>
                  <a:prstClr val="black"/>
                </a:solidFill>
                <a:latin typeface="Montserrat" panose="00000500000000000000" pitchFamily="2" charset="-52"/>
              </a:rPr>
              <a:t> </a:t>
            </a:r>
            <a:r>
              <a:rPr lang="ru-RU" sz="2400" b="1" dirty="0" err="1">
                <a:solidFill>
                  <a:prstClr val="black"/>
                </a:solidFill>
                <a:latin typeface="Montserrat" panose="00000500000000000000" pitchFamily="2" charset="-52"/>
              </a:rPr>
              <a:t>министрлігі</a:t>
            </a:r>
            <a:endParaRPr lang="en-US" sz="2400" b="1" dirty="0">
              <a:solidFill>
                <a:prstClr val="black"/>
              </a:solidFill>
              <a:latin typeface="Montserrat" panose="00000500000000000000" pitchFamily="2" charset="-52"/>
            </a:endParaRPr>
          </a:p>
        </p:txBody>
      </p:sp>
      <p:sp>
        <p:nvSpPr>
          <p:cNvPr id="17" name="Content Placeholder 2">
            <a:extLst>
              <a:ext uri="{FF2B5EF4-FFF2-40B4-BE49-F238E27FC236}">
                <a16:creationId xmlns:a16="http://schemas.microsoft.com/office/drawing/2014/main" id="{E92B9C0E-868F-9D7B-61F9-C7F5B147683C}"/>
              </a:ext>
            </a:extLst>
          </p:cNvPr>
          <p:cNvSpPr txBox="1">
            <a:spLocks/>
          </p:cNvSpPr>
          <p:nvPr/>
        </p:nvSpPr>
        <p:spPr bwMode="auto">
          <a:xfrm>
            <a:off x="373110" y="7562780"/>
            <a:ext cx="3418419" cy="1263678"/>
          </a:xfrm>
          <a:prstGeom prst="rect">
            <a:avLst/>
          </a:prstGeom>
        </p:spPr>
        <p:txBody>
          <a:bodyPr lIns="164592" tIns="82296" rIns="164592" bIns="82296"/>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34440" fontAlgn="auto">
              <a:spcAft>
                <a:spcPts val="0"/>
              </a:spcAft>
              <a:buNone/>
              <a:defRPr/>
            </a:pPr>
            <a:endParaRPr lang="ru-RU" sz="1800" dirty="0">
              <a:solidFill>
                <a:srgbClr val="4EA72E">
                  <a:lumMod val="75000"/>
                </a:srgbClr>
              </a:solidFill>
              <a:latin typeface="Montserrat" panose="00000500000000000000" pitchFamily="2" charset="-52"/>
            </a:endParaRPr>
          </a:p>
        </p:txBody>
      </p:sp>
      <p:sp>
        <p:nvSpPr>
          <p:cNvPr id="18" name="Content Placeholder 2">
            <a:extLst>
              <a:ext uri="{FF2B5EF4-FFF2-40B4-BE49-F238E27FC236}">
                <a16:creationId xmlns:a16="http://schemas.microsoft.com/office/drawing/2014/main" id="{18D26936-4173-4728-08CA-7754289B1F9D}"/>
              </a:ext>
            </a:extLst>
          </p:cNvPr>
          <p:cNvSpPr txBox="1">
            <a:spLocks/>
          </p:cNvSpPr>
          <p:nvPr/>
        </p:nvSpPr>
        <p:spPr bwMode="auto">
          <a:xfrm>
            <a:off x="10481691" y="7469057"/>
            <a:ext cx="3692241" cy="1054419"/>
          </a:xfrm>
          <a:prstGeom prst="rect">
            <a:avLst/>
          </a:prstGeom>
        </p:spPr>
        <p:txBody>
          <a:bodyPr lIns="164592" tIns="82296" rIns="164592" bIns="82296"/>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34440" fontAlgn="auto">
              <a:spcAft>
                <a:spcPts val="0"/>
              </a:spcAft>
              <a:buNone/>
              <a:defRPr/>
            </a:pPr>
            <a:endParaRPr lang="ru-RU" sz="1800" dirty="0">
              <a:solidFill>
                <a:srgbClr val="4EA72E">
                  <a:lumMod val="75000"/>
                </a:srgbClr>
              </a:solidFill>
              <a:latin typeface="Montserrat" panose="00000500000000000000" pitchFamily="2" charset="-52"/>
            </a:endParaRPr>
          </a:p>
        </p:txBody>
      </p:sp>
      <p:sp>
        <p:nvSpPr>
          <p:cNvPr id="22" name="Content Placeholder 2">
            <a:extLst>
              <a:ext uri="{FF2B5EF4-FFF2-40B4-BE49-F238E27FC236}">
                <a16:creationId xmlns:a16="http://schemas.microsoft.com/office/drawing/2014/main" id="{6DB363C5-96B9-61E0-8313-347D1C2BDB9A}"/>
              </a:ext>
            </a:extLst>
          </p:cNvPr>
          <p:cNvSpPr txBox="1">
            <a:spLocks/>
          </p:cNvSpPr>
          <p:nvPr/>
        </p:nvSpPr>
        <p:spPr bwMode="auto">
          <a:xfrm>
            <a:off x="7654835" y="7485998"/>
            <a:ext cx="2600115" cy="1263680"/>
          </a:xfrm>
          <a:prstGeom prst="rect">
            <a:avLst/>
          </a:prstGeom>
        </p:spPr>
        <p:txBody>
          <a:bodyPr lIns="164592" tIns="82296" rIns="164592" bIns="82296"/>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34440" fontAlgn="auto">
              <a:spcAft>
                <a:spcPts val="0"/>
              </a:spcAft>
              <a:buNone/>
              <a:defRPr/>
            </a:pPr>
            <a:endParaRPr lang="ru-RU" sz="1800" dirty="0">
              <a:solidFill>
                <a:srgbClr val="4EA72E">
                  <a:lumMod val="75000"/>
                </a:srgbClr>
              </a:solidFill>
              <a:latin typeface="Montserrat" panose="00000500000000000000" pitchFamily="2" charset="-52"/>
            </a:endParaRPr>
          </a:p>
        </p:txBody>
      </p:sp>
      <p:sp>
        <p:nvSpPr>
          <p:cNvPr id="24" name="Заголовок 1">
            <a:extLst>
              <a:ext uri="{FF2B5EF4-FFF2-40B4-BE49-F238E27FC236}">
                <a16:creationId xmlns:a16="http://schemas.microsoft.com/office/drawing/2014/main" id="{64129B66-B05D-268B-B5F6-F2622700C67C}"/>
              </a:ext>
            </a:extLst>
          </p:cNvPr>
          <p:cNvSpPr txBox="1">
            <a:spLocks noChangeArrowheads="1"/>
          </p:cNvSpPr>
          <p:nvPr/>
        </p:nvSpPr>
        <p:spPr bwMode="auto">
          <a:xfrm>
            <a:off x="4829378" y="3916547"/>
            <a:ext cx="8200431" cy="48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1643063" eaLnBrk="1" fontAlgn="auto" hangingPunct="1">
              <a:spcBef>
                <a:spcPct val="0"/>
              </a:spcBef>
              <a:spcAft>
                <a:spcPts val="0"/>
              </a:spcAft>
              <a:buNone/>
              <a:defRPr/>
            </a:pPr>
            <a:r>
              <a:rPr lang="ru-RU" sz="3000" b="1" dirty="0">
                <a:solidFill>
                  <a:prstClr val="black"/>
                </a:solidFill>
                <a:latin typeface="Montserrat" panose="00000500000000000000" pitchFamily="2" charset="-52"/>
                <a:ea typeface="微软雅黑" pitchFamily="2" charset="-122"/>
              </a:rPr>
              <a:t>ДИРЕКТОРЛАР КЕҢЕСІ</a:t>
            </a:r>
          </a:p>
        </p:txBody>
      </p:sp>
      <p:sp>
        <p:nvSpPr>
          <p:cNvPr id="31" name="Content Placeholder 2">
            <a:extLst>
              <a:ext uri="{FF2B5EF4-FFF2-40B4-BE49-F238E27FC236}">
                <a16:creationId xmlns:a16="http://schemas.microsoft.com/office/drawing/2014/main" id="{A5D645C5-2DEF-FC65-4AEA-73B87232D64C}"/>
              </a:ext>
            </a:extLst>
          </p:cNvPr>
          <p:cNvSpPr txBox="1">
            <a:spLocks/>
          </p:cNvSpPr>
          <p:nvPr/>
        </p:nvSpPr>
        <p:spPr bwMode="auto">
          <a:xfrm>
            <a:off x="14566975" y="7498218"/>
            <a:ext cx="2429549" cy="1054419"/>
          </a:xfrm>
          <a:prstGeom prst="rect">
            <a:avLst/>
          </a:prstGeom>
        </p:spPr>
        <p:txBody>
          <a:bodyPr lIns="164592" tIns="82296" rIns="164592" bIns="82296"/>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34440" fontAlgn="auto">
              <a:spcAft>
                <a:spcPts val="0"/>
              </a:spcAft>
              <a:buNone/>
              <a:defRPr/>
            </a:pPr>
            <a:endParaRPr lang="ru-RU" sz="1800" dirty="0">
              <a:solidFill>
                <a:srgbClr val="4EA72E">
                  <a:lumMod val="75000"/>
                </a:srgbClr>
              </a:solidFill>
              <a:latin typeface="Montserrat" panose="00000500000000000000" pitchFamily="2" charset="-52"/>
            </a:endParaRPr>
          </a:p>
        </p:txBody>
      </p:sp>
      <p:sp>
        <p:nvSpPr>
          <p:cNvPr id="4" name="AutoShape 2">
            <a:extLst>
              <a:ext uri="{FF2B5EF4-FFF2-40B4-BE49-F238E27FC236}">
                <a16:creationId xmlns:a16="http://schemas.microsoft.com/office/drawing/2014/main" id="{CF50F59C-A102-9D7B-1111-61AA79BC242C}"/>
              </a:ext>
            </a:extLst>
          </p:cNvPr>
          <p:cNvSpPr>
            <a:spLocks noChangeAspect="1" noChangeArrowheads="1"/>
          </p:cNvSpPr>
          <p:nvPr/>
        </p:nvSpPr>
        <p:spPr bwMode="auto">
          <a:xfrm>
            <a:off x="8915400" y="4914900"/>
            <a:ext cx="457200" cy="45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eaLnBrk="1" fontAlgn="auto" hangingPunct="1">
              <a:spcBef>
                <a:spcPts val="0"/>
              </a:spcBef>
              <a:spcAft>
                <a:spcPts val="0"/>
              </a:spcAft>
            </a:pPr>
            <a:endParaRPr lang="ru-RU" sz="2700">
              <a:solidFill>
                <a:prstClr val="black"/>
              </a:solidFill>
              <a:latin typeface="Aptos" panose="02110004020202020204"/>
            </a:endParaRPr>
          </a:p>
        </p:txBody>
      </p:sp>
      <p:sp>
        <p:nvSpPr>
          <p:cNvPr id="5" name="Slide Number Placeholder 1">
            <a:extLst>
              <a:ext uri="{FF2B5EF4-FFF2-40B4-BE49-F238E27FC236}">
                <a16:creationId xmlns:a16="http://schemas.microsoft.com/office/drawing/2014/main" id="{382801D1-DF6E-2BB8-A1F0-FDD82F667B55}"/>
              </a:ext>
            </a:extLst>
          </p:cNvPr>
          <p:cNvSpPr>
            <a:spLocks noGrp="1"/>
          </p:cNvSpPr>
          <p:nvPr>
            <p:ph type="sldNum" sz="quarter" idx="12"/>
          </p:nvPr>
        </p:nvSpPr>
        <p:spPr>
          <a:xfrm>
            <a:off x="16432039" y="9534529"/>
            <a:ext cx="598661"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10</a:t>
            </a:fld>
            <a:endParaRPr lang="ru-RU" dirty="0">
              <a:solidFill>
                <a:prstClr val="black">
                  <a:tint val="82000"/>
                </a:prstClr>
              </a:solidFill>
              <a:latin typeface="Montserrat" panose="00000500000000000000" pitchFamily="2" charset="0"/>
            </a:endParaRPr>
          </a:p>
        </p:txBody>
      </p:sp>
      <p:pic>
        <p:nvPicPr>
          <p:cNvPr id="8" name="Picture 2" descr="Каримсаков Дидар Нурлыбекович">
            <a:extLst>
              <a:ext uri="{FF2B5EF4-FFF2-40B4-BE49-F238E27FC236}">
                <a16:creationId xmlns:a16="http://schemas.microsoft.com/office/drawing/2014/main" id="{B8A8389F-4E42-37D0-3E23-5651A9F10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6379" y="4913435"/>
            <a:ext cx="2710736" cy="2710736"/>
          </a:xfrm>
          <a:prstGeom prst="roundRect">
            <a:avLst>
              <a:gd name="adj" fmla="val 6641"/>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E6D75F7-2508-1A8F-ADD9-B2309A164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813" y="4862976"/>
            <a:ext cx="2776042" cy="2776042"/>
          </a:xfrm>
          <a:prstGeom prst="roundRect">
            <a:avLst>
              <a:gd name="adj" fmla="val 9864"/>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366A47-EA9C-057B-D16D-56FD7DD4B6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0850" y="4906744"/>
            <a:ext cx="2724118" cy="2724118"/>
          </a:xfrm>
          <a:prstGeom prst="roundRect">
            <a:avLst>
              <a:gd name="adj" fmla="val 9864"/>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624B650-2062-9E74-8B5C-AB980FE405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4864" y="4914900"/>
            <a:ext cx="2724118" cy="2724118"/>
          </a:xfrm>
          <a:prstGeom prst="roundRect">
            <a:avLst>
              <a:gd name="adj" fmla="val 9864"/>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855F3B6-130A-BD58-F3AD-6197D92FA6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5843" y="4914900"/>
            <a:ext cx="2724118" cy="2724118"/>
          </a:xfrm>
          <a:prstGeom prst="roundRect">
            <a:avLst>
              <a:gd name="adj" fmla="val 9864"/>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7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CCD4-B50C-F488-CC57-30D811F556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9A43C31-CD85-F034-7C85-1ADEC5FB1580}"/>
              </a:ext>
            </a:extLst>
          </p:cNvPr>
          <p:cNvSpPr txBox="1"/>
          <p:nvPr/>
        </p:nvSpPr>
        <p:spPr>
          <a:xfrm>
            <a:off x="664370" y="2582071"/>
            <a:ext cx="3971925" cy="7386638"/>
          </a:xfrm>
          <a:prstGeom prst="rect">
            <a:avLst/>
          </a:prstGeom>
          <a:noFill/>
        </p:spPr>
        <p:txBody>
          <a:bodyPr wrap="square">
            <a:spAutoFit/>
          </a:bodyPr>
          <a:lstStyle/>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ОШУРБАЕВ МАНСҰР ТҰРСЫНҰЛЫ </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төрағасы</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a:solidFill>
                  <a:prstClr val="black"/>
                </a:solidFill>
                <a:latin typeface="Montserrat" pitchFamily="2" charset="-52"/>
              </a:rPr>
              <a:t>ҚР Экология </a:t>
            </a:r>
            <a:r>
              <a:rPr lang="ru-RU" sz="1500" dirty="0" err="1">
                <a:solidFill>
                  <a:prstClr val="black"/>
                </a:solidFill>
                <a:latin typeface="Montserrat" pitchFamily="2" charset="-52"/>
              </a:rPr>
              <a:t>және</a:t>
            </a:r>
            <a:r>
              <a:rPr lang="ru-RU" sz="1500" dirty="0">
                <a:solidFill>
                  <a:prstClr val="black"/>
                </a:solidFill>
                <a:latin typeface="Montserrat" pitchFamily="2" charset="-52"/>
              </a:rPr>
              <a:t> </a:t>
            </a:r>
            <a:r>
              <a:rPr lang="ru-RU" sz="1500" dirty="0" err="1">
                <a:solidFill>
                  <a:prstClr val="black"/>
                </a:solidFill>
                <a:latin typeface="Montserrat" pitchFamily="2" charset="-52"/>
              </a:rPr>
              <a:t>табиғи</a:t>
            </a:r>
            <a:r>
              <a:rPr lang="ru-RU" sz="1500" dirty="0">
                <a:solidFill>
                  <a:prstClr val="black"/>
                </a:solidFill>
                <a:latin typeface="Montserrat" pitchFamily="2" charset="-52"/>
              </a:rPr>
              <a:t> </a:t>
            </a:r>
            <a:r>
              <a:rPr lang="ru-RU" sz="1500" dirty="0" err="1">
                <a:solidFill>
                  <a:prstClr val="black"/>
                </a:solidFill>
                <a:latin typeface="Montserrat" pitchFamily="2" charset="-52"/>
              </a:rPr>
              <a:t>ресурстар</a:t>
            </a:r>
            <a:r>
              <a:rPr lang="ru-RU" sz="1500" dirty="0">
                <a:solidFill>
                  <a:prstClr val="black"/>
                </a:solidFill>
                <a:latin typeface="Montserrat" pitchFamily="2" charset="-52"/>
              </a:rPr>
              <a:t> вице-</a:t>
            </a:r>
            <a:r>
              <a:rPr lang="ru-RU" sz="1500" dirty="0" err="1">
                <a:solidFill>
                  <a:prstClr val="black"/>
                </a:solidFill>
                <a:latin typeface="Montserrat" pitchFamily="2" charset="-52"/>
              </a:rPr>
              <a:t>министрі</a:t>
            </a:r>
            <a:endParaRPr lang="ru-RU" sz="1500" dirty="0">
              <a:solidFill>
                <a:prstClr val="black"/>
              </a:solidFill>
              <a:latin typeface="Montserrat" pitchFamily="2" charset="-52"/>
            </a:endParaRPr>
          </a:p>
          <a:p>
            <a:pPr defTabSz="1371600" eaLnBrk="1" fontAlgn="auto" hangingPunct="1">
              <a:spcBef>
                <a:spcPts val="0"/>
              </a:spcBef>
              <a:spcAft>
                <a:spcPts val="0"/>
              </a:spcAft>
              <a:defRPr/>
            </a:pPr>
            <a:endParaRPr lang="ru-RU" b="1" dirty="0">
              <a:solidFill>
                <a:srgbClr val="4EA72E">
                  <a:lumMod val="50000"/>
                </a:srgbClr>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ИВАНОВА АННА ОЛЕГОВНА </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a:solidFill>
                  <a:prstClr val="black"/>
                </a:solidFill>
                <a:latin typeface="Montserrat" pitchFamily="2" charset="-52"/>
              </a:rPr>
              <a:t>ҚР </a:t>
            </a:r>
            <a:r>
              <a:rPr lang="ru-RU" sz="1500" dirty="0" err="1">
                <a:solidFill>
                  <a:prstClr val="black"/>
                </a:solidFill>
                <a:latin typeface="Montserrat" pitchFamily="2" charset="-52"/>
              </a:rPr>
              <a:t>Қаржымині</a:t>
            </a:r>
            <a:r>
              <a:rPr lang="ru-RU" sz="1500" dirty="0">
                <a:solidFill>
                  <a:prstClr val="black"/>
                </a:solidFill>
                <a:latin typeface="Montserrat" pitchFamily="2" charset="-52"/>
              </a:rPr>
              <a:t> ММЖК </a:t>
            </a:r>
            <a:r>
              <a:rPr lang="ru-RU" sz="1500" dirty="0" err="1">
                <a:solidFill>
                  <a:prstClr val="black"/>
                </a:solidFill>
                <a:latin typeface="Montserrat" pitchFamily="2" charset="-52"/>
              </a:rPr>
              <a:t>Меншіктің</a:t>
            </a:r>
            <a:r>
              <a:rPr lang="ru-RU" sz="1500" dirty="0">
                <a:solidFill>
                  <a:prstClr val="black"/>
                </a:solidFill>
                <a:latin typeface="Montserrat" pitchFamily="2" charset="-52"/>
              </a:rPr>
              <a:t>, </a:t>
            </a:r>
            <a:r>
              <a:rPr lang="ru-RU" sz="1500" dirty="0" err="1">
                <a:solidFill>
                  <a:prstClr val="black"/>
                </a:solidFill>
                <a:latin typeface="Montserrat" pitchFamily="2" charset="-52"/>
              </a:rPr>
              <a:t>сенімгерлік</a:t>
            </a:r>
            <a:r>
              <a:rPr lang="ru-RU" sz="1500" dirty="0">
                <a:solidFill>
                  <a:prstClr val="black"/>
                </a:solidFill>
                <a:latin typeface="Montserrat" pitchFamily="2" charset="-52"/>
              </a:rPr>
              <a:t> </a:t>
            </a:r>
            <a:r>
              <a:rPr lang="ru-RU" sz="1500" dirty="0" err="1">
                <a:solidFill>
                  <a:prstClr val="black"/>
                </a:solidFill>
                <a:latin typeface="Montserrat" pitchFamily="2" charset="-52"/>
              </a:rPr>
              <a:t>басқарудың</a:t>
            </a:r>
            <a:r>
              <a:rPr lang="ru-RU" sz="1500" dirty="0">
                <a:solidFill>
                  <a:prstClr val="black"/>
                </a:solidFill>
                <a:latin typeface="Montserrat" pitchFamily="2" charset="-52"/>
              </a:rPr>
              <a:t> </a:t>
            </a:r>
            <a:r>
              <a:rPr lang="ru-RU" sz="1500" dirty="0" err="1">
                <a:solidFill>
                  <a:prstClr val="black"/>
                </a:solidFill>
                <a:latin typeface="Montserrat" pitchFamily="2" charset="-52"/>
              </a:rPr>
              <a:t>және</a:t>
            </a:r>
            <a:r>
              <a:rPr lang="ru-RU" sz="1500" dirty="0">
                <a:solidFill>
                  <a:prstClr val="black"/>
                </a:solidFill>
                <a:latin typeface="Montserrat" pitchFamily="2" charset="-52"/>
              </a:rPr>
              <a:t> </a:t>
            </a:r>
            <a:r>
              <a:rPr lang="ru-RU" sz="1500" dirty="0" err="1">
                <a:solidFill>
                  <a:prstClr val="black"/>
                </a:solidFill>
                <a:latin typeface="Montserrat" pitchFamily="2" charset="-52"/>
              </a:rPr>
              <a:t>концессияның</a:t>
            </a:r>
            <a:r>
              <a:rPr lang="ru-RU" sz="1500" dirty="0">
                <a:solidFill>
                  <a:prstClr val="black"/>
                </a:solidFill>
                <a:latin typeface="Montserrat" pitchFamily="2" charset="-52"/>
              </a:rPr>
              <a:t> </a:t>
            </a:r>
            <a:r>
              <a:rPr lang="ru-RU" sz="1500" dirty="0" err="1">
                <a:solidFill>
                  <a:prstClr val="black"/>
                </a:solidFill>
                <a:latin typeface="Montserrat" pitchFamily="2" charset="-52"/>
              </a:rPr>
              <a:t>мемлекеттік</a:t>
            </a:r>
            <a:r>
              <a:rPr lang="ru-RU" sz="1500" dirty="0">
                <a:solidFill>
                  <a:prstClr val="black"/>
                </a:solidFill>
                <a:latin typeface="Montserrat" pitchFamily="2" charset="-52"/>
              </a:rPr>
              <a:t> </a:t>
            </a:r>
            <a:r>
              <a:rPr lang="ru-RU" sz="1500" dirty="0" err="1">
                <a:solidFill>
                  <a:prstClr val="black"/>
                </a:solidFill>
                <a:latin typeface="Montserrat" pitchFamily="2" charset="-52"/>
              </a:rPr>
              <a:t>мониторингі</a:t>
            </a:r>
            <a:r>
              <a:rPr lang="ru-RU" sz="1500" dirty="0">
                <a:solidFill>
                  <a:prstClr val="black"/>
                </a:solidFill>
                <a:latin typeface="Montserrat" pitchFamily="2" charset="-52"/>
              </a:rPr>
              <a:t> </a:t>
            </a:r>
            <a:r>
              <a:rPr lang="ru-RU" sz="1500" dirty="0" err="1">
                <a:solidFill>
                  <a:prstClr val="black"/>
                </a:solidFill>
                <a:latin typeface="Montserrat" pitchFamily="2" charset="-52"/>
              </a:rPr>
              <a:t>басқармасының</a:t>
            </a:r>
            <a:r>
              <a:rPr lang="ru-RU" sz="1500" dirty="0">
                <a:solidFill>
                  <a:prstClr val="black"/>
                </a:solidFill>
                <a:latin typeface="Montserrat" pitchFamily="2" charset="-52"/>
              </a:rPr>
              <a:t> </a:t>
            </a:r>
            <a:r>
              <a:rPr lang="ru-RU" sz="1500" dirty="0" err="1">
                <a:solidFill>
                  <a:prstClr val="black"/>
                </a:solidFill>
                <a:latin typeface="Montserrat" pitchFamily="2" charset="-52"/>
              </a:rPr>
              <a:t>басшысы</a:t>
            </a:r>
            <a:endParaRPr lang="ru-RU" sz="1500" dirty="0">
              <a:solidFill>
                <a:prstClr val="black"/>
              </a:solidFill>
              <a:latin typeface="Montserrat" pitchFamily="2" charset="-52"/>
            </a:endParaRPr>
          </a:p>
          <a:p>
            <a:pPr defTabSz="1371600" eaLnBrk="1" fontAlgn="auto" hangingPunct="1">
              <a:spcBef>
                <a:spcPts val="0"/>
              </a:spcBef>
              <a:spcAft>
                <a:spcPts val="0"/>
              </a:spcAft>
              <a:defRPr/>
            </a:pPr>
            <a:endParaRPr lang="ru-RU" dirty="0">
              <a:solidFill>
                <a:prstClr val="black"/>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ДАЙЫРБЕКОВ НҰРБЕК СЛЯМХАНҰЛЫ</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err="1">
                <a:solidFill>
                  <a:prstClr val="black"/>
                </a:solidFill>
                <a:latin typeface="Montserrat" pitchFamily="2" charset="-52"/>
              </a:rPr>
              <a:t>Тәуелсіз</a:t>
            </a:r>
            <a:r>
              <a:rPr lang="ru-RU" sz="1500" dirty="0">
                <a:solidFill>
                  <a:prstClr val="black"/>
                </a:solidFill>
                <a:latin typeface="Montserrat" pitchFamily="2" charset="-52"/>
              </a:rPr>
              <a:t> директор</a:t>
            </a:r>
          </a:p>
          <a:p>
            <a:pPr defTabSz="1371600" eaLnBrk="1" fontAlgn="auto" hangingPunct="1">
              <a:spcBef>
                <a:spcPts val="0"/>
              </a:spcBef>
              <a:spcAft>
                <a:spcPts val="0"/>
              </a:spcAft>
              <a:defRPr/>
            </a:pPr>
            <a:endParaRPr lang="ru-RU" dirty="0">
              <a:solidFill>
                <a:prstClr val="black"/>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КАНАПЬЯНОВ ЧИНГИЗ СЕРЖАНҰЛЫ</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err="1">
                <a:solidFill>
                  <a:prstClr val="black"/>
                </a:solidFill>
                <a:latin typeface="Montserrat" pitchFamily="2" charset="-52"/>
              </a:rPr>
              <a:t>Тәуелсіз</a:t>
            </a:r>
            <a:r>
              <a:rPr lang="ru-RU" sz="1500" dirty="0">
                <a:solidFill>
                  <a:prstClr val="black"/>
                </a:solidFill>
                <a:latin typeface="Montserrat" pitchFamily="2" charset="-52"/>
              </a:rPr>
              <a:t> директор</a:t>
            </a:r>
          </a:p>
          <a:p>
            <a:pPr defTabSz="1371600" eaLnBrk="1" fontAlgn="auto" hangingPunct="1">
              <a:spcBef>
                <a:spcPts val="0"/>
              </a:spcBef>
              <a:spcAft>
                <a:spcPts val="0"/>
              </a:spcAft>
              <a:defRPr/>
            </a:pPr>
            <a:endParaRPr lang="ru-RU" sz="1500" dirty="0">
              <a:solidFill>
                <a:prstClr val="black"/>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АҒАБЕКОВ ОЛЖАС ПЕРНЕХАНҰЛЫ</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err="1">
                <a:solidFill>
                  <a:prstClr val="black"/>
                </a:solidFill>
                <a:latin typeface="Montserrat" pitchFamily="2" charset="-52"/>
              </a:rPr>
              <a:t>Басқарма</a:t>
            </a:r>
            <a:r>
              <a:rPr lang="ru-RU" sz="1500" dirty="0">
                <a:solidFill>
                  <a:prstClr val="black"/>
                </a:solidFill>
                <a:latin typeface="Montserrat" pitchFamily="2" charset="-52"/>
              </a:rPr>
              <a:t> </a:t>
            </a:r>
            <a:r>
              <a:rPr lang="ru-RU" sz="1500" dirty="0" err="1">
                <a:solidFill>
                  <a:prstClr val="black"/>
                </a:solidFill>
                <a:latin typeface="Montserrat" pitchFamily="2" charset="-52"/>
              </a:rPr>
              <a:t>Төрағасы</a:t>
            </a:r>
            <a:endParaRPr lang="ru-RU" sz="1500" dirty="0">
              <a:solidFill>
                <a:prstClr val="black"/>
              </a:solidFill>
              <a:latin typeface="Montserrat" pitchFamily="2" charset="-52"/>
            </a:endParaRPr>
          </a:p>
          <a:p>
            <a:pPr defTabSz="1371600" eaLnBrk="1" fontAlgn="auto" hangingPunct="1">
              <a:spcBef>
                <a:spcPts val="0"/>
              </a:spcBef>
              <a:spcAft>
                <a:spcPts val="0"/>
              </a:spcAft>
              <a:defRPr/>
            </a:pPr>
            <a:endParaRPr lang="ru-RU" b="1" dirty="0">
              <a:solidFill>
                <a:srgbClr val="4EA72E">
                  <a:lumMod val="50000"/>
                </a:srgbClr>
              </a:solidFill>
              <a:latin typeface="Montserrat" pitchFamily="2" charset="-52"/>
            </a:endParaRPr>
          </a:p>
        </p:txBody>
      </p:sp>
      <p:sp>
        <p:nvSpPr>
          <p:cNvPr id="15" name="TextBox 14">
            <a:extLst>
              <a:ext uri="{FF2B5EF4-FFF2-40B4-BE49-F238E27FC236}">
                <a16:creationId xmlns:a16="http://schemas.microsoft.com/office/drawing/2014/main" id="{10A1DAF3-E994-7B6F-C6D2-337BDA13B05E}"/>
              </a:ext>
            </a:extLst>
          </p:cNvPr>
          <p:cNvSpPr txBox="1"/>
          <p:nvPr/>
        </p:nvSpPr>
        <p:spPr>
          <a:xfrm>
            <a:off x="13306425" y="2190065"/>
            <a:ext cx="3971925" cy="6878806"/>
          </a:xfrm>
          <a:prstGeom prst="rect">
            <a:avLst/>
          </a:prstGeom>
          <a:noFill/>
        </p:spPr>
        <p:txBody>
          <a:bodyPr wrap="square">
            <a:spAutoFit/>
          </a:bodyPr>
          <a:lstStyle/>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ӘЛИЕВ ЖОМАРТ ШИЯПҰЛЫ</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төрағасы</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a:solidFill>
                  <a:prstClr val="black"/>
                </a:solidFill>
                <a:latin typeface="Montserrat" pitchFamily="2" charset="-52"/>
              </a:rPr>
              <a:t>ҚР Экология </a:t>
            </a:r>
            <a:r>
              <a:rPr lang="ru-RU" sz="1500" dirty="0" err="1">
                <a:solidFill>
                  <a:prstClr val="black"/>
                </a:solidFill>
                <a:latin typeface="Montserrat" pitchFamily="2" charset="-52"/>
              </a:rPr>
              <a:t>және</a:t>
            </a:r>
            <a:r>
              <a:rPr lang="ru-RU" sz="1500" dirty="0">
                <a:solidFill>
                  <a:prstClr val="black"/>
                </a:solidFill>
                <a:latin typeface="Montserrat" pitchFamily="2" charset="-52"/>
              </a:rPr>
              <a:t> </a:t>
            </a:r>
            <a:r>
              <a:rPr lang="ru-RU" sz="1500" dirty="0" err="1">
                <a:solidFill>
                  <a:prstClr val="black"/>
                </a:solidFill>
                <a:latin typeface="Montserrat" pitchFamily="2" charset="-52"/>
              </a:rPr>
              <a:t>табиғи</a:t>
            </a:r>
            <a:r>
              <a:rPr lang="ru-RU" sz="1500" dirty="0">
                <a:solidFill>
                  <a:prstClr val="black"/>
                </a:solidFill>
                <a:latin typeface="Montserrat" pitchFamily="2" charset="-52"/>
              </a:rPr>
              <a:t> </a:t>
            </a:r>
            <a:r>
              <a:rPr lang="ru-RU" sz="1500" dirty="0" err="1">
                <a:solidFill>
                  <a:prstClr val="black"/>
                </a:solidFill>
                <a:latin typeface="Montserrat" pitchFamily="2" charset="-52"/>
              </a:rPr>
              <a:t>ресурстар</a:t>
            </a:r>
            <a:r>
              <a:rPr lang="ru-RU" sz="1500" dirty="0">
                <a:solidFill>
                  <a:prstClr val="black"/>
                </a:solidFill>
                <a:latin typeface="Montserrat" pitchFamily="2" charset="-52"/>
              </a:rPr>
              <a:t> вице-</a:t>
            </a:r>
            <a:r>
              <a:rPr lang="ru-RU" sz="1500" dirty="0" err="1">
                <a:solidFill>
                  <a:prstClr val="black"/>
                </a:solidFill>
                <a:latin typeface="Montserrat" pitchFamily="2" charset="-52"/>
              </a:rPr>
              <a:t>министрі</a:t>
            </a:r>
            <a:endParaRPr lang="ru-RU" sz="1500" dirty="0">
              <a:solidFill>
                <a:prstClr val="black"/>
              </a:solidFill>
              <a:latin typeface="Montserrat" pitchFamily="2" charset="-52"/>
            </a:endParaRPr>
          </a:p>
          <a:p>
            <a:pPr defTabSz="1371600" eaLnBrk="1" fontAlgn="auto" hangingPunct="1">
              <a:spcBef>
                <a:spcPts val="0"/>
              </a:spcBef>
              <a:spcAft>
                <a:spcPts val="0"/>
              </a:spcAft>
              <a:defRPr/>
            </a:pPr>
            <a:endParaRPr lang="ru-RU" dirty="0">
              <a:solidFill>
                <a:prstClr val="black"/>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ИВАНОВА АННА ОЛЕГОВНА </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a:solidFill>
                  <a:prstClr val="black"/>
                </a:solidFill>
                <a:latin typeface="Montserrat" pitchFamily="2" charset="-52"/>
              </a:rPr>
              <a:t>ҚР </a:t>
            </a:r>
            <a:r>
              <a:rPr lang="ru-RU" sz="1500" dirty="0" err="1">
                <a:solidFill>
                  <a:prstClr val="black"/>
                </a:solidFill>
                <a:latin typeface="Montserrat" pitchFamily="2" charset="-52"/>
              </a:rPr>
              <a:t>Қаржымині</a:t>
            </a:r>
            <a:r>
              <a:rPr lang="ru-RU" sz="1500" dirty="0">
                <a:solidFill>
                  <a:prstClr val="black"/>
                </a:solidFill>
                <a:latin typeface="Montserrat" pitchFamily="2" charset="-52"/>
              </a:rPr>
              <a:t> ММЖК </a:t>
            </a:r>
            <a:r>
              <a:rPr lang="ru-RU" sz="1500" dirty="0" err="1">
                <a:solidFill>
                  <a:prstClr val="black"/>
                </a:solidFill>
                <a:latin typeface="Montserrat" pitchFamily="2" charset="-52"/>
              </a:rPr>
              <a:t>Меншіктің</a:t>
            </a:r>
            <a:r>
              <a:rPr lang="ru-RU" sz="1500" dirty="0">
                <a:solidFill>
                  <a:prstClr val="black"/>
                </a:solidFill>
                <a:latin typeface="Montserrat" pitchFamily="2" charset="-52"/>
              </a:rPr>
              <a:t>, </a:t>
            </a:r>
            <a:r>
              <a:rPr lang="ru-RU" sz="1500" dirty="0" err="1">
                <a:solidFill>
                  <a:prstClr val="black"/>
                </a:solidFill>
                <a:latin typeface="Montserrat" pitchFamily="2" charset="-52"/>
              </a:rPr>
              <a:t>сенімгерлік</a:t>
            </a:r>
            <a:r>
              <a:rPr lang="ru-RU" sz="1500" dirty="0">
                <a:solidFill>
                  <a:prstClr val="black"/>
                </a:solidFill>
                <a:latin typeface="Montserrat" pitchFamily="2" charset="-52"/>
              </a:rPr>
              <a:t> </a:t>
            </a:r>
            <a:r>
              <a:rPr lang="ru-RU" sz="1500" dirty="0" err="1">
                <a:solidFill>
                  <a:prstClr val="black"/>
                </a:solidFill>
                <a:latin typeface="Montserrat" pitchFamily="2" charset="-52"/>
              </a:rPr>
              <a:t>басқарудың</a:t>
            </a:r>
            <a:r>
              <a:rPr lang="ru-RU" sz="1500" dirty="0">
                <a:solidFill>
                  <a:prstClr val="black"/>
                </a:solidFill>
                <a:latin typeface="Montserrat" pitchFamily="2" charset="-52"/>
              </a:rPr>
              <a:t> </a:t>
            </a:r>
            <a:r>
              <a:rPr lang="ru-RU" sz="1500" dirty="0" err="1">
                <a:solidFill>
                  <a:prstClr val="black"/>
                </a:solidFill>
                <a:latin typeface="Montserrat" pitchFamily="2" charset="-52"/>
              </a:rPr>
              <a:t>және</a:t>
            </a:r>
            <a:r>
              <a:rPr lang="ru-RU" sz="1500" dirty="0">
                <a:solidFill>
                  <a:prstClr val="black"/>
                </a:solidFill>
                <a:latin typeface="Montserrat" pitchFamily="2" charset="-52"/>
              </a:rPr>
              <a:t> </a:t>
            </a:r>
            <a:r>
              <a:rPr lang="ru-RU" sz="1500" dirty="0" err="1">
                <a:solidFill>
                  <a:prstClr val="black"/>
                </a:solidFill>
                <a:latin typeface="Montserrat" pitchFamily="2" charset="-52"/>
              </a:rPr>
              <a:t>концессияның</a:t>
            </a:r>
            <a:r>
              <a:rPr lang="ru-RU" sz="1500" dirty="0">
                <a:solidFill>
                  <a:prstClr val="black"/>
                </a:solidFill>
                <a:latin typeface="Montserrat" pitchFamily="2" charset="-52"/>
              </a:rPr>
              <a:t> </a:t>
            </a:r>
            <a:r>
              <a:rPr lang="ru-RU" sz="1500" dirty="0" err="1">
                <a:solidFill>
                  <a:prstClr val="black"/>
                </a:solidFill>
                <a:latin typeface="Montserrat" pitchFamily="2" charset="-52"/>
              </a:rPr>
              <a:t>мемлекеттік</a:t>
            </a:r>
            <a:r>
              <a:rPr lang="ru-RU" sz="1500" dirty="0">
                <a:solidFill>
                  <a:prstClr val="black"/>
                </a:solidFill>
                <a:latin typeface="Montserrat" pitchFamily="2" charset="-52"/>
              </a:rPr>
              <a:t> </a:t>
            </a:r>
            <a:r>
              <a:rPr lang="ru-RU" sz="1500" dirty="0" err="1">
                <a:solidFill>
                  <a:prstClr val="black"/>
                </a:solidFill>
                <a:latin typeface="Montserrat" pitchFamily="2" charset="-52"/>
              </a:rPr>
              <a:t>мониторингі</a:t>
            </a:r>
            <a:r>
              <a:rPr lang="ru-RU" sz="1500" dirty="0">
                <a:solidFill>
                  <a:prstClr val="black"/>
                </a:solidFill>
                <a:latin typeface="Montserrat" pitchFamily="2" charset="-52"/>
              </a:rPr>
              <a:t> </a:t>
            </a:r>
            <a:r>
              <a:rPr lang="ru-RU" sz="1500" dirty="0" err="1">
                <a:solidFill>
                  <a:prstClr val="black"/>
                </a:solidFill>
                <a:latin typeface="Montserrat" pitchFamily="2" charset="-52"/>
              </a:rPr>
              <a:t>басқармасының</a:t>
            </a:r>
            <a:r>
              <a:rPr lang="ru-RU" sz="1500" dirty="0">
                <a:solidFill>
                  <a:prstClr val="black"/>
                </a:solidFill>
                <a:latin typeface="Montserrat" pitchFamily="2" charset="-52"/>
              </a:rPr>
              <a:t> </a:t>
            </a:r>
            <a:r>
              <a:rPr lang="ru-RU" sz="1500" dirty="0" err="1">
                <a:solidFill>
                  <a:prstClr val="black"/>
                </a:solidFill>
                <a:latin typeface="Montserrat" pitchFamily="2" charset="-52"/>
              </a:rPr>
              <a:t>басшысы</a:t>
            </a:r>
            <a:endParaRPr lang="ru-RU" sz="1500" dirty="0">
              <a:solidFill>
                <a:prstClr val="black"/>
              </a:solidFill>
              <a:latin typeface="Montserrat" pitchFamily="2" charset="-52"/>
            </a:endParaRPr>
          </a:p>
          <a:p>
            <a:pPr defTabSz="1371600" eaLnBrk="1" fontAlgn="auto" hangingPunct="1">
              <a:spcBef>
                <a:spcPts val="0"/>
              </a:spcBef>
              <a:spcAft>
                <a:spcPts val="0"/>
              </a:spcAft>
              <a:defRPr/>
            </a:pPr>
            <a:endParaRPr lang="ru-RU" dirty="0">
              <a:solidFill>
                <a:prstClr val="black"/>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НАГИЕВ РАСУЛ </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err="1">
                <a:solidFill>
                  <a:prstClr val="black"/>
                </a:solidFill>
                <a:latin typeface="Montserrat" pitchFamily="2" charset="-52"/>
              </a:rPr>
              <a:t>Тәуелсіз</a:t>
            </a:r>
            <a:r>
              <a:rPr lang="ru-RU" sz="1500" dirty="0">
                <a:solidFill>
                  <a:prstClr val="black"/>
                </a:solidFill>
                <a:latin typeface="Montserrat" pitchFamily="2" charset="-52"/>
              </a:rPr>
              <a:t> директор</a:t>
            </a:r>
          </a:p>
          <a:p>
            <a:pPr defTabSz="1371600" eaLnBrk="1" fontAlgn="auto" hangingPunct="1">
              <a:spcBef>
                <a:spcPts val="0"/>
              </a:spcBef>
              <a:spcAft>
                <a:spcPts val="0"/>
              </a:spcAft>
              <a:defRPr/>
            </a:pPr>
            <a:endParaRPr lang="ru-RU" dirty="0">
              <a:solidFill>
                <a:prstClr val="black"/>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КИРШИМБЕКОВ ӘДІЛХАН КАРТАЙҰЛЫ</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err="1">
                <a:solidFill>
                  <a:prstClr val="black"/>
                </a:solidFill>
                <a:latin typeface="Montserrat" pitchFamily="2" charset="-52"/>
              </a:rPr>
              <a:t>Тәуелсіз</a:t>
            </a:r>
            <a:r>
              <a:rPr lang="ru-RU" sz="1500" dirty="0">
                <a:solidFill>
                  <a:prstClr val="black"/>
                </a:solidFill>
                <a:latin typeface="Montserrat" pitchFamily="2" charset="-52"/>
              </a:rPr>
              <a:t> директор</a:t>
            </a:r>
          </a:p>
          <a:p>
            <a:pPr defTabSz="1371600" eaLnBrk="1" fontAlgn="auto" hangingPunct="1">
              <a:spcBef>
                <a:spcPts val="0"/>
              </a:spcBef>
              <a:spcAft>
                <a:spcPts val="0"/>
              </a:spcAft>
              <a:defRPr/>
            </a:pPr>
            <a:endParaRPr lang="ru-RU" dirty="0">
              <a:solidFill>
                <a:prstClr val="black"/>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ҚАРЫМСАҚОВ ДИДАР НҰРЛЫБЕКҰЛЫ</a:t>
            </a:r>
          </a:p>
          <a:p>
            <a:pPr defTabSz="1371600" eaLnBrk="1" fontAlgn="auto" hangingPunct="1">
              <a:spcBef>
                <a:spcPts val="0"/>
              </a:spcBef>
              <a:spcAft>
                <a:spcPts val="0"/>
              </a:spcAft>
              <a:defRPr/>
            </a:pPr>
            <a:r>
              <a:rPr lang="ru-RU" sz="1500" dirty="0" err="1">
                <a:solidFill>
                  <a:prstClr val="black"/>
                </a:solidFill>
                <a:latin typeface="Montserrat" pitchFamily="2" charset="-52"/>
              </a:rPr>
              <a:t>Басқарма</a:t>
            </a:r>
            <a:r>
              <a:rPr lang="ru-RU" sz="1500" dirty="0">
                <a:solidFill>
                  <a:prstClr val="black"/>
                </a:solidFill>
                <a:latin typeface="Montserrat" pitchFamily="2" charset="-52"/>
              </a:rPr>
              <a:t> </a:t>
            </a:r>
            <a:r>
              <a:rPr lang="ru-RU" sz="1500" dirty="0" err="1">
                <a:solidFill>
                  <a:prstClr val="black"/>
                </a:solidFill>
                <a:latin typeface="Montserrat" pitchFamily="2" charset="-52"/>
              </a:rPr>
              <a:t>Төрағасы</a:t>
            </a:r>
            <a:endParaRPr lang="ru-RU" sz="1500" dirty="0">
              <a:solidFill>
                <a:prstClr val="black"/>
              </a:solidFill>
              <a:latin typeface="Montserrat" pitchFamily="2" charset="-52"/>
            </a:endParaRP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endParaRPr lang="en-US" dirty="0">
              <a:solidFill>
                <a:prstClr val="black"/>
              </a:solidFill>
              <a:latin typeface="Montserrat" pitchFamily="2" charset="-52"/>
            </a:endParaRPr>
          </a:p>
        </p:txBody>
      </p:sp>
      <p:sp>
        <p:nvSpPr>
          <p:cNvPr id="2" name="TextBox 13">
            <a:extLst>
              <a:ext uri="{FF2B5EF4-FFF2-40B4-BE49-F238E27FC236}">
                <a16:creationId xmlns:a16="http://schemas.microsoft.com/office/drawing/2014/main" id="{9A4B5D8E-627C-26DE-06C8-1340502CD33A}"/>
              </a:ext>
            </a:extLst>
          </p:cNvPr>
          <p:cNvSpPr txBox="1">
            <a:spLocks noChangeArrowheads="1"/>
          </p:cNvSpPr>
          <p:nvPr/>
        </p:nvSpPr>
        <p:spPr bwMode="auto">
          <a:xfrm>
            <a:off x="811162" y="1866901"/>
            <a:ext cx="3517952" cy="553998"/>
          </a:xfrm>
          <a:prstGeom prst="rect">
            <a:avLst/>
          </a:prstGeom>
          <a:noFill/>
        </p:spPr>
        <p:txBody>
          <a:bodyPr wrap="square" lIns="0" tIns="0" rIns="0" bIns="0" rtlCol="0">
            <a:spAutoFit/>
          </a:bodyPr>
          <a:lstStyle>
            <a:defPPr>
              <a:defRPr lang="ru-RU"/>
            </a:defPPr>
            <a:lvl1pPr algn="ctr" defTabSz="822919">
              <a:lnSpc>
                <a:spcPts val="3150"/>
              </a:lnSpc>
              <a:defRPr sz="2400" b="1">
                <a:solidFill>
                  <a:schemeClr val="tx1">
                    <a:lumMod val="85000"/>
                    <a:lumOff val="15000"/>
                  </a:schemeClr>
                </a:solidFill>
                <a:latin typeface="Montserrat "/>
              </a:defRPr>
            </a:lvl1pPr>
          </a:lstStyle>
          <a:p>
            <a:pPr algn="l" defTabSz="1234379" eaLnBrk="1" fontAlgn="auto" hangingPunct="1">
              <a:lnSpc>
                <a:spcPct val="100000"/>
              </a:lnSpc>
              <a:spcBef>
                <a:spcPts val="0"/>
              </a:spcBef>
              <a:spcAft>
                <a:spcPts val="0"/>
              </a:spcAft>
            </a:pPr>
            <a:r>
              <a:rPr lang="ru-RU" sz="1800" dirty="0">
                <a:solidFill>
                  <a:schemeClr val="tx1"/>
                </a:solidFill>
                <a:latin typeface="Montserrat" pitchFamily="2" charset="-52"/>
              </a:rPr>
              <a:t>2024 ЖЫЛДЫҢ 1 ҚАҢТАРЫНА</a:t>
            </a:r>
            <a:endParaRPr lang="ru-RU" altLang="en-US" sz="3000" dirty="0">
              <a:solidFill>
                <a:schemeClr val="tx1"/>
              </a:solidFill>
            </a:endParaRPr>
          </a:p>
        </p:txBody>
      </p:sp>
      <p:sp>
        <p:nvSpPr>
          <p:cNvPr id="12" name="TextBox 13">
            <a:extLst>
              <a:ext uri="{FF2B5EF4-FFF2-40B4-BE49-F238E27FC236}">
                <a16:creationId xmlns:a16="http://schemas.microsoft.com/office/drawing/2014/main" id="{7A547D11-3B4A-ED42-FCB5-3E0A85D32C6D}"/>
              </a:ext>
            </a:extLst>
          </p:cNvPr>
          <p:cNvSpPr txBox="1">
            <a:spLocks noChangeArrowheads="1"/>
          </p:cNvSpPr>
          <p:nvPr/>
        </p:nvSpPr>
        <p:spPr bwMode="auto">
          <a:xfrm>
            <a:off x="5022434" y="1866900"/>
            <a:ext cx="2936309" cy="553998"/>
          </a:xfrm>
          <a:prstGeom prst="rect">
            <a:avLst/>
          </a:prstGeom>
          <a:noFill/>
        </p:spPr>
        <p:txBody>
          <a:bodyPr wrap="square" lIns="0" tIns="0" rIns="0" bIns="0" rtlCol="0">
            <a:spAutoFit/>
          </a:bodyPr>
          <a:lstStyle>
            <a:defPPr>
              <a:defRPr lang="ru-RU"/>
            </a:defPPr>
            <a:lvl1pPr algn="ctr" defTabSz="822919">
              <a:lnSpc>
                <a:spcPts val="3150"/>
              </a:lnSpc>
              <a:defRPr sz="2400" b="1">
                <a:solidFill>
                  <a:schemeClr val="tx1">
                    <a:lumMod val="85000"/>
                    <a:lumOff val="15000"/>
                  </a:schemeClr>
                </a:solidFill>
                <a:latin typeface="Montserrat "/>
              </a:defRPr>
            </a:lvl1pPr>
          </a:lstStyle>
          <a:p>
            <a:pPr algn="l" defTabSz="1234379" eaLnBrk="1" fontAlgn="auto" hangingPunct="1">
              <a:lnSpc>
                <a:spcPct val="100000"/>
              </a:lnSpc>
              <a:spcBef>
                <a:spcPts val="0"/>
              </a:spcBef>
              <a:spcAft>
                <a:spcPts val="0"/>
              </a:spcAft>
            </a:pPr>
            <a:r>
              <a:rPr lang="ru-RU" sz="1800" dirty="0">
                <a:solidFill>
                  <a:schemeClr val="tx1"/>
                </a:solidFill>
                <a:latin typeface="Montserrat" pitchFamily="2" charset="-52"/>
              </a:rPr>
              <a:t>2024 ЖЫЛДЫҢ 1 СӘУІРІНЕ. </a:t>
            </a:r>
            <a:endParaRPr lang="ru-RU" altLang="en-US" sz="3000" dirty="0">
              <a:solidFill>
                <a:schemeClr val="tx1"/>
              </a:solidFill>
            </a:endParaRPr>
          </a:p>
        </p:txBody>
      </p:sp>
      <p:sp>
        <p:nvSpPr>
          <p:cNvPr id="13" name="TextBox 13">
            <a:extLst>
              <a:ext uri="{FF2B5EF4-FFF2-40B4-BE49-F238E27FC236}">
                <a16:creationId xmlns:a16="http://schemas.microsoft.com/office/drawing/2014/main" id="{B91BC199-CA12-7FCA-CCF0-E973CDE13A9B}"/>
              </a:ext>
            </a:extLst>
          </p:cNvPr>
          <p:cNvSpPr txBox="1">
            <a:spLocks noChangeArrowheads="1"/>
          </p:cNvSpPr>
          <p:nvPr/>
        </p:nvSpPr>
        <p:spPr bwMode="auto">
          <a:xfrm flipH="1">
            <a:off x="9250848" y="1866900"/>
            <a:ext cx="2936309" cy="323165"/>
          </a:xfrm>
          <a:prstGeom prst="rect">
            <a:avLst/>
          </a:prstGeom>
          <a:noFill/>
        </p:spPr>
        <p:txBody>
          <a:bodyPr wrap="square" lIns="0" tIns="0" rIns="0" bIns="0" rtlCol="0">
            <a:spAutoFit/>
          </a:bodyPr>
          <a:lstStyle>
            <a:defPPr>
              <a:defRPr lang="ru-RU"/>
            </a:defPPr>
            <a:lvl1pPr algn="ctr" defTabSz="822919">
              <a:lnSpc>
                <a:spcPts val="3150"/>
              </a:lnSpc>
              <a:defRPr sz="2400" b="1">
                <a:solidFill>
                  <a:schemeClr val="tx1">
                    <a:lumMod val="85000"/>
                    <a:lumOff val="15000"/>
                  </a:schemeClr>
                </a:solidFill>
                <a:latin typeface="Montserrat "/>
              </a:defRPr>
            </a:lvl1pPr>
          </a:lstStyle>
          <a:p>
            <a:pPr algn="l" defTabSz="1234379" eaLnBrk="1" fontAlgn="auto" hangingPunct="1">
              <a:lnSpc>
                <a:spcPct val="100000"/>
              </a:lnSpc>
              <a:spcBef>
                <a:spcPts val="0"/>
              </a:spcBef>
              <a:spcAft>
                <a:spcPts val="0"/>
              </a:spcAft>
            </a:pPr>
            <a:r>
              <a:rPr lang="ru-RU" sz="2100" dirty="0">
                <a:solidFill>
                  <a:schemeClr val="tx1"/>
                </a:solidFill>
                <a:latin typeface="Montserrat" pitchFamily="2" charset="-52"/>
              </a:rPr>
              <a:t> </a:t>
            </a:r>
            <a:r>
              <a:rPr lang="ru-RU" sz="1800" dirty="0">
                <a:solidFill>
                  <a:schemeClr val="tx1"/>
                </a:solidFill>
                <a:latin typeface="Montserrat" pitchFamily="2" charset="-52"/>
              </a:rPr>
              <a:t>2024 Ж. 1 ШІЛДЕГЕ</a:t>
            </a:r>
            <a:endParaRPr lang="ru-RU" altLang="en-US" sz="3000" dirty="0">
              <a:solidFill>
                <a:schemeClr val="tx1"/>
              </a:solidFill>
            </a:endParaRPr>
          </a:p>
        </p:txBody>
      </p:sp>
      <p:sp>
        <p:nvSpPr>
          <p:cNvPr id="14" name="TextBox 13">
            <a:extLst>
              <a:ext uri="{FF2B5EF4-FFF2-40B4-BE49-F238E27FC236}">
                <a16:creationId xmlns:a16="http://schemas.microsoft.com/office/drawing/2014/main" id="{F2B9BD75-DEB6-499E-BCDE-144949FF7E51}"/>
              </a:ext>
            </a:extLst>
          </p:cNvPr>
          <p:cNvSpPr txBox="1">
            <a:spLocks noChangeArrowheads="1"/>
          </p:cNvSpPr>
          <p:nvPr/>
        </p:nvSpPr>
        <p:spPr bwMode="auto">
          <a:xfrm flipH="1">
            <a:off x="13651706" y="1866900"/>
            <a:ext cx="2731291" cy="276999"/>
          </a:xfrm>
          <a:prstGeom prst="rect">
            <a:avLst/>
          </a:prstGeom>
          <a:noFill/>
        </p:spPr>
        <p:txBody>
          <a:bodyPr wrap="square" lIns="0" tIns="0" rIns="0" bIns="0" rtlCol="0">
            <a:spAutoFit/>
          </a:bodyPr>
          <a:lstStyle>
            <a:defPPr>
              <a:defRPr lang="ru-RU"/>
            </a:defPPr>
            <a:lvl1pPr algn="ctr" defTabSz="822919">
              <a:lnSpc>
                <a:spcPts val="3150"/>
              </a:lnSpc>
              <a:defRPr sz="2400" b="1">
                <a:solidFill>
                  <a:schemeClr val="tx1">
                    <a:lumMod val="85000"/>
                    <a:lumOff val="15000"/>
                  </a:schemeClr>
                </a:solidFill>
                <a:latin typeface="Montserrat "/>
              </a:defRPr>
            </a:lvl1pPr>
          </a:lstStyle>
          <a:p>
            <a:pPr algn="l" defTabSz="1234379" eaLnBrk="1" fontAlgn="auto" hangingPunct="1">
              <a:lnSpc>
                <a:spcPct val="100000"/>
              </a:lnSpc>
              <a:spcBef>
                <a:spcPts val="0"/>
              </a:spcBef>
              <a:spcAft>
                <a:spcPts val="0"/>
              </a:spcAft>
            </a:pPr>
            <a:r>
              <a:rPr lang="ru-RU" sz="1800" dirty="0">
                <a:solidFill>
                  <a:schemeClr val="tx1"/>
                </a:solidFill>
                <a:latin typeface="Montserrat" pitchFamily="2" charset="-52"/>
              </a:rPr>
              <a:t>2024 Ж. 1 ҚАЗАНЫНА </a:t>
            </a:r>
            <a:endParaRPr lang="ru-RU" altLang="en-US" sz="3000" dirty="0">
              <a:solidFill>
                <a:schemeClr val="tx1"/>
              </a:solidFill>
            </a:endParaRPr>
          </a:p>
        </p:txBody>
      </p:sp>
      <p:sp>
        <p:nvSpPr>
          <p:cNvPr id="16" name="TextBox 15">
            <a:extLst>
              <a:ext uri="{FF2B5EF4-FFF2-40B4-BE49-F238E27FC236}">
                <a16:creationId xmlns:a16="http://schemas.microsoft.com/office/drawing/2014/main" id="{2306DF4C-A720-5A8A-A39F-8213B72AF424}"/>
              </a:ext>
            </a:extLst>
          </p:cNvPr>
          <p:cNvSpPr txBox="1"/>
          <p:nvPr/>
        </p:nvSpPr>
        <p:spPr>
          <a:xfrm>
            <a:off x="4986033" y="2578268"/>
            <a:ext cx="3548367" cy="6417141"/>
          </a:xfrm>
          <a:prstGeom prst="rect">
            <a:avLst/>
          </a:prstGeom>
          <a:noFill/>
        </p:spPr>
        <p:txBody>
          <a:bodyPr wrap="square">
            <a:spAutoFit/>
          </a:bodyPr>
          <a:lstStyle/>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ӘЛИЕВ ЖОМАРТ ШИЯПҰЛЫ</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төрағасы</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a:solidFill>
                  <a:prstClr val="black"/>
                </a:solidFill>
                <a:latin typeface="Montserrat" pitchFamily="2" charset="-52"/>
              </a:rPr>
              <a:t>ҚР Экология </a:t>
            </a:r>
            <a:r>
              <a:rPr lang="ru-RU" sz="1500" dirty="0" err="1">
                <a:solidFill>
                  <a:prstClr val="black"/>
                </a:solidFill>
                <a:latin typeface="Montserrat" pitchFamily="2" charset="-52"/>
              </a:rPr>
              <a:t>және</a:t>
            </a:r>
            <a:r>
              <a:rPr lang="ru-RU" sz="1500" dirty="0">
                <a:solidFill>
                  <a:prstClr val="black"/>
                </a:solidFill>
                <a:latin typeface="Montserrat" pitchFamily="2" charset="-52"/>
              </a:rPr>
              <a:t> </a:t>
            </a:r>
            <a:r>
              <a:rPr lang="ru-RU" sz="1500" dirty="0" err="1">
                <a:solidFill>
                  <a:prstClr val="black"/>
                </a:solidFill>
                <a:latin typeface="Montserrat" pitchFamily="2" charset="-52"/>
              </a:rPr>
              <a:t>табиғи</a:t>
            </a:r>
            <a:r>
              <a:rPr lang="ru-RU" sz="1500" dirty="0">
                <a:solidFill>
                  <a:prstClr val="black"/>
                </a:solidFill>
                <a:latin typeface="Montserrat" pitchFamily="2" charset="-52"/>
              </a:rPr>
              <a:t> </a:t>
            </a:r>
            <a:r>
              <a:rPr lang="ru-RU" sz="1500" dirty="0" err="1">
                <a:solidFill>
                  <a:prstClr val="black"/>
                </a:solidFill>
                <a:latin typeface="Montserrat" pitchFamily="2" charset="-52"/>
              </a:rPr>
              <a:t>ресурстар</a:t>
            </a:r>
            <a:r>
              <a:rPr lang="ru-RU" sz="1500" dirty="0">
                <a:solidFill>
                  <a:prstClr val="black"/>
                </a:solidFill>
                <a:latin typeface="Montserrat" pitchFamily="2" charset="-52"/>
              </a:rPr>
              <a:t> вице-</a:t>
            </a:r>
            <a:r>
              <a:rPr lang="ru-RU" sz="1500" dirty="0" err="1">
                <a:solidFill>
                  <a:prstClr val="black"/>
                </a:solidFill>
                <a:latin typeface="Montserrat" pitchFamily="2" charset="-52"/>
              </a:rPr>
              <a:t>министрі</a:t>
            </a:r>
            <a:endParaRPr lang="ru-RU" sz="1500" dirty="0">
              <a:solidFill>
                <a:prstClr val="black"/>
              </a:solidFill>
              <a:latin typeface="Montserrat" pitchFamily="2" charset="-52"/>
            </a:endParaRPr>
          </a:p>
          <a:p>
            <a:pPr defTabSz="1371600" eaLnBrk="1" fontAlgn="auto" hangingPunct="1">
              <a:spcBef>
                <a:spcPts val="0"/>
              </a:spcBef>
              <a:spcAft>
                <a:spcPts val="0"/>
              </a:spcAft>
              <a:defRPr/>
            </a:pPr>
            <a:endParaRPr lang="ru-RU" b="1" dirty="0">
              <a:solidFill>
                <a:srgbClr val="4EA72E">
                  <a:lumMod val="50000"/>
                </a:srgbClr>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ИВАНОВА АННА ОЛЕГОВНА </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a:solidFill>
                  <a:prstClr val="black"/>
                </a:solidFill>
                <a:latin typeface="Montserrat" pitchFamily="2" charset="-52"/>
              </a:rPr>
              <a:t>ҚР </a:t>
            </a:r>
            <a:r>
              <a:rPr lang="ru-RU" sz="1500" dirty="0" err="1">
                <a:solidFill>
                  <a:prstClr val="black"/>
                </a:solidFill>
                <a:latin typeface="Montserrat" pitchFamily="2" charset="-52"/>
              </a:rPr>
              <a:t>Қаржымині</a:t>
            </a:r>
            <a:r>
              <a:rPr lang="ru-RU" sz="1500" dirty="0">
                <a:solidFill>
                  <a:prstClr val="black"/>
                </a:solidFill>
                <a:latin typeface="Montserrat" pitchFamily="2" charset="-52"/>
              </a:rPr>
              <a:t> ММЖК </a:t>
            </a:r>
            <a:r>
              <a:rPr lang="ru-RU" sz="1500" dirty="0" err="1">
                <a:solidFill>
                  <a:prstClr val="black"/>
                </a:solidFill>
                <a:latin typeface="Montserrat" pitchFamily="2" charset="-52"/>
              </a:rPr>
              <a:t>Меншіктің</a:t>
            </a:r>
            <a:r>
              <a:rPr lang="ru-RU" sz="1500" dirty="0">
                <a:solidFill>
                  <a:prstClr val="black"/>
                </a:solidFill>
                <a:latin typeface="Montserrat" pitchFamily="2" charset="-52"/>
              </a:rPr>
              <a:t>, </a:t>
            </a:r>
            <a:r>
              <a:rPr lang="ru-RU" sz="1500" dirty="0" err="1">
                <a:solidFill>
                  <a:prstClr val="black"/>
                </a:solidFill>
                <a:latin typeface="Montserrat" pitchFamily="2" charset="-52"/>
              </a:rPr>
              <a:t>сенімгерлік</a:t>
            </a:r>
            <a:r>
              <a:rPr lang="ru-RU" sz="1500" dirty="0">
                <a:solidFill>
                  <a:prstClr val="black"/>
                </a:solidFill>
                <a:latin typeface="Montserrat" pitchFamily="2" charset="-52"/>
              </a:rPr>
              <a:t> </a:t>
            </a:r>
            <a:r>
              <a:rPr lang="ru-RU" sz="1500" dirty="0" err="1">
                <a:solidFill>
                  <a:prstClr val="black"/>
                </a:solidFill>
                <a:latin typeface="Montserrat" pitchFamily="2" charset="-52"/>
              </a:rPr>
              <a:t>басқарудың</a:t>
            </a:r>
            <a:r>
              <a:rPr lang="ru-RU" sz="1500" dirty="0">
                <a:solidFill>
                  <a:prstClr val="black"/>
                </a:solidFill>
                <a:latin typeface="Montserrat" pitchFamily="2" charset="-52"/>
              </a:rPr>
              <a:t> </a:t>
            </a:r>
            <a:r>
              <a:rPr lang="ru-RU" sz="1500" dirty="0" err="1">
                <a:solidFill>
                  <a:prstClr val="black"/>
                </a:solidFill>
                <a:latin typeface="Montserrat" pitchFamily="2" charset="-52"/>
              </a:rPr>
              <a:t>және</a:t>
            </a:r>
            <a:r>
              <a:rPr lang="ru-RU" sz="1500" dirty="0">
                <a:solidFill>
                  <a:prstClr val="black"/>
                </a:solidFill>
                <a:latin typeface="Montserrat" pitchFamily="2" charset="-52"/>
              </a:rPr>
              <a:t> </a:t>
            </a:r>
            <a:r>
              <a:rPr lang="ru-RU" sz="1500" dirty="0" err="1">
                <a:solidFill>
                  <a:prstClr val="black"/>
                </a:solidFill>
                <a:latin typeface="Montserrat" pitchFamily="2" charset="-52"/>
              </a:rPr>
              <a:t>концессияның</a:t>
            </a:r>
            <a:r>
              <a:rPr lang="ru-RU" sz="1500" dirty="0">
                <a:solidFill>
                  <a:prstClr val="black"/>
                </a:solidFill>
                <a:latin typeface="Montserrat" pitchFamily="2" charset="-52"/>
              </a:rPr>
              <a:t> </a:t>
            </a:r>
            <a:r>
              <a:rPr lang="ru-RU" sz="1500" dirty="0" err="1">
                <a:solidFill>
                  <a:prstClr val="black"/>
                </a:solidFill>
                <a:latin typeface="Montserrat" pitchFamily="2" charset="-52"/>
              </a:rPr>
              <a:t>мемлекеттік</a:t>
            </a:r>
            <a:r>
              <a:rPr lang="ru-RU" sz="1500" dirty="0">
                <a:solidFill>
                  <a:prstClr val="black"/>
                </a:solidFill>
                <a:latin typeface="Montserrat" pitchFamily="2" charset="-52"/>
              </a:rPr>
              <a:t> </a:t>
            </a:r>
            <a:r>
              <a:rPr lang="ru-RU" sz="1500" dirty="0" err="1">
                <a:solidFill>
                  <a:prstClr val="black"/>
                </a:solidFill>
                <a:latin typeface="Montserrat" pitchFamily="2" charset="-52"/>
              </a:rPr>
              <a:t>мониторингі</a:t>
            </a:r>
            <a:r>
              <a:rPr lang="ru-RU" sz="1500" dirty="0">
                <a:solidFill>
                  <a:prstClr val="black"/>
                </a:solidFill>
                <a:latin typeface="Montserrat" pitchFamily="2" charset="-52"/>
              </a:rPr>
              <a:t> </a:t>
            </a:r>
            <a:r>
              <a:rPr lang="ru-RU" sz="1500" dirty="0" err="1">
                <a:solidFill>
                  <a:prstClr val="black"/>
                </a:solidFill>
                <a:latin typeface="Montserrat" pitchFamily="2" charset="-52"/>
              </a:rPr>
              <a:t>басқармасының</a:t>
            </a:r>
            <a:r>
              <a:rPr lang="ru-RU" sz="1500" dirty="0">
                <a:solidFill>
                  <a:prstClr val="black"/>
                </a:solidFill>
                <a:latin typeface="Montserrat" pitchFamily="2" charset="-52"/>
              </a:rPr>
              <a:t> </a:t>
            </a:r>
            <a:r>
              <a:rPr lang="ru-RU" sz="1500" dirty="0" err="1">
                <a:solidFill>
                  <a:prstClr val="black"/>
                </a:solidFill>
                <a:latin typeface="Montserrat" pitchFamily="2" charset="-52"/>
              </a:rPr>
              <a:t>басшысы</a:t>
            </a:r>
            <a:endParaRPr lang="ru-RU" sz="1500" dirty="0">
              <a:solidFill>
                <a:prstClr val="black"/>
              </a:solidFill>
              <a:latin typeface="Montserrat" pitchFamily="2" charset="-52"/>
            </a:endParaRPr>
          </a:p>
          <a:p>
            <a:pPr defTabSz="1371600" eaLnBrk="1" fontAlgn="auto" hangingPunct="1">
              <a:spcBef>
                <a:spcPts val="0"/>
              </a:spcBef>
              <a:spcAft>
                <a:spcPts val="0"/>
              </a:spcAft>
              <a:defRPr/>
            </a:pPr>
            <a:endParaRPr lang="ru-RU" dirty="0">
              <a:solidFill>
                <a:prstClr val="black"/>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ДАЙЫРБЕКОВ НҰРБЕК СЛЯМХАНҰЛЫ</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err="1">
                <a:solidFill>
                  <a:prstClr val="black"/>
                </a:solidFill>
                <a:latin typeface="Montserrat" pitchFamily="2" charset="-52"/>
              </a:rPr>
              <a:t>Тәуелсіз</a:t>
            </a:r>
            <a:r>
              <a:rPr lang="ru-RU" sz="1500" dirty="0">
                <a:solidFill>
                  <a:prstClr val="black"/>
                </a:solidFill>
                <a:latin typeface="Montserrat" pitchFamily="2" charset="-52"/>
              </a:rPr>
              <a:t> директор</a:t>
            </a:r>
          </a:p>
          <a:p>
            <a:pPr defTabSz="1371600" eaLnBrk="1" fontAlgn="auto" hangingPunct="1">
              <a:spcBef>
                <a:spcPts val="0"/>
              </a:spcBef>
              <a:spcAft>
                <a:spcPts val="0"/>
              </a:spcAft>
              <a:defRPr/>
            </a:pPr>
            <a:endParaRPr lang="ru-RU" dirty="0">
              <a:solidFill>
                <a:prstClr val="black"/>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КАНАПЬЯНОВ ЧИНГИЗ СЕРЖАНҰЛЫ</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err="1">
                <a:solidFill>
                  <a:prstClr val="black"/>
                </a:solidFill>
                <a:latin typeface="Montserrat" pitchFamily="2" charset="-52"/>
              </a:rPr>
              <a:t>Тәуелсіз</a:t>
            </a:r>
            <a:r>
              <a:rPr lang="ru-RU" sz="1500" dirty="0">
                <a:solidFill>
                  <a:prstClr val="black"/>
                </a:solidFill>
                <a:latin typeface="Montserrat" pitchFamily="2" charset="-52"/>
              </a:rPr>
              <a:t> директор</a:t>
            </a:r>
          </a:p>
          <a:p>
            <a:pPr defTabSz="1371600" eaLnBrk="1" fontAlgn="auto" hangingPunct="1">
              <a:spcBef>
                <a:spcPts val="0"/>
              </a:spcBef>
              <a:spcAft>
                <a:spcPts val="0"/>
              </a:spcAft>
              <a:defRPr/>
            </a:pPr>
            <a:endParaRPr lang="ru-RU" b="1" dirty="0">
              <a:solidFill>
                <a:srgbClr val="4EA72E">
                  <a:lumMod val="50000"/>
                </a:srgbClr>
              </a:solidFill>
              <a:latin typeface="Montserrat" pitchFamily="2" charset="-52"/>
            </a:endParaRPr>
          </a:p>
        </p:txBody>
      </p:sp>
      <p:sp>
        <p:nvSpPr>
          <p:cNvPr id="17" name="TextBox 16">
            <a:extLst>
              <a:ext uri="{FF2B5EF4-FFF2-40B4-BE49-F238E27FC236}">
                <a16:creationId xmlns:a16="http://schemas.microsoft.com/office/drawing/2014/main" id="{777043B2-1751-A33C-AAB1-5355E89EA3A3}"/>
              </a:ext>
            </a:extLst>
          </p:cNvPr>
          <p:cNvSpPr txBox="1"/>
          <p:nvPr/>
        </p:nvSpPr>
        <p:spPr>
          <a:xfrm>
            <a:off x="9227574" y="2578268"/>
            <a:ext cx="3421626" cy="6878806"/>
          </a:xfrm>
          <a:prstGeom prst="rect">
            <a:avLst/>
          </a:prstGeom>
          <a:noFill/>
        </p:spPr>
        <p:txBody>
          <a:bodyPr wrap="square">
            <a:spAutoFit/>
          </a:bodyPr>
          <a:lstStyle/>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ӘЛИЕВ ЖОМАРТ ШИЯПҰЛЫ</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төрағасы</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a:solidFill>
                  <a:prstClr val="black"/>
                </a:solidFill>
                <a:latin typeface="Montserrat" pitchFamily="2" charset="-52"/>
              </a:rPr>
              <a:t>ҚР Экология </a:t>
            </a:r>
            <a:r>
              <a:rPr lang="ru-RU" sz="1500" dirty="0" err="1">
                <a:solidFill>
                  <a:prstClr val="black"/>
                </a:solidFill>
                <a:latin typeface="Montserrat" pitchFamily="2" charset="-52"/>
              </a:rPr>
              <a:t>және</a:t>
            </a:r>
            <a:r>
              <a:rPr lang="ru-RU" sz="1500" dirty="0">
                <a:solidFill>
                  <a:prstClr val="black"/>
                </a:solidFill>
                <a:latin typeface="Montserrat" pitchFamily="2" charset="-52"/>
              </a:rPr>
              <a:t> </a:t>
            </a:r>
            <a:r>
              <a:rPr lang="ru-RU" sz="1500" dirty="0" err="1">
                <a:solidFill>
                  <a:prstClr val="black"/>
                </a:solidFill>
                <a:latin typeface="Montserrat" pitchFamily="2" charset="-52"/>
              </a:rPr>
              <a:t>табиғи</a:t>
            </a:r>
            <a:r>
              <a:rPr lang="ru-RU" sz="1500" dirty="0">
                <a:solidFill>
                  <a:prstClr val="black"/>
                </a:solidFill>
                <a:latin typeface="Montserrat" pitchFamily="2" charset="-52"/>
              </a:rPr>
              <a:t> </a:t>
            </a:r>
            <a:r>
              <a:rPr lang="ru-RU" sz="1500" dirty="0" err="1">
                <a:solidFill>
                  <a:prstClr val="black"/>
                </a:solidFill>
                <a:latin typeface="Montserrat" pitchFamily="2" charset="-52"/>
              </a:rPr>
              <a:t>ресурстар</a:t>
            </a:r>
            <a:r>
              <a:rPr lang="ru-RU" sz="1500" dirty="0">
                <a:solidFill>
                  <a:prstClr val="black"/>
                </a:solidFill>
                <a:latin typeface="Montserrat" pitchFamily="2" charset="-52"/>
              </a:rPr>
              <a:t> вице-</a:t>
            </a:r>
            <a:r>
              <a:rPr lang="ru-RU" sz="1500" dirty="0" err="1">
                <a:solidFill>
                  <a:prstClr val="black"/>
                </a:solidFill>
                <a:latin typeface="Montserrat" pitchFamily="2" charset="-52"/>
              </a:rPr>
              <a:t>министрі</a:t>
            </a:r>
            <a:endParaRPr lang="ru-RU" sz="1500" dirty="0">
              <a:solidFill>
                <a:prstClr val="black"/>
              </a:solidFill>
              <a:latin typeface="Montserrat" pitchFamily="2" charset="-52"/>
            </a:endParaRPr>
          </a:p>
          <a:p>
            <a:pPr defTabSz="1371600" eaLnBrk="1" fontAlgn="auto" hangingPunct="1">
              <a:spcBef>
                <a:spcPts val="0"/>
              </a:spcBef>
              <a:spcAft>
                <a:spcPts val="0"/>
              </a:spcAft>
              <a:defRPr/>
            </a:pPr>
            <a:endParaRPr lang="ru-RU" b="1" dirty="0">
              <a:solidFill>
                <a:srgbClr val="4EA72E">
                  <a:lumMod val="50000"/>
                </a:srgbClr>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ИВАНОВА АННА ОЛЕГОВНА </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a:solidFill>
                  <a:prstClr val="black"/>
                </a:solidFill>
                <a:latin typeface="Montserrat" pitchFamily="2" charset="-52"/>
              </a:rPr>
              <a:t>ҚР </a:t>
            </a:r>
            <a:r>
              <a:rPr lang="ru-RU" sz="1500" dirty="0" err="1">
                <a:solidFill>
                  <a:prstClr val="black"/>
                </a:solidFill>
                <a:latin typeface="Montserrat" pitchFamily="2" charset="-52"/>
              </a:rPr>
              <a:t>Қаржымині</a:t>
            </a:r>
            <a:r>
              <a:rPr lang="ru-RU" sz="1500" dirty="0">
                <a:solidFill>
                  <a:prstClr val="black"/>
                </a:solidFill>
                <a:latin typeface="Montserrat" pitchFamily="2" charset="-52"/>
              </a:rPr>
              <a:t> ММЖК </a:t>
            </a:r>
            <a:r>
              <a:rPr lang="ru-RU" sz="1500" dirty="0" err="1">
                <a:solidFill>
                  <a:prstClr val="black"/>
                </a:solidFill>
                <a:latin typeface="Montserrat" pitchFamily="2" charset="-52"/>
              </a:rPr>
              <a:t>Меншіктің</a:t>
            </a:r>
            <a:r>
              <a:rPr lang="ru-RU" sz="1500" dirty="0">
                <a:solidFill>
                  <a:prstClr val="black"/>
                </a:solidFill>
                <a:latin typeface="Montserrat" pitchFamily="2" charset="-52"/>
              </a:rPr>
              <a:t>, </a:t>
            </a:r>
            <a:r>
              <a:rPr lang="ru-RU" sz="1500" dirty="0" err="1">
                <a:solidFill>
                  <a:prstClr val="black"/>
                </a:solidFill>
                <a:latin typeface="Montserrat" pitchFamily="2" charset="-52"/>
              </a:rPr>
              <a:t>сенімгерлік</a:t>
            </a:r>
            <a:r>
              <a:rPr lang="ru-RU" sz="1500" dirty="0">
                <a:solidFill>
                  <a:prstClr val="black"/>
                </a:solidFill>
                <a:latin typeface="Montserrat" pitchFamily="2" charset="-52"/>
              </a:rPr>
              <a:t> </a:t>
            </a:r>
            <a:r>
              <a:rPr lang="ru-RU" sz="1500" dirty="0" err="1">
                <a:solidFill>
                  <a:prstClr val="black"/>
                </a:solidFill>
                <a:latin typeface="Montserrat" pitchFamily="2" charset="-52"/>
              </a:rPr>
              <a:t>басқарудың</a:t>
            </a:r>
            <a:r>
              <a:rPr lang="ru-RU" sz="1500" dirty="0">
                <a:solidFill>
                  <a:prstClr val="black"/>
                </a:solidFill>
                <a:latin typeface="Montserrat" pitchFamily="2" charset="-52"/>
              </a:rPr>
              <a:t> </a:t>
            </a:r>
            <a:r>
              <a:rPr lang="ru-RU" sz="1500" dirty="0" err="1">
                <a:solidFill>
                  <a:prstClr val="black"/>
                </a:solidFill>
                <a:latin typeface="Montserrat" pitchFamily="2" charset="-52"/>
              </a:rPr>
              <a:t>және</a:t>
            </a:r>
            <a:r>
              <a:rPr lang="ru-RU" sz="1500" dirty="0">
                <a:solidFill>
                  <a:prstClr val="black"/>
                </a:solidFill>
                <a:latin typeface="Montserrat" pitchFamily="2" charset="-52"/>
              </a:rPr>
              <a:t> </a:t>
            </a:r>
            <a:r>
              <a:rPr lang="ru-RU" sz="1500" dirty="0" err="1">
                <a:solidFill>
                  <a:prstClr val="black"/>
                </a:solidFill>
                <a:latin typeface="Montserrat" pitchFamily="2" charset="-52"/>
              </a:rPr>
              <a:t>концессияның</a:t>
            </a:r>
            <a:r>
              <a:rPr lang="ru-RU" sz="1500" dirty="0">
                <a:solidFill>
                  <a:prstClr val="black"/>
                </a:solidFill>
                <a:latin typeface="Montserrat" pitchFamily="2" charset="-52"/>
              </a:rPr>
              <a:t> </a:t>
            </a:r>
            <a:r>
              <a:rPr lang="ru-RU" sz="1500" dirty="0" err="1">
                <a:solidFill>
                  <a:prstClr val="black"/>
                </a:solidFill>
                <a:latin typeface="Montserrat" pitchFamily="2" charset="-52"/>
              </a:rPr>
              <a:t>мемлекеттік</a:t>
            </a:r>
            <a:r>
              <a:rPr lang="ru-RU" sz="1500" dirty="0">
                <a:solidFill>
                  <a:prstClr val="black"/>
                </a:solidFill>
                <a:latin typeface="Montserrat" pitchFamily="2" charset="-52"/>
              </a:rPr>
              <a:t> </a:t>
            </a:r>
            <a:r>
              <a:rPr lang="ru-RU" sz="1500" dirty="0" err="1">
                <a:solidFill>
                  <a:prstClr val="black"/>
                </a:solidFill>
                <a:latin typeface="Montserrat" pitchFamily="2" charset="-52"/>
              </a:rPr>
              <a:t>мониторингі</a:t>
            </a:r>
            <a:r>
              <a:rPr lang="ru-RU" sz="1500" dirty="0">
                <a:solidFill>
                  <a:prstClr val="black"/>
                </a:solidFill>
                <a:latin typeface="Montserrat" pitchFamily="2" charset="-52"/>
              </a:rPr>
              <a:t> </a:t>
            </a:r>
            <a:r>
              <a:rPr lang="ru-RU" sz="1500" dirty="0" err="1">
                <a:solidFill>
                  <a:prstClr val="black"/>
                </a:solidFill>
                <a:latin typeface="Montserrat" pitchFamily="2" charset="-52"/>
              </a:rPr>
              <a:t>басқармасының</a:t>
            </a:r>
            <a:r>
              <a:rPr lang="ru-RU" sz="1500" dirty="0">
                <a:solidFill>
                  <a:prstClr val="black"/>
                </a:solidFill>
                <a:latin typeface="Montserrat" pitchFamily="2" charset="-52"/>
              </a:rPr>
              <a:t> </a:t>
            </a:r>
            <a:r>
              <a:rPr lang="ru-RU" sz="1500" dirty="0" err="1">
                <a:solidFill>
                  <a:prstClr val="black"/>
                </a:solidFill>
                <a:latin typeface="Montserrat" pitchFamily="2" charset="-52"/>
              </a:rPr>
              <a:t>басшысы</a:t>
            </a:r>
            <a:endParaRPr lang="ru-RU" sz="1500" dirty="0">
              <a:solidFill>
                <a:prstClr val="black"/>
              </a:solidFill>
              <a:latin typeface="Montserrat" pitchFamily="2" charset="-52"/>
            </a:endParaRPr>
          </a:p>
          <a:p>
            <a:pPr defTabSz="1371600" eaLnBrk="1" fontAlgn="auto" hangingPunct="1">
              <a:spcBef>
                <a:spcPts val="0"/>
              </a:spcBef>
              <a:spcAft>
                <a:spcPts val="0"/>
              </a:spcAft>
              <a:defRPr/>
            </a:pPr>
            <a:endParaRPr lang="ru-RU" dirty="0">
              <a:solidFill>
                <a:prstClr val="black"/>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ДАЙЫРБЕКОВ НҰРБЕК СЛЯМХАНҰЛЫ</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err="1">
                <a:solidFill>
                  <a:prstClr val="black"/>
                </a:solidFill>
                <a:latin typeface="Montserrat" pitchFamily="2" charset="-52"/>
              </a:rPr>
              <a:t>Тәуелсіз</a:t>
            </a:r>
            <a:r>
              <a:rPr lang="ru-RU" sz="1500" dirty="0">
                <a:solidFill>
                  <a:prstClr val="black"/>
                </a:solidFill>
                <a:latin typeface="Montserrat" pitchFamily="2" charset="-52"/>
              </a:rPr>
              <a:t> директор</a:t>
            </a:r>
          </a:p>
          <a:p>
            <a:pPr defTabSz="1371600" eaLnBrk="1" fontAlgn="auto" hangingPunct="1">
              <a:spcBef>
                <a:spcPts val="0"/>
              </a:spcBef>
              <a:spcAft>
                <a:spcPts val="0"/>
              </a:spcAft>
              <a:defRPr/>
            </a:pPr>
            <a:endParaRPr lang="ru-RU" dirty="0">
              <a:solidFill>
                <a:prstClr val="black"/>
              </a:solidFill>
              <a:latin typeface="Montserrat" pitchFamily="2" charset="-52"/>
            </a:endParaRPr>
          </a:p>
          <a:p>
            <a:pPr defTabSz="1371600" eaLnBrk="1" fontAlgn="auto" hangingPunct="1">
              <a:spcBef>
                <a:spcPts val="0"/>
              </a:spcBef>
              <a:spcAft>
                <a:spcPts val="0"/>
              </a:spcAft>
              <a:defRPr/>
            </a:pPr>
            <a:r>
              <a:rPr lang="ru-RU" b="1" dirty="0">
                <a:solidFill>
                  <a:srgbClr val="4EA72E">
                    <a:lumMod val="50000"/>
                  </a:srgbClr>
                </a:solidFill>
                <a:latin typeface="Montserrat" pitchFamily="2" charset="-52"/>
              </a:rPr>
              <a:t>КАНАПЬЯНОВ ЧИНГИЗ СЕРЖАНҰЛЫ</a:t>
            </a:r>
          </a:p>
          <a:p>
            <a:pPr defTabSz="1371600" eaLnBrk="1" fontAlgn="auto" hangingPunct="1">
              <a:spcBef>
                <a:spcPts val="0"/>
              </a:spcBef>
              <a:spcAft>
                <a:spcPts val="0"/>
              </a:spcAft>
              <a:defRPr/>
            </a:pPr>
            <a:r>
              <a:rPr lang="ru-RU" sz="1500" dirty="0" err="1">
                <a:solidFill>
                  <a:prstClr val="black"/>
                </a:solidFill>
                <a:latin typeface="Montserrat" pitchFamily="2" charset="-52"/>
              </a:rPr>
              <a:t>Директорлар</a:t>
            </a:r>
            <a:r>
              <a:rPr lang="ru-RU" sz="1500" dirty="0">
                <a:solidFill>
                  <a:prstClr val="black"/>
                </a:solidFill>
                <a:latin typeface="Montserrat" pitchFamily="2" charset="-52"/>
              </a:rPr>
              <a:t> </a:t>
            </a:r>
            <a:r>
              <a:rPr lang="ru-RU" sz="1500" dirty="0" err="1">
                <a:solidFill>
                  <a:prstClr val="black"/>
                </a:solidFill>
                <a:latin typeface="Montserrat" pitchFamily="2" charset="-52"/>
              </a:rPr>
              <a:t>кеңесінің</a:t>
            </a:r>
            <a:r>
              <a:rPr lang="ru-RU" sz="1500" dirty="0">
                <a:solidFill>
                  <a:prstClr val="black"/>
                </a:solidFill>
                <a:latin typeface="Montserrat" pitchFamily="2" charset="-52"/>
              </a:rPr>
              <a:t> </a:t>
            </a:r>
            <a:r>
              <a:rPr lang="ru-RU" sz="1500" dirty="0" err="1">
                <a:solidFill>
                  <a:prstClr val="black"/>
                </a:solidFill>
                <a:latin typeface="Montserrat" pitchFamily="2" charset="-52"/>
              </a:rPr>
              <a:t>мүшесі</a:t>
            </a:r>
            <a:r>
              <a:rPr lang="ru-RU" sz="1500" dirty="0">
                <a:solidFill>
                  <a:prstClr val="black"/>
                </a:solidFill>
                <a:latin typeface="Montserrat" pitchFamily="2" charset="-52"/>
              </a:rPr>
              <a:t>,</a:t>
            </a:r>
          </a:p>
          <a:p>
            <a:pPr defTabSz="1371600" eaLnBrk="1" fontAlgn="auto" hangingPunct="1">
              <a:spcBef>
                <a:spcPts val="0"/>
              </a:spcBef>
              <a:spcAft>
                <a:spcPts val="0"/>
              </a:spcAft>
              <a:defRPr/>
            </a:pPr>
            <a:r>
              <a:rPr lang="ru-RU" sz="1500" dirty="0" err="1">
                <a:solidFill>
                  <a:prstClr val="black"/>
                </a:solidFill>
                <a:latin typeface="Montserrat" pitchFamily="2" charset="-52"/>
              </a:rPr>
              <a:t>Тәуелсіз</a:t>
            </a:r>
            <a:r>
              <a:rPr lang="ru-RU" sz="1500" dirty="0">
                <a:solidFill>
                  <a:prstClr val="black"/>
                </a:solidFill>
                <a:latin typeface="Montserrat" pitchFamily="2" charset="-52"/>
              </a:rPr>
              <a:t> директор</a:t>
            </a:r>
          </a:p>
          <a:p>
            <a:pPr defTabSz="1371600" eaLnBrk="1" fontAlgn="auto" hangingPunct="1">
              <a:spcBef>
                <a:spcPts val="0"/>
              </a:spcBef>
              <a:spcAft>
                <a:spcPts val="0"/>
              </a:spcAft>
              <a:defRPr/>
            </a:pPr>
            <a:endParaRPr lang="ru-RU" b="1" dirty="0">
              <a:solidFill>
                <a:srgbClr val="4EA72E">
                  <a:lumMod val="50000"/>
                </a:srgbClr>
              </a:solidFill>
              <a:latin typeface="Montserrat" pitchFamily="2" charset="-52"/>
            </a:endParaRPr>
          </a:p>
        </p:txBody>
      </p:sp>
      <p:sp>
        <p:nvSpPr>
          <p:cNvPr id="9" name="Номер слайда 8">
            <a:extLst>
              <a:ext uri="{FF2B5EF4-FFF2-40B4-BE49-F238E27FC236}">
                <a16:creationId xmlns:a16="http://schemas.microsoft.com/office/drawing/2014/main" id="{488E19D8-86FF-69D4-0C16-44955F5D59B1}"/>
              </a:ext>
            </a:extLst>
          </p:cNvPr>
          <p:cNvSpPr>
            <a:spLocks noGrp="1"/>
          </p:cNvSpPr>
          <p:nvPr>
            <p:ph type="sldNum" sz="quarter" idx="12"/>
          </p:nvPr>
        </p:nvSpPr>
        <p:spPr/>
        <p:txBody>
          <a:bodyPr/>
          <a:lstStyle/>
          <a:p>
            <a:pPr defTabSz="1371600" eaLnBrk="1" fontAlgn="auto" hangingPunct="1">
              <a:spcBef>
                <a:spcPts val="0"/>
              </a:spcBef>
              <a:spcAft>
                <a:spcPts val="0"/>
              </a:spcAft>
            </a:pPr>
            <a:fld id="{E0D1615F-1C8A-4F80-B4CF-B85FFB2BA77F}" type="slidenum">
              <a:rPr lang="en-US">
                <a:solidFill>
                  <a:prstClr val="black">
                    <a:tint val="82000"/>
                  </a:prstClr>
                </a:solidFill>
                <a:latin typeface="Aptos" panose="02110004020202020204"/>
              </a:rPr>
              <a:pPr defTabSz="1371600" eaLnBrk="1" fontAlgn="auto" hangingPunct="1">
                <a:spcBef>
                  <a:spcPts val="0"/>
                </a:spcBef>
                <a:spcAft>
                  <a:spcPts val="0"/>
                </a:spcAft>
              </a:pPr>
              <a:t>11</a:t>
            </a:fld>
            <a:endParaRPr lang="en-US">
              <a:solidFill>
                <a:prstClr val="black">
                  <a:tint val="82000"/>
                </a:prstClr>
              </a:solidFill>
              <a:latin typeface="Aptos" panose="02110004020202020204"/>
            </a:endParaRPr>
          </a:p>
        </p:txBody>
      </p:sp>
      <p:pic>
        <p:nvPicPr>
          <p:cNvPr id="8" name="Рисунок 4">
            <a:extLst>
              <a:ext uri="{FF2B5EF4-FFF2-40B4-BE49-F238E27FC236}">
                <a16:creationId xmlns:a16="http://schemas.microsoft.com/office/drawing/2014/main" id="{78302DFB-6188-5450-AD46-8F5E6C718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11" name="TextBox 13">
            <a:extLst>
              <a:ext uri="{FF2B5EF4-FFF2-40B4-BE49-F238E27FC236}">
                <a16:creationId xmlns:a16="http://schemas.microsoft.com/office/drawing/2014/main" id="{70F1E283-7860-B78D-8852-555B9D051343}"/>
              </a:ext>
            </a:extLst>
          </p:cNvPr>
          <p:cNvSpPr txBox="1">
            <a:spLocks noChangeArrowheads="1"/>
          </p:cNvSpPr>
          <p:nvPr/>
        </p:nvSpPr>
        <p:spPr bwMode="auto">
          <a:xfrm>
            <a:off x="861813" y="580409"/>
            <a:ext cx="14769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fontAlgn="auto">
              <a:spcBef>
                <a:spcPts val="0"/>
              </a:spcBef>
              <a:spcAft>
                <a:spcPts val="0"/>
              </a:spcAft>
            </a:pPr>
            <a:r>
              <a:rPr lang="ru-RU" sz="3600" dirty="0">
                <a:solidFill>
                  <a:prstClr val="black"/>
                </a:solidFill>
              </a:rPr>
              <a:t>ДИРЕКТОРЛАР КЕҢЕСІ</a:t>
            </a:r>
            <a:r>
              <a:rPr lang="ru-RU" b="0" i="1" dirty="0">
                <a:solidFill>
                  <a:srgbClr val="196B24">
                    <a:lumMod val="75000"/>
                  </a:srgbClr>
                </a:solidFill>
                <a:latin typeface="Montserrat" pitchFamily="2" charset="-52"/>
              </a:rPr>
              <a:t>(2024 </a:t>
            </a:r>
            <a:r>
              <a:rPr lang="ru-RU" b="0" i="1" dirty="0" err="1">
                <a:solidFill>
                  <a:srgbClr val="196B24">
                    <a:lumMod val="75000"/>
                  </a:srgbClr>
                </a:solidFill>
                <a:latin typeface="Montserrat" pitchFamily="2" charset="-52"/>
              </a:rPr>
              <a:t>жыл</a:t>
            </a:r>
            <a:r>
              <a:rPr lang="ru-RU" b="0" i="1" dirty="0">
                <a:solidFill>
                  <a:srgbClr val="196B24">
                    <a:lumMod val="75000"/>
                  </a:srgbClr>
                </a:solidFill>
                <a:latin typeface="Montserrat" pitchFamily="2" charset="-52"/>
              </a:rPr>
              <a:t> </a:t>
            </a:r>
            <a:r>
              <a:rPr lang="ru-RU" b="0" i="1" dirty="0" err="1">
                <a:solidFill>
                  <a:srgbClr val="196B24">
                    <a:lumMod val="75000"/>
                  </a:srgbClr>
                </a:solidFill>
                <a:latin typeface="Montserrat" pitchFamily="2" charset="-52"/>
              </a:rPr>
              <a:t>ішінде</a:t>
            </a:r>
            <a:r>
              <a:rPr lang="ru-RU" b="0" i="1" dirty="0">
                <a:solidFill>
                  <a:srgbClr val="196B24">
                    <a:lumMod val="75000"/>
                  </a:srgbClr>
                </a:solidFill>
                <a:latin typeface="Montserrat" pitchFamily="2" charset="-52"/>
              </a:rPr>
              <a:t> </a:t>
            </a:r>
            <a:r>
              <a:rPr lang="ru-RU" b="0" i="1" dirty="0" err="1">
                <a:solidFill>
                  <a:srgbClr val="196B24">
                    <a:lumMod val="75000"/>
                  </a:srgbClr>
                </a:solidFill>
                <a:latin typeface="Montserrat" pitchFamily="2" charset="-52"/>
              </a:rPr>
              <a:t>құрамның</a:t>
            </a:r>
            <a:r>
              <a:rPr lang="ru-RU" b="0" i="1" dirty="0">
                <a:solidFill>
                  <a:srgbClr val="196B24">
                    <a:lumMod val="75000"/>
                  </a:srgbClr>
                </a:solidFill>
                <a:latin typeface="Montserrat" pitchFamily="2" charset="-52"/>
              </a:rPr>
              <a:t> </a:t>
            </a:r>
            <a:r>
              <a:rPr lang="ru-RU" b="0" i="1" dirty="0" err="1">
                <a:solidFill>
                  <a:srgbClr val="196B24">
                    <a:lumMod val="75000"/>
                  </a:srgbClr>
                </a:solidFill>
                <a:latin typeface="Montserrat" pitchFamily="2" charset="-52"/>
              </a:rPr>
              <a:t>өзгеруі</a:t>
            </a:r>
            <a:r>
              <a:rPr lang="ru-RU" b="0" i="1" dirty="0">
                <a:solidFill>
                  <a:srgbClr val="196B24">
                    <a:lumMod val="75000"/>
                  </a:srgbClr>
                </a:solidFill>
                <a:latin typeface="Montserrat" pitchFamily="2" charset="-52"/>
              </a:rPr>
              <a:t>) </a:t>
            </a:r>
            <a:endParaRPr lang="ru-RU" sz="3600" b="0" i="1" dirty="0">
              <a:solidFill>
                <a:prstClr val="black"/>
              </a:solidFill>
            </a:endParaRPr>
          </a:p>
        </p:txBody>
      </p:sp>
      <p:cxnSp>
        <p:nvCxnSpPr>
          <p:cNvPr id="23" name="Google Shape;136;g327589e7125_0_0">
            <a:extLst>
              <a:ext uri="{FF2B5EF4-FFF2-40B4-BE49-F238E27FC236}">
                <a16:creationId xmlns:a16="http://schemas.microsoft.com/office/drawing/2014/main" id="{D2470D16-05A0-70EF-E112-3649CD007F07}"/>
              </a:ext>
            </a:extLst>
          </p:cNvPr>
          <p:cNvCxnSpPr>
            <a:cxnSpLocks/>
          </p:cNvCxnSpPr>
          <p:nvPr/>
        </p:nvCxnSpPr>
        <p:spPr>
          <a:xfrm>
            <a:off x="13030200" y="2552700"/>
            <a:ext cx="0" cy="7181373"/>
          </a:xfrm>
          <a:prstGeom prst="straightConnector1">
            <a:avLst/>
          </a:prstGeom>
          <a:noFill/>
          <a:ln w="9525" cap="flat" cmpd="sng">
            <a:solidFill>
              <a:schemeClr val="bg2">
                <a:lumMod val="90000"/>
              </a:schemeClr>
            </a:solidFill>
            <a:prstDash val="solid"/>
            <a:round/>
            <a:headEnd type="none" w="sm" len="sm"/>
            <a:tailEnd type="none" w="sm" len="sm"/>
          </a:ln>
        </p:spPr>
      </p:cxnSp>
      <p:cxnSp>
        <p:nvCxnSpPr>
          <p:cNvPr id="25" name="Google Shape;136;g327589e7125_0_0">
            <a:extLst>
              <a:ext uri="{FF2B5EF4-FFF2-40B4-BE49-F238E27FC236}">
                <a16:creationId xmlns:a16="http://schemas.microsoft.com/office/drawing/2014/main" id="{3EE30EA3-182D-256A-54C1-7F28FC640BD0}"/>
              </a:ext>
            </a:extLst>
          </p:cNvPr>
          <p:cNvCxnSpPr>
            <a:cxnSpLocks/>
          </p:cNvCxnSpPr>
          <p:nvPr/>
        </p:nvCxnSpPr>
        <p:spPr>
          <a:xfrm>
            <a:off x="8763000" y="2400300"/>
            <a:ext cx="0" cy="7333773"/>
          </a:xfrm>
          <a:prstGeom prst="straightConnector1">
            <a:avLst/>
          </a:prstGeom>
          <a:noFill/>
          <a:ln w="9525" cap="flat" cmpd="sng">
            <a:solidFill>
              <a:schemeClr val="bg2">
                <a:lumMod val="90000"/>
              </a:schemeClr>
            </a:solidFill>
            <a:prstDash val="solid"/>
            <a:round/>
            <a:headEnd type="none" w="sm" len="sm"/>
            <a:tailEnd type="none" w="sm" len="sm"/>
          </a:ln>
        </p:spPr>
      </p:cxnSp>
      <p:cxnSp>
        <p:nvCxnSpPr>
          <p:cNvPr id="26" name="Google Shape;136;g327589e7125_0_0">
            <a:extLst>
              <a:ext uri="{FF2B5EF4-FFF2-40B4-BE49-F238E27FC236}">
                <a16:creationId xmlns:a16="http://schemas.microsoft.com/office/drawing/2014/main" id="{81D4F19D-E95A-0293-0D82-BDA233B7ABA5}"/>
              </a:ext>
            </a:extLst>
          </p:cNvPr>
          <p:cNvCxnSpPr>
            <a:cxnSpLocks/>
          </p:cNvCxnSpPr>
          <p:nvPr/>
        </p:nvCxnSpPr>
        <p:spPr>
          <a:xfrm>
            <a:off x="4636295" y="2476500"/>
            <a:ext cx="0" cy="7257573"/>
          </a:xfrm>
          <a:prstGeom prst="straightConnector1">
            <a:avLst/>
          </a:prstGeom>
          <a:noFill/>
          <a:ln w="9525" cap="flat" cmpd="sng">
            <a:solidFill>
              <a:schemeClr val="bg2">
                <a:lumMod val="90000"/>
              </a:schemeClr>
            </a:solidFill>
            <a:prstDash val="solid"/>
            <a:round/>
            <a:headEnd type="none" w="sm" len="sm"/>
            <a:tailEnd type="none" w="sm" len="sm"/>
          </a:ln>
        </p:spPr>
      </p:cxnSp>
    </p:spTree>
    <p:extLst>
      <p:ext uri="{BB962C8B-B14F-4D97-AF65-F5344CB8AC3E}">
        <p14:creationId xmlns:p14="http://schemas.microsoft.com/office/powerpoint/2010/main" val="24357347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4889B-ABCF-7B64-B3BF-A88CD421C928}"/>
            </a:ext>
          </a:extLst>
        </p:cNvPr>
        <p:cNvGrpSpPr/>
        <p:nvPr/>
      </p:nvGrpSpPr>
      <p:grpSpPr>
        <a:xfrm>
          <a:off x="0" y="0"/>
          <a:ext cx="0" cy="0"/>
          <a:chOff x="0" y="0"/>
          <a:chExt cx="0" cy="0"/>
        </a:xfrm>
      </p:grpSpPr>
      <p:graphicFrame>
        <p:nvGraphicFramePr>
          <p:cNvPr id="12" name="Диаграмма 11">
            <a:extLst>
              <a:ext uri="{FF2B5EF4-FFF2-40B4-BE49-F238E27FC236}">
                <a16:creationId xmlns:a16="http://schemas.microsoft.com/office/drawing/2014/main" id="{C8DDCC8E-616D-9137-FDB3-60C5C7B8135E}"/>
              </a:ext>
            </a:extLst>
          </p:cNvPr>
          <p:cNvGraphicFramePr/>
          <p:nvPr>
            <p:extLst>
              <p:ext uri="{D42A27DB-BD31-4B8C-83A1-F6EECF244321}">
                <p14:modId xmlns:p14="http://schemas.microsoft.com/office/powerpoint/2010/main" val="3461734191"/>
              </p:ext>
            </p:extLst>
          </p:nvPr>
        </p:nvGraphicFramePr>
        <p:xfrm>
          <a:off x="964012" y="2700277"/>
          <a:ext cx="7350033" cy="4672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a:extLst>
              <a:ext uri="{FF2B5EF4-FFF2-40B4-BE49-F238E27FC236}">
                <a16:creationId xmlns:a16="http://schemas.microsoft.com/office/drawing/2014/main" id="{FDF21385-088A-3988-5845-D0EB4359538B}"/>
              </a:ext>
            </a:extLst>
          </p:cNvPr>
          <p:cNvGraphicFramePr/>
          <p:nvPr>
            <p:extLst>
              <p:ext uri="{D42A27DB-BD31-4B8C-83A1-F6EECF244321}">
                <p14:modId xmlns:p14="http://schemas.microsoft.com/office/powerpoint/2010/main" val="3858236970"/>
              </p:ext>
            </p:extLst>
          </p:nvPr>
        </p:nvGraphicFramePr>
        <p:xfrm>
          <a:off x="9395823" y="2700276"/>
          <a:ext cx="7667534" cy="467241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BC0F5BCC-E76A-72FB-ABBE-D9590FB39D6C}"/>
              </a:ext>
            </a:extLst>
          </p:cNvPr>
          <p:cNvSpPr txBox="1"/>
          <p:nvPr/>
        </p:nvSpPr>
        <p:spPr>
          <a:xfrm>
            <a:off x="1477374" y="8110107"/>
            <a:ext cx="15699014" cy="1158330"/>
          </a:xfrm>
          <a:prstGeom prst="rect">
            <a:avLst/>
          </a:prstGeom>
          <a:noFill/>
        </p:spPr>
        <p:txBody>
          <a:bodyPr wrap="square">
            <a:spAutoFit/>
          </a:bodyPr>
          <a:lstStyle/>
          <a:p>
            <a:pPr algn="ctr" defTabSz="1371600" eaLnBrk="1" fontAlgn="auto" hangingPunct="1">
              <a:lnSpc>
                <a:spcPct val="107000"/>
              </a:lnSpc>
              <a:spcBef>
                <a:spcPts val="0"/>
              </a:spcBef>
              <a:spcAft>
                <a:spcPts val="1200"/>
              </a:spcAft>
              <a:tabLst>
                <a:tab pos="945833" algn="l"/>
              </a:tabLst>
            </a:pPr>
            <a:r>
              <a:rPr lang="ru-RU" sz="2200" dirty="0">
                <a:solidFill>
                  <a:srgbClr val="0B1B10"/>
                </a:solidFill>
                <a:latin typeface="Montserrat" pitchFamily="2" charset="-52"/>
              </a:rPr>
              <a:t>2024 </a:t>
            </a:r>
            <a:r>
              <a:rPr lang="ru-RU" sz="2200" dirty="0" err="1">
                <a:solidFill>
                  <a:srgbClr val="0B1B10"/>
                </a:solidFill>
                <a:latin typeface="Montserrat" pitchFamily="2" charset="-52"/>
              </a:rPr>
              <a:t>жылдың</a:t>
            </a:r>
            <a:r>
              <a:rPr lang="ru-RU" sz="2200" dirty="0">
                <a:solidFill>
                  <a:srgbClr val="0B1B10"/>
                </a:solidFill>
                <a:latin typeface="Montserrat" pitchFamily="2" charset="-52"/>
              </a:rPr>
              <a:t> </a:t>
            </a:r>
            <a:r>
              <a:rPr lang="ru-RU" sz="2200" dirty="0" err="1">
                <a:solidFill>
                  <a:srgbClr val="0B1B10"/>
                </a:solidFill>
                <a:latin typeface="Montserrat" pitchFamily="2" charset="-52"/>
              </a:rPr>
              <a:t>қорытындысы</a:t>
            </a:r>
            <a:r>
              <a:rPr lang="ru-RU" sz="2200" dirty="0">
                <a:solidFill>
                  <a:srgbClr val="0B1B10"/>
                </a:solidFill>
                <a:latin typeface="Montserrat" pitchFamily="2" charset="-52"/>
              </a:rPr>
              <a:t> </a:t>
            </a:r>
            <a:r>
              <a:rPr lang="ru-RU" sz="2200" dirty="0" err="1">
                <a:solidFill>
                  <a:srgbClr val="0B1B10"/>
                </a:solidFill>
                <a:latin typeface="Montserrat" pitchFamily="2" charset="-52"/>
              </a:rPr>
              <a:t>бойынша</a:t>
            </a:r>
            <a:r>
              <a:rPr lang="ru-RU" sz="2200" dirty="0">
                <a:solidFill>
                  <a:srgbClr val="0B1B10"/>
                </a:solidFill>
                <a:latin typeface="Montserrat" pitchFamily="2" charset="-52"/>
              </a:rPr>
              <a:t> </a:t>
            </a:r>
            <a:r>
              <a:rPr lang="ru-RU" sz="2200" dirty="0" err="1">
                <a:solidFill>
                  <a:srgbClr val="0B1B10"/>
                </a:solidFill>
                <a:latin typeface="Montserrat" pitchFamily="2" charset="-52"/>
              </a:rPr>
              <a:t>Директорлар</a:t>
            </a:r>
            <a:r>
              <a:rPr lang="ru-RU" sz="2200" dirty="0">
                <a:solidFill>
                  <a:srgbClr val="0B1B10"/>
                </a:solidFill>
                <a:latin typeface="Montserrat" pitchFamily="2" charset="-52"/>
              </a:rPr>
              <a:t> </a:t>
            </a:r>
            <a:r>
              <a:rPr lang="ru-RU" sz="2200" dirty="0" err="1">
                <a:solidFill>
                  <a:srgbClr val="0B1B10"/>
                </a:solidFill>
                <a:latin typeface="Montserrat" pitchFamily="2" charset="-52"/>
              </a:rPr>
              <a:t>кеңесінің</a:t>
            </a:r>
            <a:r>
              <a:rPr lang="ru-RU" sz="2200" dirty="0">
                <a:solidFill>
                  <a:srgbClr val="0B1B10"/>
                </a:solidFill>
                <a:latin typeface="Montserrat" pitchFamily="2" charset="-52"/>
              </a:rPr>
              <a:t> 13 </a:t>
            </a:r>
            <a:r>
              <a:rPr lang="ru-RU" sz="2200" dirty="0" err="1">
                <a:solidFill>
                  <a:srgbClr val="0B1B10"/>
                </a:solidFill>
                <a:latin typeface="Montserrat" pitchFamily="2" charset="-52"/>
              </a:rPr>
              <a:t>отырысы</a:t>
            </a:r>
            <a:r>
              <a:rPr lang="ru-RU" sz="2200" dirty="0">
                <a:solidFill>
                  <a:srgbClr val="0B1B10"/>
                </a:solidFill>
                <a:latin typeface="Montserrat" pitchFamily="2" charset="-52"/>
              </a:rPr>
              <a:t> </a:t>
            </a:r>
            <a:r>
              <a:rPr lang="ru-RU" sz="2200" dirty="0" err="1">
                <a:solidFill>
                  <a:srgbClr val="0B1B10"/>
                </a:solidFill>
                <a:latin typeface="Montserrat" pitchFamily="2" charset="-52"/>
              </a:rPr>
              <a:t>өткізілді</a:t>
            </a:r>
            <a:r>
              <a:rPr lang="ru-RU" sz="2200" dirty="0">
                <a:solidFill>
                  <a:srgbClr val="0B1B10"/>
                </a:solidFill>
                <a:latin typeface="Montserrat" pitchFamily="2" charset="-52"/>
              </a:rPr>
              <a:t> </a:t>
            </a:r>
            <a:r>
              <a:rPr lang="ru-RU" sz="2200" dirty="0" err="1">
                <a:solidFill>
                  <a:srgbClr val="0B1B10"/>
                </a:solidFill>
                <a:latin typeface="Montserrat" pitchFamily="2" charset="-52"/>
              </a:rPr>
              <a:t>және</a:t>
            </a:r>
            <a:r>
              <a:rPr lang="ru-RU" sz="2200" dirty="0">
                <a:solidFill>
                  <a:srgbClr val="0B1B10"/>
                </a:solidFill>
                <a:latin typeface="Montserrat" pitchFamily="2" charset="-52"/>
              </a:rPr>
              <a:t> </a:t>
            </a:r>
            <a:r>
              <a:rPr lang="ru-RU" sz="2200" dirty="0" err="1">
                <a:solidFill>
                  <a:srgbClr val="0B1B10"/>
                </a:solidFill>
                <a:latin typeface="Montserrat" pitchFamily="2" charset="-52"/>
              </a:rPr>
              <a:t>Директорлар</a:t>
            </a:r>
            <a:r>
              <a:rPr lang="ru-RU" sz="2200" dirty="0">
                <a:solidFill>
                  <a:srgbClr val="0B1B10"/>
                </a:solidFill>
                <a:latin typeface="Montserrat" pitchFamily="2" charset="-52"/>
              </a:rPr>
              <a:t> </a:t>
            </a:r>
            <a:r>
              <a:rPr lang="ru-RU" sz="2200" dirty="0" err="1">
                <a:solidFill>
                  <a:srgbClr val="0B1B10"/>
                </a:solidFill>
                <a:latin typeface="Montserrat" pitchFamily="2" charset="-52"/>
              </a:rPr>
              <a:t>кеңесінің</a:t>
            </a:r>
            <a:r>
              <a:rPr lang="ru-RU" sz="2200" dirty="0">
                <a:solidFill>
                  <a:srgbClr val="0B1B10"/>
                </a:solidFill>
                <a:latin typeface="Montserrat" pitchFamily="2" charset="-52"/>
              </a:rPr>
              <a:t> 2024 </a:t>
            </a:r>
            <a:r>
              <a:rPr lang="ru-RU" sz="2200" dirty="0" err="1">
                <a:solidFill>
                  <a:srgbClr val="0B1B10"/>
                </a:solidFill>
                <a:latin typeface="Montserrat" pitchFamily="2" charset="-52"/>
              </a:rPr>
              <a:t>жылға</a:t>
            </a:r>
            <a:r>
              <a:rPr lang="ru-RU" sz="2200" dirty="0">
                <a:solidFill>
                  <a:srgbClr val="0B1B10"/>
                </a:solidFill>
                <a:latin typeface="Montserrat" pitchFamily="2" charset="-52"/>
              </a:rPr>
              <a:t> </a:t>
            </a:r>
            <a:r>
              <a:rPr lang="ru-RU" sz="2200" dirty="0" err="1">
                <a:solidFill>
                  <a:srgbClr val="0B1B10"/>
                </a:solidFill>
                <a:latin typeface="Montserrat" pitchFamily="2" charset="-52"/>
              </a:rPr>
              <a:t>арналған</a:t>
            </a:r>
            <a:r>
              <a:rPr lang="ru-RU" sz="2200" dirty="0">
                <a:solidFill>
                  <a:srgbClr val="0B1B10"/>
                </a:solidFill>
                <a:latin typeface="Montserrat" pitchFamily="2" charset="-52"/>
              </a:rPr>
              <a:t> </a:t>
            </a:r>
            <a:r>
              <a:rPr lang="ru-RU" sz="2200" dirty="0" err="1">
                <a:solidFill>
                  <a:srgbClr val="0B1B10"/>
                </a:solidFill>
                <a:latin typeface="Montserrat" pitchFamily="2" charset="-52"/>
              </a:rPr>
              <a:t>жұмыс</a:t>
            </a:r>
            <a:r>
              <a:rPr lang="ru-RU" sz="2200" dirty="0">
                <a:solidFill>
                  <a:srgbClr val="0B1B10"/>
                </a:solidFill>
                <a:latin typeface="Montserrat" pitchFamily="2" charset="-52"/>
              </a:rPr>
              <a:t> </a:t>
            </a:r>
            <a:r>
              <a:rPr lang="ru-RU" sz="2200" dirty="0" err="1">
                <a:solidFill>
                  <a:srgbClr val="0B1B10"/>
                </a:solidFill>
                <a:latin typeface="Montserrat" pitchFamily="2" charset="-52"/>
              </a:rPr>
              <a:t>жоспарында</a:t>
            </a:r>
            <a:r>
              <a:rPr lang="ru-RU" sz="2200" dirty="0">
                <a:solidFill>
                  <a:srgbClr val="0B1B10"/>
                </a:solidFill>
                <a:latin typeface="Montserrat" pitchFamily="2" charset="-52"/>
              </a:rPr>
              <a:t> </a:t>
            </a:r>
            <a:r>
              <a:rPr lang="ru-RU" sz="2200" dirty="0" err="1">
                <a:solidFill>
                  <a:srgbClr val="0B1B10"/>
                </a:solidFill>
                <a:latin typeface="Montserrat" pitchFamily="2" charset="-52"/>
              </a:rPr>
              <a:t>жоспарланған</a:t>
            </a:r>
            <a:r>
              <a:rPr lang="ru-RU" sz="2200" dirty="0">
                <a:solidFill>
                  <a:srgbClr val="0B1B10"/>
                </a:solidFill>
                <a:latin typeface="Montserrat" pitchFamily="2" charset="-52"/>
              </a:rPr>
              <a:t> 6 </a:t>
            </a:r>
            <a:r>
              <a:rPr lang="ru-RU" sz="2200" dirty="0" err="1">
                <a:solidFill>
                  <a:srgbClr val="0B1B10"/>
                </a:solidFill>
                <a:latin typeface="Montserrat" pitchFamily="2" charset="-52"/>
              </a:rPr>
              <a:t>отырыс</a:t>
            </a:r>
            <a:r>
              <a:rPr lang="ru-RU" sz="2200" dirty="0">
                <a:solidFill>
                  <a:srgbClr val="0B1B10"/>
                </a:solidFill>
                <a:latin typeface="Montserrat" pitchFamily="2" charset="-52"/>
              </a:rPr>
              <a:t> пен 22 </a:t>
            </a:r>
            <a:r>
              <a:rPr lang="ru-RU" sz="2200" dirty="0" err="1">
                <a:solidFill>
                  <a:srgbClr val="0B1B10"/>
                </a:solidFill>
                <a:latin typeface="Montserrat" pitchFamily="2" charset="-52"/>
              </a:rPr>
              <a:t>мәселенің</a:t>
            </a:r>
            <a:r>
              <a:rPr lang="ru-RU" sz="2200" dirty="0">
                <a:solidFill>
                  <a:srgbClr val="0B1B10"/>
                </a:solidFill>
                <a:latin typeface="Montserrat" pitchFamily="2" charset="-52"/>
              </a:rPr>
              <a:t> 68-і </a:t>
            </a:r>
            <a:r>
              <a:rPr lang="ru-RU" sz="2200" dirty="0" err="1">
                <a:solidFill>
                  <a:srgbClr val="0B1B10"/>
                </a:solidFill>
                <a:latin typeface="Montserrat" pitchFamily="2" charset="-52"/>
              </a:rPr>
              <a:t>қаралды</a:t>
            </a:r>
            <a:r>
              <a:rPr lang="ru-RU" sz="2200" b="1" dirty="0">
                <a:solidFill>
                  <a:srgbClr val="0B1B10"/>
                </a:solidFill>
                <a:latin typeface="Montserrat" pitchFamily="2" charset="-52"/>
              </a:rPr>
              <a:t>.</a:t>
            </a:r>
            <a:endParaRPr lang="ru-RU" sz="2200" b="1" dirty="0">
              <a:solidFill>
                <a:srgbClr val="0B1B10"/>
              </a:solidFill>
              <a:highlight>
                <a:srgbClr val="FFFF00"/>
              </a:highlight>
              <a:latin typeface="Montserrat" pitchFamily="2" charset="-52"/>
            </a:endParaRPr>
          </a:p>
        </p:txBody>
      </p:sp>
      <p:sp>
        <p:nvSpPr>
          <p:cNvPr id="2" name="Номер слайда 1">
            <a:extLst>
              <a:ext uri="{FF2B5EF4-FFF2-40B4-BE49-F238E27FC236}">
                <a16:creationId xmlns:a16="http://schemas.microsoft.com/office/drawing/2014/main" id="{3F59DE12-A2C3-8BF0-623A-6A76CDB7255D}"/>
              </a:ext>
            </a:extLst>
          </p:cNvPr>
          <p:cNvSpPr>
            <a:spLocks noGrp="1"/>
          </p:cNvSpPr>
          <p:nvPr>
            <p:ph type="sldNum" sz="quarter" idx="12"/>
          </p:nvPr>
        </p:nvSpPr>
        <p:spPr/>
        <p:txBody>
          <a:bodyPr/>
          <a:lstStyle/>
          <a:p>
            <a:pPr defTabSz="1371600" eaLnBrk="1" fontAlgn="auto" hangingPunct="1">
              <a:spcBef>
                <a:spcPts val="0"/>
              </a:spcBef>
              <a:spcAft>
                <a:spcPts val="0"/>
              </a:spcAft>
            </a:pPr>
            <a:fld id="{E0D1615F-1C8A-4F80-B4CF-B85FFB2BA77F}" type="slidenum">
              <a:rPr lang="en-US">
                <a:solidFill>
                  <a:prstClr val="black">
                    <a:tint val="82000"/>
                  </a:prstClr>
                </a:solidFill>
                <a:latin typeface="Aptos" panose="02110004020202020204"/>
              </a:rPr>
              <a:pPr defTabSz="1371600" eaLnBrk="1" fontAlgn="auto" hangingPunct="1">
                <a:spcBef>
                  <a:spcPts val="0"/>
                </a:spcBef>
                <a:spcAft>
                  <a:spcPts val="0"/>
                </a:spcAft>
              </a:pPr>
              <a:t>12</a:t>
            </a:fld>
            <a:endParaRPr lang="en-US" dirty="0">
              <a:solidFill>
                <a:prstClr val="black">
                  <a:tint val="82000"/>
                </a:prstClr>
              </a:solidFill>
              <a:latin typeface="Aptos" panose="02110004020202020204"/>
            </a:endParaRPr>
          </a:p>
        </p:txBody>
      </p:sp>
      <p:pic>
        <p:nvPicPr>
          <p:cNvPr id="3" name="Рисунок 4">
            <a:extLst>
              <a:ext uri="{FF2B5EF4-FFF2-40B4-BE49-F238E27FC236}">
                <a16:creationId xmlns:a16="http://schemas.microsoft.com/office/drawing/2014/main" id="{C192DE3B-5CB5-A9B7-CE82-434C790C44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6" name="object 7">
            <a:extLst>
              <a:ext uri="{FF2B5EF4-FFF2-40B4-BE49-F238E27FC236}">
                <a16:creationId xmlns:a16="http://schemas.microsoft.com/office/drawing/2014/main" id="{C0377F54-736D-1665-C5D1-B8D412107BF0}"/>
              </a:ext>
            </a:extLst>
          </p:cNvPr>
          <p:cNvSpPr txBox="1">
            <a:spLocks noChangeArrowheads="1"/>
          </p:cNvSpPr>
          <p:nvPr/>
        </p:nvSpPr>
        <p:spPr bwMode="auto">
          <a:xfrm>
            <a:off x="1033554" y="659918"/>
            <a:ext cx="1298724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5000" b="0" i="0">
                <a:solidFill>
                  <a:schemeClr val="tx1"/>
                </a:solidFill>
                <a:latin typeface="Arial Black"/>
                <a:ea typeface="+mj-ea"/>
                <a:cs typeface="Arial Black"/>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algn="l" defTabSz="1371600" eaLnBrk="1" fontAlgn="auto" hangingPunct="1">
              <a:spcBef>
                <a:spcPts val="0"/>
              </a:spcBef>
              <a:spcAft>
                <a:spcPts val="0"/>
              </a:spcAft>
              <a:defRPr/>
            </a:pPr>
            <a:r>
              <a:rPr lang="ru-RU" sz="3600" b="1" dirty="0">
                <a:solidFill>
                  <a:prstClr val="black"/>
                </a:solidFill>
                <a:latin typeface="Montserrat" pitchFamily="2" charset="-52"/>
              </a:rPr>
              <a:t>ДИРЕКТОРЛАР КЕҢЕСІНІҢ 2024 ЖЫЛДЫҢ ҚОРЫТЫНДЫЛАРЫ БОЙЫНША ҚЫЗМЕТІ</a:t>
            </a:r>
            <a:endParaRPr lang="en-US" sz="3600" b="1" dirty="0">
              <a:solidFill>
                <a:srgbClr val="4EA72E">
                  <a:lumMod val="50000"/>
                </a:srgbClr>
              </a:solidFill>
              <a:latin typeface="Montserrat" pitchFamily="2" charset="-52"/>
            </a:endParaRPr>
          </a:p>
        </p:txBody>
      </p:sp>
      <p:pic>
        <p:nvPicPr>
          <p:cNvPr id="8" name="Рисунок 7" descr="Открытый конверт контур">
            <a:extLst>
              <a:ext uri="{FF2B5EF4-FFF2-40B4-BE49-F238E27FC236}">
                <a16:creationId xmlns:a16="http://schemas.microsoft.com/office/drawing/2014/main" id="{DE4BA0C0-FBD7-ACC7-3245-F5B3A4984A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7861" y="8218620"/>
            <a:ext cx="579026" cy="579026"/>
          </a:xfrm>
          <a:prstGeom prst="rect">
            <a:avLst/>
          </a:prstGeom>
        </p:spPr>
      </p:pic>
    </p:spTree>
    <p:extLst>
      <p:ext uri="{BB962C8B-B14F-4D97-AF65-F5344CB8AC3E}">
        <p14:creationId xmlns:p14="http://schemas.microsoft.com/office/powerpoint/2010/main" val="35615713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86F2-676F-5E72-041A-17F5AE22BDA3}"/>
            </a:ext>
          </a:extLst>
        </p:cNvPr>
        <p:cNvGrpSpPr/>
        <p:nvPr/>
      </p:nvGrpSpPr>
      <p:grpSpPr>
        <a:xfrm>
          <a:off x="0" y="0"/>
          <a:ext cx="0" cy="0"/>
          <a:chOff x="0" y="0"/>
          <a:chExt cx="0" cy="0"/>
        </a:xfrm>
      </p:grpSpPr>
      <p:graphicFrame>
        <p:nvGraphicFramePr>
          <p:cNvPr id="16" name="Диаграмма 15">
            <a:extLst>
              <a:ext uri="{FF2B5EF4-FFF2-40B4-BE49-F238E27FC236}">
                <a16:creationId xmlns:a16="http://schemas.microsoft.com/office/drawing/2014/main" id="{8203EFBF-2CE4-D040-B8B1-9EAD207A595B}"/>
              </a:ext>
            </a:extLst>
          </p:cNvPr>
          <p:cNvGraphicFramePr/>
          <p:nvPr>
            <p:extLst>
              <p:ext uri="{D42A27DB-BD31-4B8C-83A1-F6EECF244321}">
                <p14:modId xmlns:p14="http://schemas.microsoft.com/office/powerpoint/2010/main" val="2794265731"/>
              </p:ext>
            </p:extLst>
          </p:nvPr>
        </p:nvGraphicFramePr>
        <p:xfrm>
          <a:off x="963674" y="2546439"/>
          <a:ext cx="5036726" cy="4089007"/>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5DDFB4E-04C5-49A7-B220-E645807BA985}"/>
              </a:ext>
            </a:extLst>
          </p:cNvPr>
          <p:cNvSpPr txBox="1"/>
          <p:nvPr/>
        </p:nvSpPr>
        <p:spPr>
          <a:xfrm>
            <a:off x="1219200" y="7263492"/>
            <a:ext cx="16383000" cy="2264274"/>
          </a:xfrm>
          <a:prstGeom prst="rect">
            <a:avLst/>
          </a:prstGeom>
          <a:noFill/>
        </p:spPr>
        <p:txBody>
          <a:bodyPr wrap="square">
            <a:spAutoFit/>
          </a:bodyPr>
          <a:lstStyle/>
          <a:p>
            <a:pPr algn="just" defTabSz="1371600" eaLnBrk="1" fontAlgn="auto" hangingPunct="1">
              <a:lnSpc>
                <a:spcPct val="107000"/>
              </a:lnSpc>
              <a:spcBef>
                <a:spcPts val="0"/>
              </a:spcBef>
              <a:spcAft>
                <a:spcPts val="0"/>
              </a:spcAft>
              <a:tabLst>
                <a:tab pos="135255" algn="l"/>
                <a:tab pos="810578" algn="l"/>
              </a:tabLst>
            </a:pPr>
            <a:r>
              <a:rPr lang="ru-RU" sz="1900" dirty="0">
                <a:solidFill>
                  <a:schemeClr val="accent6">
                    <a:lumMod val="75000"/>
                  </a:schemeClr>
                </a:solidFill>
                <a:latin typeface="Montserrat" pitchFamily="2" charset="-52"/>
              </a:rPr>
              <a:t>2024 </a:t>
            </a:r>
            <a:r>
              <a:rPr lang="ru-RU" sz="1900" dirty="0" err="1">
                <a:solidFill>
                  <a:schemeClr val="accent6">
                    <a:lumMod val="75000"/>
                  </a:schemeClr>
                </a:solidFill>
                <a:latin typeface="Montserrat" pitchFamily="2" charset="-52"/>
              </a:rPr>
              <a:t>жылы</a:t>
            </a:r>
            <a:r>
              <a:rPr lang="ru-RU" sz="1900" dirty="0">
                <a:solidFill>
                  <a:schemeClr val="accent6">
                    <a:lumMod val="75000"/>
                  </a:schemeClr>
                </a:solidFill>
                <a:latin typeface="Montserrat" pitchFamily="2" charset="-52"/>
              </a:rPr>
              <a:t> «ХЖТИЖО» КЕАҚ </a:t>
            </a:r>
            <a:r>
              <a:rPr lang="ru-RU" sz="1900" dirty="0" err="1">
                <a:solidFill>
                  <a:schemeClr val="accent6">
                    <a:lumMod val="75000"/>
                  </a:schemeClr>
                </a:solidFill>
                <a:latin typeface="Montserrat" pitchFamily="2" charset="-52"/>
              </a:rPr>
              <a:t>Директорлар</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кеңесінің</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тәуелсіз</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директорлар-мүшелері</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өткізілген</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отырыстардың</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жоғарыда</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көрсетілген</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көрсеткіштеріне</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сәйкес</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мына</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сандағы</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мәселелерді</a:t>
            </a:r>
            <a:r>
              <a:rPr lang="ru-RU" sz="1900" dirty="0">
                <a:solidFill>
                  <a:schemeClr val="accent6">
                    <a:lumMod val="75000"/>
                  </a:schemeClr>
                </a:solidFill>
                <a:latin typeface="Montserrat" pitchFamily="2" charset="-52"/>
              </a:rPr>
              <a:t> </a:t>
            </a:r>
            <a:r>
              <a:rPr lang="ru-RU" sz="1900" dirty="0" err="1">
                <a:solidFill>
                  <a:schemeClr val="accent6">
                    <a:lumMod val="75000"/>
                  </a:schemeClr>
                </a:solidFill>
                <a:latin typeface="Montserrat" pitchFamily="2" charset="-52"/>
              </a:rPr>
              <a:t>қарады</a:t>
            </a:r>
            <a:r>
              <a:rPr lang="ru-RU" sz="1900" dirty="0">
                <a:latin typeface="Montserrat" pitchFamily="2" charset="-52"/>
              </a:rPr>
              <a:t>:</a:t>
            </a:r>
          </a:p>
          <a:p>
            <a:pPr marL="257175" indent="-257175" algn="just" defTabSz="1371600" eaLnBrk="1" fontAlgn="auto" hangingPunct="1">
              <a:lnSpc>
                <a:spcPct val="107000"/>
              </a:lnSpc>
              <a:spcBef>
                <a:spcPts val="0"/>
              </a:spcBef>
              <a:spcAft>
                <a:spcPts val="0"/>
              </a:spcAft>
              <a:buFont typeface="Wingdings" panose="05000000000000000000" pitchFamily="2" charset="2"/>
              <a:buChar char="Ø"/>
              <a:tabLst>
                <a:tab pos="135255" algn="l"/>
                <a:tab pos="810578" algn="l"/>
              </a:tabLst>
            </a:pPr>
            <a:r>
              <a:rPr lang="ru-RU" sz="1900" dirty="0" err="1">
                <a:latin typeface="Montserrat" pitchFamily="2" charset="-52"/>
              </a:rPr>
              <a:t>Стратегиялық</a:t>
            </a:r>
            <a:r>
              <a:rPr lang="ru-RU" sz="1900" dirty="0">
                <a:latin typeface="Montserrat" pitchFamily="2" charset="-52"/>
              </a:rPr>
              <a:t> </a:t>
            </a:r>
            <a:r>
              <a:rPr lang="ru-RU" sz="1900" dirty="0" err="1">
                <a:latin typeface="Montserrat" pitchFamily="2" charset="-52"/>
              </a:rPr>
              <a:t>жоспарлау</a:t>
            </a:r>
            <a:r>
              <a:rPr lang="ru-RU" sz="1900" dirty="0">
                <a:latin typeface="Montserrat" pitchFamily="2" charset="-52"/>
              </a:rPr>
              <a:t> </a:t>
            </a:r>
            <a:r>
              <a:rPr lang="ru-RU" sz="1900" dirty="0" err="1">
                <a:latin typeface="Montserrat" pitchFamily="2" charset="-52"/>
              </a:rPr>
              <a:t>жөніндегі</a:t>
            </a:r>
            <a:r>
              <a:rPr lang="ru-RU" sz="1900" dirty="0">
                <a:latin typeface="Montserrat" pitchFamily="2" charset="-52"/>
              </a:rPr>
              <a:t> комитет: 2-тоқсан - 1 </a:t>
            </a:r>
            <a:r>
              <a:rPr lang="ru-RU" sz="1900" dirty="0" err="1">
                <a:latin typeface="Montserrat" pitchFamily="2" charset="-52"/>
              </a:rPr>
              <a:t>мәселе</a:t>
            </a:r>
            <a:r>
              <a:rPr lang="ru-RU" sz="1900" dirty="0">
                <a:latin typeface="Montserrat" pitchFamily="2" charset="-52"/>
              </a:rPr>
              <a:t>, 4-тоқсан - 15 </a:t>
            </a:r>
            <a:r>
              <a:rPr lang="ru-RU" sz="1900" dirty="0" err="1">
                <a:latin typeface="Montserrat" pitchFamily="2" charset="-52"/>
              </a:rPr>
              <a:t>мәселе</a:t>
            </a:r>
            <a:r>
              <a:rPr lang="ru-RU" sz="1900" dirty="0">
                <a:latin typeface="Montserrat" pitchFamily="2" charset="-52"/>
              </a:rPr>
              <a:t>.</a:t>
            </a:r>
          </a:p>
          <a:p>
            <a:pPr marL="257175" indent="-257175" algn="just" defTabSz="1371600" eaLnBrk="1" fontAlgn="auto" hangingPunct="1">
              <a:lnSpc>
                <a:spcPct val="107000"/>
              </a:lnSpc>
              <a:spcBef>
                <a:spcPts val="0"/>
              </a:spcBef>
              <a:spcAft>
                <a:spcPts val="0"/>
              </a:spcAft>
              <a:buFont typeface="Wingdings" panose="05000000000000000000" pitchFamily="2" charset="2"/>
              <a:buChar char="Ø"/>
              <a:tabLst>
                <a:tab pos="135255" algn="l"/>
                <a:tab pos="810578" algn="l"/>
              </a:tabLst>
            </a:pPr>
            <a:r>
              <a:rPr lang="ru-RU" sz="1900" dirty="0">
                <a:latin typeface="Montserrat" pitchFamily="2" charset="-52"/>
              </a:rPr>
              <a:t>Аудит </a:t>
            </a:r>
            <a:r>
              <a:rPr lang="ru-RU" sz="1900" dirty="0" err="1">
                <a:latin typeface="Montserrat" pitchFamily="2" charset="-52"/>
              </a:rPr>
              <a:t>комитеті</a:t>
            </a:r>
            <a:r>
              <a:rPr lang="ru-RU" sz="1900" dirty="0">
                <a:latin typeface="Montserrat" pitchFamily="2" charset="-52"/>
              </a:rPr>
              <a:t>: 2-тоқсан - 4 </a:t>
            </a:r>
            <a:r>
              <a:rPr lang="ru-RU" sz="1900" dirty="0" err="1">
                <a:latin typeface="Montserrat" pitchFamily="2" charset="-52"/>
              </a:rPr>
              <a:t>мәселе</a:t>
            </a:r>
            <a:r>
              <a:rPr lang="ru-RU" sz="1900" dirty="0">
                <a:latin typeface="Montserrat" pitchFamily="2" charset="-52"/>
              </a:rPr>
              <a:t>, 4-тоқсан - 9 </a:t>
            </a:r>
            <a:r>
              <a:rPr lang="ru-RU" sz="1900" dirty="0" err="1">
                <a:latin typeface="Montserrat" pitchFamily="2" charset="-52"/>
              </a:rPr>
              <a:t>мәселе</a:t>
            </a:r>
            <a:r>
              <a:rPr lang="ru-RU" sz="1900" dirty="0">
                <a:latin typeface="Montserrat" pitchFamily="2" charset="-52"/>
              </a:rPr>
              <a:t>.</a:t>
            </a:r>
          </a:p>
          <a:p>
            <a:pPr marL="257175" indent="-257175" algn="just" defTabSz="1371600" eaLnBrk="1" fontAlgn="auto" hangingPunct="1">
              <a:lnSpc>
                <a:spcPct val="107000"/>
              </a:lnSpc>
              <a:spcBef>
                <a:spcPts val="0"/>
              </a:spcBef>
              <a:spcAft>
                <a:spcPts val="0"/>
              </a:spcAft>
              <a:buFont typeface="Wingdings" panose="05000000000000000000" pitchFamily="2" charset="2"/>
              <a:buChar char="Ø"/>
              <a:tabLst>
                <a:tab pos="135255" algn="l"/>
                <a:tab pos="810578" algn="l"/>
              </a:tabLst>
            </a:pPr>
            <a:r>
              <a:rPr lang="ru-RU" sz="1900" dirty="0" err="1">
                <a:latin typeface="Montserrat" pitchFamily="2" charset="-52"/>
              </a:rPr>
              <a:t>Кадрлар</a:t>
            </a:r>
            <a:r>
              <a:rPr lang="ru-RU" sz="1900" dirty="0">
                <a:latin typeface="Montserrat" pitchFamily="2" charset="-52"/>
              </a:rPr>
              <a:t>, </a:t>
            </a:r>
            <a:r>
              <a:rPr lang="ru-RU" sz="1900" dirty="0" err="1">
                <a:latin typeface="Montserrat" pitchFamily="2" charset="-52"/>
              </a:rPr>
              <a:t>сыйақылар</a:t>
            </a:r>
            <a:r>
              <a:rPr lang="ru-RU" sz="1900" dirty="0">
                <a:latin typeface="Montserrat" pitchFamily="2" charset="-52"/>
              </a:rPr>
              <a:t> </a:t>
            </a:r>
            <a:r>
              <a:rPr lang="ru-RU" sz="1900" dirty="0" err="1">
                <a:latin typeface="Montserrat" pitchFamily="2" charset="-52"/>
              </a:rPr>
              <a:t>және</a:t>
            </a:r>
            <a:r>
              <a:rPr lang="ru-RU" sz="1900" dirty="0">
                <a:latin typeface="Montserrat" pitchFamily="2" charset="-52"/>
              </a:rPr>
              <a:t> </a:t>
            </a:r>
            <a:r>
              <a:rPr lang="ru-RU" sz="1900" dirty="0" err="1">
                <a:latin typeface="Montserrat" pitchFamily="2" charset="-52"/>
              </a:rPr>
              <a:t>әлеуметтік</a:t>
            </a:r>
            <a:r>
              <a:rPr lang="ru-RU" sz="1900" dirty="0">
                <a:latin typeface="Montserrat" pitchFamily="2" charset="-52"/>
              </a:rPr>
              <a:t> </a:t>
            </a:r>
            <a:r>
              <a:rPr lang="ru-RU" sz="1900" dirty="0" err="1">
                <a:latin typeface="Montserrat" pitchFamily="2" charset="-52"/>
              </a:rPr>
              <a:t>мәселелер</a:t>
            </a:r>
            <a:r>
              <a:rPr lang="ru-RU" sz="1900" dirty="0">
                <a:latin typeface="Montserrat" pitchFamily="2" charset="-52"/>
              </a:rPr>
              <a:t> </a:t>
            </a:r>
            <a:r>
              <a:rPr lang="ru-RU" sz="1900" dirty="0" err="1">
                <a:latin typeface="Montserrat" pitchFamily="2" charset="-52"/>
              </a:rPr>
              <a:t>комитеті</a:t>
            </a:r>
            <a:r>
              <a:rPr lang="ru-RU" sz="1900" dirty="0">
                <a:latin typeface="Montserrat" pitchFamily="2" charset="-52"/>
              </a:rPr>
              <a:t> - 1 </a:t>
            </a:r>
            <a:r>
              <a:rPr lang="ru-RU" sz="1900" dirty="0" err="1">
                <a:latin typeface="Montserrat" pitchFamily="2" charset="-52"/>
              </a:rPr>
              <a:t>тоқсан</a:t>
            </a:r>
            <a:r>
              <a:rPr lang="ru-RU" sz="1900" dirty="0">
                <a:latin typeface="Montserrat" pitchFamily="2" charset="-52"/>
              </a:rPr>
              <a:t> - 5 </a:t>
            </a:r>
            <a:r>
              <a:rPr lang="ru-RU" sz="1900" dirty="0" err="1">
                <a:latin typeface="Montserrat" pitchFamily="2" charset="-52"/>
              </a:rPr>
              <a:t>мәселе</a:t>
            </a:r>
            <a:r>
              <a:rPr lang="ru-RU" sz="1900" dirty="0">
                <a:latin typeface="Montserrat" pitchFamily="2" charset="-52"/>
              </a:rPr>
              <a:t>, 4 </a:t>
            </a:r>
            <a:r>
              <a:rPr lang="ru-RU" sz="1900" dirty="0" err="1">
                <a:latin typeface="Montserrat" pitchFamily="2" charset="-52"/>
              </a:rPr>
              <a:t>тоқсан</a:t>
            </a:r>
            <a:r>
              <a:rPr lang="ru-RU" sz="1900" dirty="0">
                <a:latin typeface="Montserrat" pitchFamily="2" charset="-52"/>
              </a:rPr>
              <a:t> – 12 </a:t>
            </a:r>
            <a:r>
              <a:rPr lang="ru-RU" sz="1900" dirty="0" err="1">
                <a:latin typeface="Montserrat" pitchFamily="2" charset="-52"/>
              </a:rPr>
              <a:t>мәселе</a:t>
            </a:r>
            <a:r>
              <a:rPr lang="ru-RU" sz="1900" dirty="0">
                <a:latin typeface="Montserrat" pitchFamily="2" charset="-52"/>
              </a:rPr>
              <a:t>. </a:t>
            </a:r>
            <a:endParaRPr lang="en-US" sz="1900" dirty="0">
              <a:latin typeface="Montserrat" pitchFamily="2" charset="-52"/>
            </a:endParaRPr>
          </a:p>
          <a:p>
            <a:pPr algn="just" defTabSz="1371600" eaLnBrk="1" fontAlgn="auto" hangingPunct="1">
              <a:lnSpc>
                <a:spcPct val="107000"/>
              </a:lnSpc>
              <a:spcBef>
                <a:spcPts val="0"/>
              </a:spcBef>
              <a:spcAft>
                <a:spcPts val="0"/>
              </a:spcAft>
              <a:tabLst>
                <a:tab pos="135255" algn="l"/>
                <a:tab pos="810578" algn="l"/>
              </a:tabLst>
            </a:pPr>
            <a:r>
              <a:rPr lang="kk-KZ" sz="1900" i="1" dirty="0">
                <a:latin typeface="Montserrat" pitchFamily="2" charset="-52"/>
              </a:rPr>
              <a:t>Директорлар кеңесінің комитеттері Қоғамның Директорлар кеңесінің шешімімен 2024 жылғы 5 қазаннан бастап құрылды (№ 02-02/23 шешім)</a:t>
            </a:r>
            <a:r>
              <a:rPr lang="ru-RU" sz="1900" i="1" dirty="0">
                <a:latin typeface="Montserrat" pitchFamily="2" charset="-52"/>
              </a:rPr>
              <a:t>.</a:t>
            </a:r>
          </a:p>
        </p:txBody>
      </p:sp>
      <p:graphicFrame>
        <p:nvGraphicFramePr>
          <p:cNvPr id="22" name="Диаграмма 21">
            <a:extLst>
              <a:ext uri="{FF2B5EF4-FFF2-40B4-BE49-F238E27FC236}">
                <a16:creationId xmlns:a16="http://schemas.microsoft.com/office/drawing/2014/main" id="{4E251CF7-8969-3AB6-2969-DB8BBB61D1E8}"/>
              </a:ext>
            </a:extLst>
          </p:cNvPr>
          <p:cNvGraphicFramePr/>
          <p:nvPr>
            <p:extLst>
              <p:ext uri="{D42A27DB-BD31-4B8C-83A1-F6EECF244321}">
                <p14:modId xmlns:p14="http://schemas.microsoft.com/office/powerpoint/2010/main" val="1395139817"/>
              </p:ext>
            </p:extLst>
          </p:nvPr>
        </p:nvGraphicFramePr>
        <p:xfrm>
          <a:off x="6542484" y="2573137"/>
          <a:ext cx="5203032" cy="41165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Диаграмма 23">
            <a:extLst>
              <a:ext uri="{FF2B5EF4-FFF2-40B4-BE49-F238E27FC236}">
                <a16:creationId xmlns:a16="http://schemas.microsoft.com/office/drawing/2014/main" id="{93623B24-6B5A-E333-6476-3110BB91C440}"/>
              </a:ext>
            </a:extLst>
          </p:cNvPr>
          <p:cNvGraphicFramePr/>
          <p:nvPr>
            <p:extLst>
              <p:ext uri="{D42A27DB-BD31-4B8C-83A1-F6EECF244321}">
                <p14:modId xmlns:p14="http://schemas.microsoft.com/office/powerpoint/2010/main" val="1328736267"/>
              </p:ext>
            </p:extLst>
          </p:nvPr>
        </p:nvGraphicFramePr>
        <p:xfrm>
          <a:off x="12279577" y="2460010"/>
          <a:ext cx="4952456" cy="4236063"/>
        </p:xfrm>
        <a:graphic>
          <a:graphicData uri="http://schemas.openxmlformats.org/drawingml/2006/chart">
            <c:chart xmlns:c="http://schemas.openxmlformats.org/drawingml/2006/chart" xmlns:r="http://schemas.openxmlformats.org/officeDocument/2006/relationships" r:id="rId5"/>
          </a:graphicData>
        </a:graphic>
      </p:graphicFrame>
      <p:sp>
        <p:nvSpPr>
          <p:cNvPr id="2" name="Номер слайда 1">
            <a:extLst>
              <a:ext uri="{FF2B5EF4-FFF2-40B4-BE49-F238E27FC236}">
                <a16:creationId xmlns:a16="http://schemas.microsoft.com/office/drawing/2014/main" id="{86BAD546-56F4-1002-51F8-6D407D68D98B}"/>
              </a:ext>
            </a:extLst>
          </p:cNvPr>
          <p:cNvSpPr>
            <a:spLocks noGrp="1"/>
          </p:cNvSpPr>
          <p:nvPr>
            <p:ph type="sldNum" sz="quarter" idx="12"/>
          </p:nvPr>
        </p:nvSpPr>
        <p:spPr/>
        <p:txBody>
          <a:bodyPr/>
          <a:lstStyle/>
          <a:p>
            <a:pPr defTabSz="1371600" eaLnBrk="1" fontAlgn="auto" hangingPunct="1">
              <a:spcBef>
                <a:spcPts val="0"/>
              </a:spcBef>
              <a:spcAft>
                <a:spcPts val="0"/>
              </a:spcAft>
            </a:pPr>
            <a:fld id="{E0D1615F-1C8A-4F80-B4CF-B85FFB2BA77F}" type="slidenum">
              <a:rPr lang="en-US">
                <a:solidFill>
                  <a:prstClr val="black">
                    <a:tint val="82000"/>
                  </a:prstClr>
                </a:solidFill>
                <a:latin typeface="Aptos" panose="02110004020202020204"/>
              </a:rPr>
              <a:pPr defTabSz="1371600" eaLnBrk="1" fontAlgn="auto" hangingPunct="1">
                <a:spcBef>
                  <a:spcPts val="0"/>
                </a:spcBef>
                <a:spcAft>
                  <a:spcPts val="0"/>
                </a:spcAft>
              </a:pPr>
              <a:t>13</a:t>
            </a:fld>
            <a:endParaRPr lang="en-US">
              <a:solidFill>
                <a:prstClr val="black">
                  <a:tint val="82000"/>
                </a:prstClr>
              </a:solidFill>
              <a:latin typeface="Aptos" panose="02110004020202020204"/>
            </a:endParaRPr>
          </a:p>
        </p:txBody>
      </p:sp>
      <p:pic>
        <p:nvPicPr>
          <p:cNvPr id="3" name="Рисунок 4">
            <a:extLst>
              <a:ext uri="{FF2B5EF4-FFF2-40B4-BE49-F238E27FC236}">
                <a16:creationId xmlns:a16="http://schemas.microsoft.com/office/drawing/2014/main" id="{41D47F5A-457E-F5BF-39F1-35493E2FB0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8" name="object 7">
            <a:extLst>
              <a:ext uri="{FF2B5EF4-FFF2-40B4-BE49-F238E27FC236}">
                <a16:creationId xmlns:a16="http://schemas.microsoft.com/office/drawing/2014/main" id="{6DB9B948-6B88-BDCB-ACC3-701C829DE47F}"/>
              </a:ext>
            </a:extLst>
          </p:cNvPr>
          <p:cNvSpPr txBox="1">
            <a:spLocks noChangeArrowheads="1"/>
          </p:cNvSpPr>
          <p:nvPr/>
        </p:nvSpPr>
        <p:spPr bwMode="auto">
          <a:xfrm>
            <a:off x="1143121" y="641911"/>
            <a:ext cx="1382544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5000" b="0" i="0">
                <a:solidFill>
                  <a:schemeClr val="tx1"/>
                </a:solidFill>
                <a:latin typeface="Arial Black"/>
                <a:ea typeface="+mj-ea"/>
                <a:cs typeface="Arial Black"/>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algn="l" defTabSz="1234379" eaLnBrk="1" fontAlgn="auto" hangingPunct="1">
              <a:lnSpc>
                <a:spcPct val="100000"/>
              </a:lnSpc>
              <a:spcBef>
                <a:spcPts val="0"/>
              </a:spcBef>
              <a:spcAft>
                <a:spcPts val="0"/>
              </a:spcAft>
            </a:pPr>
            <a:r>
              <a:rPr lang="ru-RU" sz="3600" b="1" dirty="0">
                <a:solidFill>
                  <a:prstClr val="black"/>
                </a:solidFill>
                <a:latin typeface="Montserrat" pitchFamily="2" charset="-52"/>
              </a:rPr>
              <a:t>ДИРЕКТОРЛАР КЕҢЕСІ КОМИТЕТТЕРІНІҢ 2024 ЖЫЛДЫҢ ҚОРЫТЫНДЫЛАРЫ БОЙЫНША ҚЫЗМЕТІ</a:t>
            </a:r>
            <a:r>
              <a:rPr lang="ru-RU" sz="3600" b="1" dirty="0">
                <a:solidFill>
                  <a:schemeClr val="accent6">
                    <a:lumMod val="50000"/>
                  </a:schemeClr>
                </a:solidFill>
                <a:latin typeface="Montserrat" pitchFamily="2" charset="-52"/>
              </a:rPr>
              <a:t> </a:t>
            </a:r>
            <a:r>
              <a:rPr lang="ru-RU" sz="2000" b="1" dirty="0">
                <a:solidFill>
                  <a:schemeClr val="accent6">
                    <a:lumMod val="50000"/>
                  </a:schemeClr>
                </a:solidFill>
                <a:latin typeface="Montserrat" pitchFamily="2" charset="-52"/>
              </a:rPr>
              <a:t> </a:t>
            </a:r>
            <a:endParaRPr lang="ru-RU" altLang="en-US" sz="3600" b="1" dirty="0">
              <a:solidFill>
                <a:schemeClr val="accent6">
                  <a:lumMod val="50000"/>
                </a:schemeClr>
              </a:solidFill>
            </a:endParaRPr>
          </a:p>
        </p:txBody>
      </p:sp>
      <p:cxnSp>
        <p:nvCxnSpPr>
          <p:cNvPr id="12" name="Google Shape;136;g327589e7125_0_0">
            <a:extLst>
              <a:ext uri="{FF2B5EF4-FFF2-40B4-BE49-F238E27FC236}">
                <a16:creationId xmlns:a16="http://schemas.microsoft.com/office/drawing/2014/main" id="{074BC5C0-332B-A0E6-9995-96ACC5262199}"/>
              </a:ext>
            </a:extLst>
          </p:cNvPr>
          <p:cNvCxnSpPr>
            <a:cxnSpLocks/>
          </p:cNvCxnSpPr>
          <p:nvPr/>
        </p:nvCxnSpPr>
        <p:spPr>
          <a:xfrm flipV="1">
            <a:off x="981473" y="6819900"/>
            <a:ext cx="16250560" cy="74685"/>
          </a:xfrm>
          <a:prstGeom prst="straightConnector1">
            <a:avLst/>
          </a:prstGeom>
          <a:noFill/>
          <a:ln w="9525" cap="flat" cmpd="sng">
            <a:solidFill>
              <a:srgbClr val="548135"/>
            </a:solidFill>
            <a:prstDash val="solid"/>
            <a:round/>
            <a:headEnd type="none" w="sm" len="sm"/>
            <a:tailEnd type="none" w="sm" len="sm"/>
          </a:ln>
        </p:spPr>
      </p:cxnSp>
      <p:pic>
        <p:nvPicPr>
          <p:cNvPr id="15" name="Рисунок 14" descr="Открытый конверт контур">
            <a:extLst>
              <a:ext uri="{FF2B5EF4-FFF2-40B4-BE49-F238E27FC236}">
                <a16:creationId xmlns:a16="http://schemas.microsoft.com/office/drawing/2014/main" id="{614D88FD-6970-04DC-D79E-B576804BC5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2062" y="7367312"/>
            <a:ext cx="472323" cy="472323"/>
          </a:xfrm>
          <a:prstGeom prst="rect">
            <a:avLst/>
          </a:prstGeom>
        </p:spPr>
      </p:pic>
    </p:spTree>
    <p:extLst>
      <p:ext uri="{BB962C8B-B14F-4D97-AF65-F5344CB8AC3E}">
        <p14:creationId xmlns:p14="http://schemas.microsoft.com/office/powerpoint/2010/main" val="2295050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E0561-13E8-2EA7-6614-31CF418C2D6F}"/>
            </a:ext>
          </a:extLst>
        </p:cNvPr>
        <p:cNvGrpSpPr/>
        <p:nvPr/>
      </p:nvGrpSpPr>
      <p:grpSpPr>
        <a:xfrm>
          <a:off x="0" y="0"/>
          <a:ext cx="0" cy="0"/>
          <a:chOff x="0" y="0"/>
          <a:chExt cx="0" cy="0"/>
        </a:xfrm>
      </p:grpSpPr>
      <p:sp>
        <p:nvSpPr>
          <p:cNvPr id="9" name="Прямоугольник: скругленные углы 8">
            <a:extLst>
              <a:ext uri="{FF2B5EF4-FFF2-40B4-BE49-F238E27FC236}">
                <a16:creationId xmlns:a16="http://schemas.microsoft.com/office/drawing/2014/main" id="{2C0E3F5C-3FC6-0385-1B80-3BBD3E354A11}"/>
              </a:ext>
            </a:extLst>
          </p:cNvPr>
          <p:cNvSpPr/>
          <p:nvPr/>
        </p:nvSpPr>
        <p:spPr>
          <a:xfrm>
            <a:off x="11125200" y="1990972"/>
            <a:ext cx="6400800" cy="56388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DE4CB32F-FBE4-5F52-5F39-640AD321AAA5}"/>
              </a:ext>
            </a:extLst>
          </p:cNvPr>
          <p:cNvSpPr txBox="1"/>
          <p:nvPr/>
        </p:nvSpPr>
        <p:spPr>
          <a:xfrm>
            <a:off x="11506200" y="2232539"/>
            <a:ext cx="5754531" cy="5120761"/>
          </a:xfrm>
          <a:prstGeom prst="rect">
            <a:avLst/>
          </a:prstGeom>
          <a:noFill/>
        </p:spPr>
        <p:txBody>
          <a:bodyPr wrap="square">
            <a:spAutoFit/>
          </a:bodyPr>
          <a:lstStyle/>
          <a:p>
            <a:pPr marR="135255" algn="ctr" defTabSz="1371600" eaLnBrk="1" fontAlgn="auto" hangingPunct="1">
              <a:lnSpc>
                <a:spcPct val="107000"/>
              </a:lnSpc>
              <a:spcBef>
                <a:spcPts val="0"/>
              </a:spcBef>
              <a:spcAft>
                <a:spcPts val="1200"/>
              </a:spcAft>
            </a:pPr>
            <a:r>
              <a:rPr lang="ru-RU" sz="1650" dirty="0" err="1">
                <a:latin typeface="Montserrat" pitchFamily="2" charset="-52"/>
              </a:rPr>
              <a:t>Директорлар</a:t>
            </a:r>
            <a:r>
              <a:rPr lang="ru-RU" sz="1650" dirty="0">
                <a:latin typeface="Montserrat" pitchFamily="2" charset="-52"/>
              </a:rPr>
              <a:t> </a:t>
            </a:r>
            <a:r>
              <a:rPr lang="ru-RU" sz="1650" dirty="0" err="1">
                <a:latin typeface="Montserrat" pitchFamily="2" charset="-52"/>
              </a:rPr>
              <a:t>кеңесі</a:t>
            </a:r>
            <a:r>
              <a:rPr lang="ru-RU" sz="1650" dirty="0">
                <a:latin typeface="Montserrat" pitchFamily="2" charset="-52"/>
              </a:rPr>
              <a:t> </a:t>
            </a:r>
            <a:r>
              <a:rPr lang="ru-RU" sz="1650" dirty="0" err="1">
                <a:latin typeface="Montserrat" pitchFamily="2" charset="-52"/>
              </a:rPr>
              <a:t>мүшелерінің</a:t>
            </a:r>
            <a:r>
              <a:rPr lang="ru-RU" sz="1650" dirty="0">
                <a:latin typeface="Montserrat" pitchFamily="2" charset="-52"/>
              </a:rPr>
              <a:t> </a:t>
            </a:r>
            <a:r>
              <a:rPr lang="ru-RU" sz="1650" dirty="0" err="1">
                <a:latin typeface="Montserrat" pitchFamily="2" charset="-52"/>
              </a:rPr>
              <a:t>әрқайсысының</a:t>
            </a:r>
            <a:r>
              <a:rPr lang="ru-RU" sz="1650" dirty="0">
                <a:latin typeface="Montserrat" pitchFamily="2" charset="-52"/>
              </a:rPr>
              <a:t> </a:t>
            </a:r>
            <a:r>
              <a:rPr lang="ru-RU" sz="1650" dirty="0" err="1">
                <a:latin typeface="Montserrat" pitchFamily="2" charset="-52"/>
              </a:rPr>
              <a:t>Директорлар</a:t>
            </a:r>
            <a:r>
              <a:rPr lang="ru-RU" sz="1650" dirty="0">
                <a:latin typeface="Montserrat" pitchFamily="2" charset="-52"/>
              </a:rPr>
              <a:t> </a:t>
            </a:r>
            <a:r>
              <a:rPr lang="ru-RU" sz="1650" dirty="0" err="1">
                <a:latin typeface="Montserrat" pitchFamily="2" charset="-52"/>
              </a:rPr>
              <a:t>кеңесінің</a:t>
            </a:r>
            <a:r>
              <a:rPr lang="ru-RU" sz="1650" dirty="0">
                <a:latin typeface="Montserrat" pitchFamily="2" charset="-52"/>
              </a:rPr>
              <a:t> </a:t>
            </a:r>
            <a:r>
              <a:rPr lang="ru-RU" sz="1650" dirty="0" err="1">
                <a:latin typeface="Montserrat" pitchFamily="2" charset="-52"/>
              </a:rPr>
              <a:t>және</a:t>
            </a:r>
            <a:r>
              <a:rPr lang="ru-RU" sz="1650" dirty="0">
                <a:latin typeface="Montserrat" pitchFamily="2" charset="-52"/>
              </a:rPr>
              <a:t> </a:t>
            </a:r>
            <a:r>
              <a:rPr lang="ru-RU" sz="1650" dirty="0" err="1">
                <a:latin typeface="Montserrat" pitchFamily="2" charset="-52"/>
              </a:rPr>
              <a:t>Комитеттердің</a:t>
            </a:r>
            <a:r>
              <a:rPr lang="ru-RU" sz="1650" dirty="0">
                <a:latin typeface="Montserrat" pitchFamily="2" charset="-52"/>
              </a:rPr>
              <a:t> </a:t>
            </a:r>
            <a:r>
              <a:rPr lang="ru-RU" sz="1650" dirty="0" err="1">
                <a:latin typeface="Montserrat" pitchFamily="2" charset="-52"/>
              </a:rPr>
              <a:t>отырыстарына</a:t>
            </a:r>
            <a:r>
              <a:rPr lang="ru-RU" sz="1650" dirty="0">
                <a:latin typeface="Montserrat" pitchFamily="2" charset="-52"/>
              </a:rPr>
              <a:t> </a:t>
            </a:r>
            <a:r>
              <a:rPr lang="ru-RU" sz="1650" dirty="0" err="1">
                <a:latin typeface="Montserrat" pitchFamily="2" charset="-52"/>
              </a:rPr>
              <a:t>олардың</a:t>
            </a:r>
            <a:r>
              <a:rPr lang="ru-RU" sz="1650" dirty="0">
                <a:latin typeface="Montserrat" pitchFamily="2" charset="-52"/>
              </a:rPr>
              <a:t> </a:t>
            </a:r>
            <a:r>
              <a:rPr lang="ru-RU" sz="1650" dirty="0" err="1">
                <a:latin typeface="Montserrat" pitchFamily="2" charset="-52"/>
              </a:rPr>
              <a:t>сайланған</a:t>
            </a:r>
            <a:r>
              <a:rPr lang="ru-RU" sz="1650" dirty="0">
                <a:latin typeface="Montserrat" pitchFamily="2" charset="-52"/>
              </a:rPr>
              <a:t> </a:t>
            </a:r>
            <a:r>
              <a:rPr lang="ru-RU" sz="1650" dirty="0" err="1">
                <a:latin typeface="Montserrat" pitchFamily="2" charset="-52"/>
              </a:rPr>
              <a:t>күнінен</a:t>
            </a:r>
            <a:r>
              <a:rPr lang="ru-RU" sz="1650" dirty="0">
                <a:latin typeface="Montserrat" pitchFamily="2" charset="-52"/>
              </a:rPr>
              <a:t> </a:t>
            </a:r>
            <a:r>
              <a:rPr lang="ru-RU" sz="1650" dirty="0" err="1">
                <a:latin typeface="Montserrat" pitchFamily="2" charset="-52"/>
              </a:rPr>
              <a:t>бастап</a:t>
            </a:r>
            <a:r>
              <a:rPr lang="ru-RU" sz="1650" dirty="0">
                <a:latin typeface="Montserrat" pitchFamily="2" charset="-52"/>
              </a:rPr>
              <a:t> </a:t>
            </a:r>
            <a:r>
              <a:rPr lang="ru-RU" sz="1650" dirty="0" err="1">
                <a:latin typeface="Montserrat" pitchFamily="2" charset="-52"/>
              </a:rPr>
              <a:t>есепті</a:t>
            </a:r>
            <a:r>
              <a:rPr lang="ru-RU" sz="1650" dirty="0">
                <a:latin typeface="Montserrat" pitchFamily="2" charset="-52"/>
              </a:rPr>
              <a:t> </a:t>
            </a:r>
            <a:r>
              <a:rPr lang="ru-RU" sz="1650" dirty="0" err="1">
                <a:latin typeface="Montserrat" pitchFamily="2" charset="-52"/>
              </a:rPr>
              <a:t>кезеңдегі</a:t>
            </a:r>
            <a:r>
              <a:rPr lang="ru-RU" sz="1650" dirty="0">
                <a:latin typeface="Montserrat" pitchFamily="2" charset="-52"/>
              </a:rPr>
              <a:t> </a:t>
            </a:r>
            <a:r>
              <a:rPr lang="ru-RU" sz="1650" dirty="0" err="1">
                <a:latin typeface="Montserrat" pitchFamily="2" charset="-52"/>
              </a:rPr>
              <a:t>қатысуы</a:t>
            </a:r>
            <a:r>
              <a:rPr lang="ru-RU" sz="1650" dirty="0">
                <a:latin typeface="Montserrat" pitchFamily="2" charset="-52"/>
              </a:rPr>
              <a:t> </a:t>
            </a:r>
            <a:r>
              <a:rPr lang="ru-RU" sz="1650" dirty="0" err="1">
                <a:latin typeface="Montserrat" pitchFamily="2" charset="-52"/>
              </a:rPr>
              <a:t>пайыздық</a:t>
            </a:r>
            <a:r>
              <a:rPr lang="ru-RU" sz="1650" dirty="0">
                <a:latin typeface="Montserrat" pitchFamily="2" charset="-52"/>
              </a:rPr>
              <a:t> </a:t>
            </a:r>
            <a:r>
              <a:rPr lang="ru-RU" sz="1650" dirty="0" err="1">
                <a:latin typeface="Montserrat" pitchFamily="2" charset="-52"/>
              </a:rPr>
              <a:t>мәнде</a:t>
            </a:r>
            <a:r>
              <a:rPr lang="ru-RU" sz="1650" dirty="0">
                <a:latin typeface="Montserrat" pitchFamily="2" charset="-52"/>
              </a:rPr>
              <a:t> </a:t>
            </a:r>
            <a:r>
              <a:rPr lang="ru-RU" sz="1650" dirty="0" err="1">
                <a:latin typeface="Montserrat" pitchFamily="2" charset="-52"/>
              </a:rPr>
              <a:t>былайша</a:t>
            </a:r>
            <a:r>
              <a:rPr lang="ru-RU" sz="1650" dirty="0">
                <a:latin typeface="Montserrat" pitchFamily="2" charset="-52"/>
              </a:rPr>
              <a:t> </a:t>
            </a:r>
            <a:r>
              <a:rPr lang="ru-RU" sz="1650" dirty="0" err="1">
                <a:latin typeface="Montserrat" pitchFamily="2" charset="-52"/>
              </a:rPr>
              <a:t>беріледі</a:t>
            </a:r>
            <a:r>
              <a:rPr lang="ru-RU" sz="1650" dirty="0">
                <a:latin typeface="Montserrat" pitchFamily="2" charset="-52"/>
              </a:rPr>
              <a:t>::    </a:t>
            </a:r>
            <a:endParaRPr lang="en-US" sz="1650" dirty="0">
              <a:latin typeface="Montserrat" pitchFamily="2" charset="-52"/>
            </a:endParaRPr>
          </a:p>
          <a:p>
            <a:pPr marR="135255" defTabSz="1371600" eaLnBrk="1" fontAlgn="auto" hangingPunct="1">
              <a:lnSpc>
                <a:spcPct val="107000"/>
              </a:lnSpc>
              <a:spcBef>
                <a:spcPts val="0"/>
              </a:spcBef>
              <a:spcAft>
                <a:spcPts val="1200"/>
              </a:spcAft>
            </a:pPr>
            <a:r>
              <a:rPr lang="ru-RU" sz="1650" dirty="0">
                <a:latin typeface="Montserrat" pitchFamily="2" charset="-52"/>
              </a:rPr>
              <a:t>                </a:t>
            </a:r>
            <a:br>
              <a:rPr lang="ru-RU" sz="1650" dirty="0">
                <a:latin typeface="Montserrat" pitchFamily="2" charset="-52"/>
              </a:rPr>
            </a:br>
            <a:r>
              <a:rPr lang="ru-RU" sz="1650" b="1" dirty="0" err="1">
                <a:latin typeface="Montserrat" pitchFamily="2" charset="-52"/>
              </a:rPr>
              <a:t>Әлиев</a:t>
            </a:r>
            <a:r>
              <a:rPr lang="ru-RU" sz="1650" b="1" dirty="0">
                <a:latin typeface="Montserrat" pitchFamily="2" charset="-52"/>
              </a:rPr>
              <a:t> Ж.Ш. </a:t>
            </a:r>
            <a:r>
              <a:rPr lang="ru-RU" sz="1650" dirty="0">
                <a:latin typeface="Montserrat" pitchFamily="2" charset="-52"/>
              </a:rPr>
              <a:t>– 12-нің 12-сі (100%)  ДК 12 </a:t>
            </a:r>
            <a:r>
              <a:rPr lang="ru-RU" sz="1650" dirty="0" err="1">
                <a:latin typeface="Montserrat" pitchFamily="2" charset="-52"/>
              </a:rPr>
              <a:t>отырысы</a:t>
            </a:r>
            <a:r>
              <a:rPr lang="ru-RU" sz="1650" dirty="0">
                <a:latin typeface="Montserrat" pitchFamily="2" charset="-52"/>
              </a:rPr>
              <a:t>; </a:t>
            </a:r>
            <a:br>
              <a:rPr lang="ru-RU" sz="1650" dirty="0">
                <a:latin typeface="Montserrat" pitchFamily="2" charset="-52"/>
              </a:rPr>
            </a:br>
            <a:r>
              <a:rPr lang="ru-RU" sz="1650" b="1" dirty="0">
                <a:latin typeface="Montserrat" pitchFamily="2" charset="-52"/>
              </a:rPr>
              <a:t>Иванова А.О.</a:t>
            </a:r>
            <a:r>
              <a:rPr lang="ru-RU" sz="1650" dirty="0">
                <a:latin typeface="Montserrat" pitchFamily="2" charset="-52"/>
              </a:rPr>
              <a:t> – 13-тің 10-ы(76%) ДК 13 </a:t>
            </a:r>
            <a:r>
              <a:rPr lang="ru-RU" sz="1650" dirty="0" err="1">
                <a:latin typeface="Montserrat" pitchFamily="2" charset="-52"/>
              </a:rPr>
              <a:t>отырысы</a:t>
            </a:r>
            <a:r>
              <a:rPr lang="ru-RU" sz="1650" dirty="0">
                <a:latin typeface="Montserrat" pitchFamily="2" charset="-52"/>
              </a:rPr>
              <a:t>; </a:t>
            </a:r>
            <a:br>
              <a:rPr lang="ru-RU" sz="1650" dirty="0">
                <a:latin typeface="Montserrat" pitchFamily="2" charset="-52"/>
              </a:rPr>
            </a:br>
            <a:r>
              <a:rPr lang="ru-RU" sz="1650" b="1" dirty="0">
                <a:latin typeface="Montserrat" pitchFamily="2" charset="-52"/>
              </a:rPr>
              <a:t>Нагиев Р. </a:t>
            </a:r>
            <a:r>
              <a:rPr lang="ru-RU" sz="1650" dirty="0">
                <a:latin typeface="Montserrat" pitchFamily="2" charset="-52"/>
              </a:rPr>
              <a:t>– 14-тің 14-і(100%), ДК 5 </a:t>
            </a:r>
            <a:r>
              <a:rPr lang="ru-RU" sz="1650" dirty="0" err="1">
                <a:latin typeface="Montserrat" pitchFamily="2" charset="-52"/>
              </a:rPr>
              <a:t>отырысы</a:t>
            </a:r>
            <a:r>
              <a:rPr lang="ru-RU" sz="1650" dirty="0">
                <a:latin typeface="Montserrat" pitchFamily="2" charset="-52"/>
              </a:rPr>
              <a:t>, Аудит </a:t>
            </a:r>
            <a:r>
              <a:rPr lang="ru-RU" sz="1650" dirty="0" err="1">
                <a:latin typeface="Montserrat" pitchFamily="2" charset="-52"/>
              </a:rPr>
              <a:t>жөніндегі</a:t>
            </a:r>
            <a:r>
              <a:rPr lang="ru-RU" sz="1650" dirty="0">
                <a:latin typeface="Montserrat" pitchFamily="2" charset="-52"/>
              </a:rPr>
              <a:t> </a:t>
            </a:r>
            <a:r>
              <a:rPr lang="ru-RU" sz="1650" dirty="0" err="1">
                <a:latin typeface="Montserrat" pitchFamily="2" charset="-52"/>
              </a:rPr>
              <a:t>комитеттің</a:t>
            </a:r>
            <a:r>
              <a:rPr lang="ru-RU" sz="1650" dirty="0">
                <a:latin typeface="Montserrat" pitchFamily="2" charset="-52"/>
              </a:rPr>
              <a:t> 2 </a:t>
            </a:r>
            <a:r>
              <a:rPr lang="ru-RU" sz="1650" dirty="0" err="1">
                <a:latin typeface="Montserrat" pitchFamily="2" charset="-52"/>
              </a:rPr>
              <a:t>отырысы</a:t>
            </a:r>
            <a:r>
              <a:rPr lang="ru-RU" sz="1650" dirty="0">
                <a:latin typeface="Montserrat" pitchFamily="2" charset="-52"/>
              </a:rPr>
              <a:t>, КСӘМ </a:t>
            </a:r>
            <a:r>
              <a:rPr lang="ru-RU" sz="1650" dirty="0" err="1">
                <a:latin typeface="Montserrat" pitchFamily="2" charset="-52"/>
              </a:rPr>
              <a:t>комитетінің</a:t>
            </a:r>
            <a:r>
              <a:rPr lang="ru-RU" sz="1650" dirty="0">
                <a:latin typeface="Montserrat" pitchFamily="2" charset="-52"/>
              </a:rPr>
              <a:t> 3 </a:t>
            </a:r>
            <a:r>
              <a:rPr lang="ru-RU" sz="1650" dirty="0" err="1">
                <a:latin typeface="Montserrat" pitchFamily="2" charset="-52"/>
              </a:rPr>
              <a:t>отырысы</a:t>
            </a:r>
            <a:r>
              <a:rPr lang="ru-RU" sz="1650" dirty="0">
                <a:latin typeface="Montserrat" pitchFamily="2" charset="-52"/>
              </a:rPr>
              <a:t>, ДК </a:t>
            </a:r>
            <a:r>
              <a:rPr lang="ru-RU" sz="1650" dirty="0" err="1">
                <a:latin typeface="Montserrat" pitchFamily="2" charset="-52"/>
              </a:rPr>
              <a:t>комитетінің</a:t>
            </a:r>
            <a:r>
              <a:rPr lang="ru-RU" sz="1650" dirty="0">
                <a:latin typeface="Montserrat" pitchFamily="2" charset="-52"/>
              </a:rPr>
              <a:t> 4 </a:t>
            </a:r>
            <a:r>
              <a:rPr lang="ru-RU" sz="1650" dirty="0" err="1">
                <a:latin typeface="Montserrat" pitchFamily="2" charset="-52"/>
              </a:rPr>
              <a:t>отырысы</a:t>
            </a:r>
            <a:r>
              <a:rPr lang="ru-RU" sz="1650" dirty="0">
                <a:latin typeface="Montserrat" pitchFamily="2" charset="-52"/>
              </a:rPr>
              <a:t>;   </a:t>
            </a:r>
            <a:r>
              <a:rPr lang="ru-RU" sz="1650" b="1" dirty="0" err="1">
                <a:latin typeface="Montserrat" pitchFamily="2" charset="-52"/>
              </a:rPr>
              <a:t>Киршимбеков</a:t>
            </a:r>
            <a:r>
              <a:rPr lang="ru-RU" sz="1650" b="1" dirty="0">
                <a:latin typeface="Montserrat" pitchFamily="2" charset="-52"/>
              </a:rPr>
              <a:t> А.К. </a:t>
            </a:r>
            <a:r>
              <a:rPr lang="ru-RU" sz="1650" dirty="0">
                <a:latin typeface="Montserrat" pitchFamily="2" charset="-52"/>
              </a:rPr>
              <a:t>– 14-тің 14-і (100%) </a:t>
            </a:r>
            <a:br>
              <a:rPr lang="ru-RU" sz="1650" dirty="0">
                <a:latin typeface="Montserrat" pitchFamily="2" charset="-52"/>
              </a:rPr>
            </a:br>
            <a:r>
              <a:rPr lang="ru-RU" sz="1650" dirty="0">
                <a:latin typeface="Montserrat" pitchFamily="2" charset="-52"/>
              </a:rPr>
              <a:t>ДК 5 </a:t>
            </a:r>
            <a:r>
              <a:rPr lang="ru-RU" sz="1650" dirty="0" err="1">
                <a:latin typeface="Montserrat" pitchFamily="2" charset="-52"/>
              </a:rPr>
              <a:t>отырысы</a:t>
            </a:r>
            <a:r>
              <a:rPr lang="ru-RU" sz="1650" dirty="0">
                <a:latin typeface="Montserrat" pitchFamily="2" charset="-52"/>
              </a:rPr>
              <a:t>, ДК </a:t>
            </a:r>
            <a:r>
              <a:rPr lang="ru-RU" sz="1650" dirty="0" err="1">
                <a:latin typeface="Montserrat" pitchFamily="2" charset="-52"/>
              </a:rPr>
              <a:t>комитетінің</a:t>
            </a:r>
            <a:r>
              <a:rPr lang="ru-RU" sz="1650" dirty="0">
                <a:latin typeface="Montserrat" pitchFamily="2" charset="-52"/>
              </a:rPr>
              <a:t> 4 </a:t>
            </a:r>
            <a:r>
              <a:rPr lang="ru-RU" sz="1650" dirty="0" err="1">
                <a:latin typeface="Montserrat" pitchFamily="2" charset="-52"/>
              </a:rPr>
              <a:t>отырысы</a:t>
            </a:r>
            <a:r>
              <a:rPr lang="ru-RU" sz="1650" dirty="0">
                <a:latin typeface="Montserrat" pitchFamily="2" charset="-52"/>
              </a:rPr>
              <a:t>, Аудит </a:t>
            </a:r>
            <a:r>
              <a:rPr lang="ru-RU" sz="1650" dirty="0" err="1">
                <a:latin typeface="Montserrat" pitchFamily="2" charset="-52"/>
              </a:rPr>
              <a:t>комитетінің</a:t>
            </a:r>
            <a:r>
              <a:rPr lang="ru-RU" sz="1650" dirty="0">
                <a:latin typeface="Montserrat" pitchFamily="2" charset="-52"/>
              </a:rPr>
              <a:t> 2 </a:t>
            </a:r>
            <a:r>
              <a:rPr lang="ru-RU" sz="1650" dirty="0" err="1">
                <a:latin typeface="Montserrat" pitchFamily="2" charset="-52"/>
              </a:rPr>
              <a:t>отырысы</a:t>
            </a:r>
            <a:r>
              <a:rPr lang="ru-RU" sz="1650" dirty="0">
                <a:latin typeface="Montserrat" pitchFamily="2" charset="-52"/>
              </a:rPr>
              <a:t>, КСӘМ </a:t>
            </a:r>
            <a:r>
              <a:rPr lang="ru-RU" sz="1650" dirty="0" err="1">
                <a:latin typeface="Montserrat" pitchFamily="2" charset="-52"/>
              </a:rPr>
              <a:t>комитетінің</a:t>
            </a:r>
            <a:r>
              <a:rPr lang="ru-RU" sz="1650" dirty="0">
                <a:latin typeface="Montserrat" pitchFamily="2" charset="-52"/>
              </a:rPr>
              <a:t> 3 </a:t>
            </a:r>
            <a:r>
              <a:rPr lang="ru-RU" sz="1650" dirty="0" err="1">
                <a:latin typeface="Montserrat" pitchFamily="2" charset="-52"/>
              </a:rPr>
              <a:t>отырысы</a:t>
            </a:r>
            <a:r>
              <a:rPr lang="ru-RU" sz="1650" dirty="0">
                <a:latin typeface="Montserrat" pitchFamily="2" charset="-52"/>
              </a:rPr>
              <a:t>;</a:t>
            </a:r>
            <a:br>
              <a:rPr lang="ru-RU" sz="1650" dirty="0">
                <a:latin typeface="Montserrat" pitchFamily="2" charset="-52"/>
              </a:rPr>
            </a:br>
            <a:r>
              <a:rPr lang="ru-RU" sz="1650" b="1" dirty="0" err="1">
                <a:latin typeface="Montserrat" pitchFamily="2" charset="-52"/>
              </a:rPr>
              <a:t>Қарымсақов</a:t>
            </a:r>
            <a:r>
              <a:rPr lang="ru-RU" sz="1650" b="1" dirty="0">
                <a:latin typeface="Montserrat" pitchFamily="2" charset="-52"/>
              </a:rPr>
              <a:t> Д.Н. </a:t>
            </a:r>
            <a:r>
              <a:rPr lang="ru-RU" sz="1650" dirty="0">
                <a:latin typeface="Montserrat" pitchFamily="2" charset="-52"/>
              </a:rPr>
              <a:t>– 12-нің 12-сі(100%) </a:t>
            </a:r>
            <a:br>
              <a:rPr lang="ru-RU" sz="1650" dirty="0">
                <a:latin typeface="Montserrat" pitchFamily="2" charset="-52"/>
              </a:rPr>
            </a:br>
            <a:r>
              <a:rPr lang="ru-RU" sz="1650" dirty="0">
                <a:latin typeface="Montserrat" pitchFamily="2" charset="-52"/>
              </a:rPr>
              <a:t>ДК-</a:t>
            </a:r>
            <a:r>
              <a:rPr lang="ru-RU" sz="1650" dirty="0" err="1">
                <a:latin typeface="Montserrat" pitchFamily="2" charset="-52"/>
              </a:rPr>
              <a:t>нің</a:t>
            </a:r>
            <a:r>
              <a:rPr lang="ru-RU" sz="1650" dirty="0">
                <a:latin typeface="Montserrat" pitchFamily="2" charset="-52"/>
              </a:rPr>
              <a:t> 5 </a:t>
            </a:r>
            <a:r>
              <a:rPr lang="ru-RU" sz="1650" dirty="0" err="1">
                <a:latin typeface="Montserrat" pitchFamily="2" charset="-52"/>
              </a:rPr>
              <a:t>отырысы</a:t>
            </a:r>
            <a:r>
              <a:rPr lang="ru-RU" sz="1650" dirty="0">
                <a:latin typeface="Montserrat" pitchFamily="2" charset="-52"/>
              </a:rPr>
              <a:t>, ДК </a:t>
            </a:r>
            <a:r>
              <a:rPr lang="ru-RU" sz="1650" dirty="0" err="1">
                <a:latin typeface="Montserrat" pitchFamily="2" charset="-52"/>
              </a:rPr>
              <a:t>комитетінің</a:t>
            </a:r>
            <a:r>
              <a:rPr lang="ru-RU" sz="1650" dirty="0">
                <a:latin typeface="Montserrat" pitchFamily="2" charset="-52"/>
              </a:rPr>
              <a:t> 4 </a:t>
            </a:r>
            <a:r>
              <a:rPr lang="ru-RU" sz="1650" dirty="0" err="1">
                <a:latin typeface="Montserrat" pitchFamily="2" charset="-52"/>
              </a:rPr>
              <a:t>отырысы</a:t>
            </a:r>
            <a:r>
              <a:rPr lang="ru-RU" sz="1650" dirty="0">
                <a:latin typeface="Montserrat" pitchFamily="2" charset="-52"/>
              </a:rPr>
              <a:t>, КСӘМ </a:t>
            </a:r>
            <a:r>
              <a:rPr lang="ru-RU" sz="1650" dirty="0" err="1">
                <a:latin typeface="Montserrat" pitchFamily="2" charset="-52"/>
              </a:rPr>
              <a:t>комитетінің</a:t>
            </a:r>
            <a:r>
              <a:rPr lang="ru-RU" sz="1650" dirty="0">
                <a:latin typeface="Montserrat" pitchFamily="2" charset="-52"/>
              </a:rPr>
              <a:t> 3 </a:t>
            </a:r>
            <a:r>
              <a:rPr lang="ru-RU" sz="1650" dirty="0" err="1">
                <a:latin typeface="Montserrat" pitchFamily="2" charset="-52"/>
              </a:rPr>
              <a:t>отырысы</a:t>
            </a:r>
            <a:r>
              <a:rPr lang="ru-RU" sz="1650" dirty="0">
                <a:latin typeface="Montserrat" pitchFamily="2" charset="-52"/>
              </a:rPr>
              <a:t>.  </a:t>
            </a:r>
          </a:p>
        </p:txBody>
      </p:sp>
      <p:sp>
        <p:nvSpPr>
          <p:cNvPr id="19" name="TextBox 18">
            <a:extLst>
              <a:ext uri="{FF2B5EF4-FFF2-40B4-BE49-F238E27FC236}">
                <a16:creationId xmlns:a16="http://schemas.microsoft.com/office/drawing/2014/main" id="{CF02805B-AC7B-2D20-74ED-0E72ACE2F6F7}"/>
              </a:ext>
            </a:extLst>
          </p:cNvPr>
          <p:cNvSpPr txBox="1"/>
          <p:nvPr/>
        </p:nvSpPr>
        <p:spPr>
          <a:xfrm>
            <a:off x="664370" y="7269919"/>
            <a:ext cx="17029271" cy="2521781"/>
          </a:xfrm>
          <a:prstGeom prst="rect">
            <a:avLst/>
          </a:prstGeom>
          <a:noFill/>
        </p:spPr>
        <p:txBody>
          <a:bodyPr wrap="square">
            <a:spAutoFit/>
          </a:bodyPr>
          <a:lstStyle/>
          <a:p>
            <a:pPr marR="135255" algn="just" defTabSz="1371600" eaLnBrk="1" fontAlgn="auto" hangingPunct="1">
              <a:lnSpc>
                <a:spcPct val="107000"/>
              </a:lnSpc>
              <a:spcBef>
                <a:spcPts val="0"/>
              </a:spcBef>
              <a:spcAft>
                <a:spcPts val="0"/>
              </a:spcAft>
            </a:pPr>
            <a:r>
              <a:rPr lang="ru-RU" sz="1650" b="1" dirty="0" err="1">
                <a:solidFill>
                  <a:srgbClr val="0B1B10"/>
                </a:solidFill>
                <a:latin typeface="Montserrat" pitchFamily="2" charset="-52"/>
              </a:rPr>
              <a:t>Ескерту</a:t>
            </a:r>
            <a:r>
              <a:rPr lang="ru-RU" sz="1650" b="1" dirty="0">
                <a:solidFill>
                  <a:srgbClr val="0B1B10"/>
                </a:solidFill>
                <a:latin typeface="Montserrat" pitchFamily="2" charset="-52"/>
              </a:rPr>
              <a:t>:</a:t>
            </a:r>
            <a:endParaRPr lang="en-US" sz="1650" b="1" dirty="0">
              <a:solidFill>
                <a:srgbClr val="0B1B10"/>
              </a:solidFill>
              <a:latin typeface="Montserrat" pitchFamily="2" charset="-52"/>
            </a:endParaRPr>
          </a:p>
          <a:p>
            <a:pPr marR="135255" algn="just" defTabSz="1371600" eaLnBrk="1" fontAlgn="auto" hangingPunct="1">
              <a:lnSpc>
                <a:spcPct val="107000"/>
              </a:lnSpc>
              <a:spcBef>
                <a:spcPts val="0"/>
              </a:spcBef>
              <a:spcAft>
                <a:spcPts val="0"/>
              </a:spcAft>
            </a:pPr>
            <a:r>
              <a:rPr lang="ru-RU" sz="1650" i="1" dirty="0" err="1">
                <a:solidFill>
                  <a:srgbClr val="0B1B10"/>
                </a:solidFill>
                <a:latin typeface="Montserrat" pitchFamily="2" charset="-52"/>
              </a:rPr>
              <a:t>Әлиев</a:t>
            </a:r>
            <a:r>
              <a:rPr lang="ru-RU" sz="1650" i="1" dirty="0">
                <a:solidFill>
                  <a:srgbClr val="0B1B10"/>
                </a:solidFill>
                <a:latin typeface="Montserrat" pitchFamily="2" charset="-52"/>
              </a:rPr>
              <a:t> Ж.Ш.</a:t>
            </a:r>
            <a:r>
              <a:rPr lang="ru-RU" sz="1650" dirty="0">
                <a:solidFill>
                  <a:srgbClr val="0B1B10"/>
                </a:solidFill>
                <a:latin typeface="Montserrat" pitchFamily="2" charset="-52"/>
              </a:rPr>
              <a:t> 2024 </a:t>
            </a:r>
            <a:r>
              <a:rPr lang="ru-RU" sz="1650" dirty="0" err="1">
                <a:solidFill>
                  <a:srgbClr val="0B1B10"/>
                </a:solidFill>
                <a:latin typeface="Montserrat" pitchFamily="2" charset="-52"/>
              </a:rPr>
              <a:t>жылғы</a:t>
            </a:r>
            <a:r>
              <a:rPr lang="ru-RU" sz="1650" dirty="0">
                <a:solidFill>
                  <a:srgbClr val="0B1B10"/>
                </a:solidFill>
                <a:latin typeface="Montserrat" pitchFamily="2" charset="-52"/>
              </a:rPr>
              <a:t> 16 </a:t>
            </a:r>
            <a:r>
              <a:rPr lang="ru-RU" sz="1650" dirty="0" err="1">
                <a:solidFill>
                  <a:srgbClr val="0B1B10"/>
                </a:solidFill>
                <a:latin typeface="Montserrat" pitchFamily="2" charset="-52"/>
              </a:rPr>
              <a:t>сәуірден</a:t>
            </a:r>
            <a:r>
              <a:rPr lang="ru-RU" sz="1650" dirty="0">
                <a:solidFill>
                  <a:srgbClr val="0B1B10"/>
                </a:solidFill>
                <a:latin typeface="Montserrat" pitchFamily="2" charset="-52"/>
              </a:rPr>
              <a:t> </a:t>
            </a:r>
            <a:r>
              <a:rPr lang="ru-RU" sz="1650" dirty="0" err="1">
                <a:solidFill>
                  <a:srgbClr val="0B1B10"/>
                </a:solidFill>
                <a:latin typeface="Montserrat" pitchFamily="2" charset="-52"/>
              </a:rPr>
              <a:t>бастап</a:t>
            </a:r>
            <a:r>
              <a:rPr lang="ru-RU" sz="1650" dirty="0">
                <a:solidFill>
                  <a:srgbClr val="0B1B10"/>
                </a:solidFill>
                <a:latin typeface="Montserrat" pitchFamily="2" charset="-52"/>
              </a:rPr>
              <a:t> </a:t>
            </a:r>
            <a:r>
              <a:rPr lang="ru-RU" sz="1650" dirty="0" err="1">
                <a:solidFill>
                  <a:srgbClr val="0B1B10"/>
                </a:solidFill>
                <a:latin typeface="Montserrat" pitchFamily="2" charset="-52"/>
              </a:rPr>
              <a:t>Директорлар</a:t>
            </a:r>
            <a:r>
              <a:rPr lang="ru-RU" sz="1650" dirty="0">
                <a:solidFill>
                  <a:srgbClr val="0B1B10"/>
                </a:solidFill>
                <a:latin typeface="Montserrat" pitchFamily="2" charset="-52"/>
              </a:rPr>
              <a:t> </a:t>
            </a:r>
            <a:r>
              <a:rPr lang="ru-RU" sz="1650" dirty="0" err="1">
                <a:solidFill>
                  <a:srgbClr val="0B1B10"/>
                </a:solidFill>
                <a:latin typeface="Montserrat" pitchFamily="2" charset="-52"/>
              </a:rPr>
              <a:t>кеңесінің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төрағасы</a:t>
            </a:r>
            <a:r>
              <a:rPr lang="ru-RU" sz="1650" dirty="0">
                <a:solidFill>
                  <a:srgbClr val="0B1B10"/>
                </a:solidFill>
                <a:latin typeface="Montserrat" pitchFamily="2" charset="-52"/>
              </a:rPr>
              <a:t> </a:t>
            </a:r>
            <a:r>
              <a:rPr lang="ru-RU" sz="1650" dirty="0" err="1">
                <a:solidFill>
                  <a:srgbClr val="0B1B10"/>
                </a:solidFill>
                <a:latin typeface="Montserrat" pitchFamily="2" charset="-52"/>
              </a:rPr>
              <a:t>болып</a:t>
            </a:r>
            <a:r>
              <a:rPr lang="ru-RU" sz="1650" dirty="0">
                <a:solidFill>
                  <a:srgbClr val="0B1B10"/>
                </a:solidFill>
                <a:latin typeface="Montserrat" pitchFamily="2" charset="-52"/>
              </a:rPr>
              <a:t> </a:t>
            </a:r>
            <a:r>
              <a:rPr lang="ru-RU" sz="1650" dirty="0" err="1">
                <a:solidFill>
                  <a:srgbClr val="0B1B10"/>
                </a:solidFill>
                <a:latin typeface="Montserrat" pitchFamily="2" charset="-52"/>
              </a:rPr>
              <a:t>сайланды</a:t>
            </a:r>
            <a:r>
              <a:rPr lang="ru-RU" sz="1650" dirty="0">
                <a:solidFill>
                  <a:srgbClr val="0B1B10"/>
                </a:solidFill>
                <a:latin typeface="Montserrat" pitchFamily="2" charset="-52"/>
              </a:rPr>
              <a:t>.</a:t>
            </a:r>
          </a:p>
          <a:p>
            <a:pPr marR="135255" algn="just" defTabSz="1371600" eaLnBrk="1" fontAlgn="auto" hangingPunct="1">
              <a:lnSpc>
                <a:spcPct val="107000"/>
              </a:lnSpc>
              <a:spcBef>
                <a:spcPts val="0"/>
              </a:spcBef>
              <a:spcAft>
                <a:spcPts val="0"/>
              </a:spcAft>
            </a:pPr>
            <a:r>
              <a:rPr lang="ru-RU" sz="1650" i="1" dirty="0">
                <a:solidFill>
                  <a:srgbClr val="0B1B10"/>
                </a:solidFill>
                <a:latin typeface="Montserrat" pitchFamily="2" charset="-52"/>
              </a:rPr>
              <a:t>Иванова А.О. </a:t>
            </a:r>
            <a:r>
              <a:rPr lang="ru-RU" sz="1650" dirty="0">
                <a:solidFill>
                  <a:srgbClr val="0B1B10"/>
                </a:solidFill>
                <a:latin typeface="Montserrat" pitchFamily="2" charset="-52"/>
              </a:rPr>
              <a:t>2023 </a:t>
            </a:r>
            <a:r>
              <a:rPr lang="ru-RU" sz="1650" dirty="0" err="1">
                <a:solidFill>
                  <a:srgbClr val="0B1B10"/>
                </a:solidFill>
                <a:latin typeface="Montserrat" pitchFamily="2" charset="-52"/>
              </a:rPr>
              <a:t>жылғы</a:t>
            </a:r>
            <a:r>
              <a:rPr lang="ru-RU" sz="1650" dirty="0">
                <a:solidFill>
                  <a:srgbClr val="0B1B10"/>
                </a:solidFill>
                <a:latin typeface="Montserrat" pitchFamily="2" charset="-52"/>
              </a:rPr>
              <a:t> 29 </a:t>
            </a:r>
            <a:r>
              <a:rPr lang="ru-RU" sz="1650" dirty="0" err="1">
                <a:solidFill>
                  <a:srgbClr val="0B1B10"/>
                </a:solidFill>
                <a:latin typeface="Montserrat" pitchFamily="2" charset="-52"/>
              </a:rPr>
              <a:t>мамырдан</a:t>
            </a:r>
            <a:r>
              <a:rPr lang="ru-RU" sz="1650" dirty="0">
                <a:solidFill>
                  <a:srgbClr val="0B1B10"/>
                </a:solidFill>
                <a:latin typeface="Montserrat" pitchFamily="2" charset="-52"/>
              </a:rPr>
              <a:t> </a:t>
            </a:r>
            <a:r>
              <a:rPr lang="ru-RU" sz="1650" dirty="0" err="1">
                <a:solidFill>
                  <a:srgbClr val="0B1B10"/>
                </a:solidFill>
                <a:latin typeface="Montserrat" pitchFamily="2" charset="-52"/>
              </a:rPr>
              <a:t>бастап</a:t>
            </a:r>
            <a:r>
              <a:rPr lang="ru-RU" sz="1650" dirty="0">
                <a:solidFill>
                  <a:srgbClr val="0B1B10"/>
                </a:solidFill>
                <a:latin typeface="Montserrat" pitchFamily="2" charset="-52"/>
              </a:rPr>
              <a:t> </a:t>
            </a:r>
            <a:r>
              <a:rPr lang="ru-RU" sz="1650" dirty="0" err="1">
                <a:solidFill>
                  <a:srgbClr val="0B1B10"/>
                </a:solidFill>
                <a:latin typeface="Montserrat" pitchFamily="2" charset="-52"/>
              </a:rPr>
              <a:t>Директорлар</a:t>
            </a:r>
            <a:r>
              <a:rPr lang="ru-RU" sz="1650" dirty="0">
                <a:solidFill>
                  <a:srgbClr val="0B1B10"/>
                </a:solidFill>
                <a:latin typeface="Montserrat" pitchFamily="2" charset="-52"/>
              </a:rPr>
              <a:t> </a:t>
            </a:r>
            <a:r>
              <a:rPr lang="ru-RU" sz="1650" dirty="0" err="1">
                <a:solidFill>
                  <a:srgbClr val="0B1B10"/>
                </a:solidFill>
                <a:latin typeface="Montserrat" pitchFamily="2" charset="-52"/>
              </a:rPr>
              <a:t>кеңесінің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мүшесі</a:t>
            </a:r>
            <a:r>
              <a:rPr lang="ru-RU" sz="1650" dirty="0">
                <a:solidFill>
                  <a:srgbClr val="0B1B10"/>
                </a:solidFill>
                <a:latin typeface="Montserrat" pitchFamily="2" charset="-52"/>
              </a:rPr>
              <a:t> </a:t>
            </a:r>
            <a:r>
              <a:rPr lang="ru-RU" sz="1650" dirty="0" err="1">
                <a:solidFill>
                  <a:srgbClr val="0B1B10"/>
                </a:solidFill>
                <a:latin typeface="Montserrat" pitchFamily="2" charset="-52"/>
              </a:rPr>
              <a:t>болып</a:t>
            </a:r>
            <a:r>
              <a:rPr lang="ru-RU" sz="1650" dirty="0">
                <a:solidFill>
                  <a:srgbClr val="0B1B10"/>
                </a:solidFill>
                <a:latin typeface="Montserrat" pitchFamily="2" charset="-52"/>
              </a:rPr>
              <a:t> </a:t>
            </a:r>
            <a:r>
              <a:rPr lang="ru-RU" sz="1650" dirty="0" err="1">
                <a:solidFill>
                  <a:srgbClr val="0B1B10"/>
                </a:solidFill>
                <a:latin typeface="Montserrat" pitchFamily="2" charset="-52"/>
              </a:rPr>
              <a:t>сайланды</a:t>
            </a:r>
            <a:r>
              <a:rPr lang="ru-RU" sz="1650" dirty="0">
                <a:solidFill>
                  <a:srgbClr val="0B1B10"/>
                </a:solidFill>
                <a:latin typeface="Montserrat" pitchFamily="2" charset="-52"/>
              </a:rPr>
              <a:t>.</a:t>
            </a:r>
          </a:p>
          <a:p>
            <a:pPr marR="135255" algn="just" defTabSz="1371600" eaLnBrk="1" fontAlgn="auto" hangingPunct="1">
              <a:lnSpc>
                <a:spcPct val="107000"/>
              </a:lnSpc>
              <a:spcBef>
                <a:spcPts val="0"/>
              </a:spcBef>
              <a:spcAft>
                <a:spcPts val="0"/>
              </a:spcAft>
            </a:pPr>
            <a:r>
              <a:rPr lang="ru-RU" sz="1650" i="1" dirty="0">
                <a:solidFill>
                  <a:srgbClr val="0B1B10"/>
                </a:solidFill>
                <a:latin typeface="Montserrat" pitchFamily="2" charset="-52"/>
              </a:rPr>
              <a:t>Нагиев Р.</a:t>
            </a:r>
            <a:r>
              <a:rPr lang="ru-RU" sz="1650" dirty="0">
                <a:solidFill>
                  <a:srgbClr val="0B1B10"/>
                </a:solidFill>
                <a:latin typeface="Montserrat" pitchFamily="2" charset="-52"/>
              </a:rPr>
              <a:t> 2024 </a:t>
            </a:r>
            <a:r>
              <a:rPr lang="ru-RU" sz="1650" dirty="0" err="1">
                <a:solidFill>
                  <a:srgbClr val="0B1B10"/>
                </a:solidFill>
                <a:latin typeface="Montserrat" pitchFamily="2" charset="-52"/>
              </a:rPr>
              <a:t>жылғы</a:t>
            </a:r>
            <a:r>
              <a:rPr lang="ru-RU" sz="1650" dirty="0">
                <a:solidFill>
                  <a:srgbClr val="0B1B10"/>
                </a:solidFill>
                <a:latin typeface="Montserrat" pitchFamily="2" charset="-52"/>
              </a:rPr>
              <a:t> 19 </a:t>
            </a:r>
            <a:r>
              <a:rPr lang="ru-RU" sz="1650" dirty="0" err="1">
                <a:solidFill>
                  <a:srgbClr val="0B1B10"/>
                </a:solidFill>
                <a:latin typeface="Montserrat" pitchFamily="2" charset="-52"/>
              </a:rPr>
              <a:t>қыркүйектен</a:t>
            </a:r>
            <a:r>
              <a:rPr lang="ru-RU" sz="1650" dirty="0">
                <a:solidFill>
                  <a:srgbClr val="0B1B10"/>
                </a:solidFill>
                <a:latin typeface="Montserrat" pitchFamily="2" charset="-52"/>
              </a:rPr>
              <a:t> </a:t>
            </a:r>
            <a:r>
              <a:rPr lang="ru-RU" sz="1650" dirty="0" err="1">
                <a:solidFill>
                  <a:srgbClr val="0B1B10"/>
                </a:solidFill>
                <a:latin typeface="Montserrat" pitchFamily="2" charset="-52"/>
              </a:rPr>
              <a:t>бастап</a:t>
            </a:r>
            <a:r>
              <a:rPr lang="ru-RU" sz="1650" dirty="0">
                <a:solidFill>
                  <a:srgbClr val="0B1B10"/>
                </a:solidFill>
                <a:latin typeface="Montserrat" pitchFamily="2" charset="-52"/>
              </a:rPr>
              <a:t> </a:t>
            </a:r>
            <a:r>
              <a:rPr lang="ru-RU" sz="1650" dirty="0" err="1">
                <a:solidFill>
                  <a:srgbClr val="0B1B10"/>
                </a:solidFill>
                <a:latin typeface="Montserrat" pitchFamily="2" charset="-52"/>
              </a:rPr>
              <a:t>Директорлар</a:t>
            </a:r>
            <a:r>
              <a:rPr lang="ru-RU" sz="1650" dirty="0">
                <a:solidFill>
                  <a:srgbClr val="0B1B10"/>
                </a:solidFill>
                <a:latin typeface="Montserrat" pitchFamily="2" charset="-52"/>
              </a:rPr>
              <a:t> </a:t>
            </a:r>
            <a:r>
              <a:rPr lang="ru-RU" sz="1650" dirty="0" err="1">
                <a:solidFill>
                  <a:srgbClr val="0B1B10"/>
                </a:solidFill>
                <a:latin typeface="Montserrat" pitchFamily="2" charset="-52"/>
              </a:rPr>
              <a:t>кеңесінің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мүшесі</a:t>
            </a:r>
            <a:r>
              <a:rPr lang="ru-RU" sz="1650" dirty="0">
                <a:solidFill>
                  <a:srgbClr val="0B1B10"/>
                </a:solidFill>
                <a:latin typeface="Montserrat" pitchFamily="2" charset="-52"/>
              </a:rPr>
              <a:t>, 2024 </a:t>
            </a:r>
            <a:r>
              <a:rPr lang="ru-RU" sz="1650" dirty="0" err="1">
                <a:solidFill>
                  <a:srgbClr val="0B1B10"/>
                </a:solidFill>
                <a:latin typeface="Montserrat" pitchFamily="2" charset="-52"/>
              </a:rPr>
              <a:t>жылғы</a:t>
            </a:r>
            <a:r>
              <a:rPr lang="ru-RU" sz="1650" dirty="0">
                <a:solidFill>
                  <a:srgbClr val="0B1B10"/>
                </a:solidFill>
                <a:latin typeface="Montserrat" pitchFamily="2" charset="-52"/>
              </a:rPr>
              <a:t> 05 </a:t>
            </a:r>
            <a:r>
              <a:rPr lang="ru-RU" sz="1650" dirty="0" err="1">
                <a:solidFill>
                  <a:srgbClr val="0B1B10"/>
                </a:solidFill>
                <a:latin typeface="Montserrat" pitchFamily="2" charset="-52"/>
              </a:rPr>
              <a:t>қазаннан</a:t>
            </a:r>
            <a:r>
              <a:rPr lang="ru-RU" sz="1650" dirty="0">
                <a:solidFill>
                  <a:srgbClr val="0B1B10"/>
                </a:solidFill>
                <a:latin typeface="Montserrat" pitchFamily="2" charset="-52"/>
              </a:rPr>
              <a:t> </a:t>
            </a:r>
            <a:r>
              <a:rPr lang="ru-RU" sz="1650" dirty="0" err="1">
                <a:solidFill>
                  <a:srgbClr val="0B1B10"/>
                </a:solidFill>
                <a:latin typeface="Montserrat" pitchFamily="2" charset="-52"/>
              </a:rPr>
              <a:t>бастап</a:t>
            </a:r>
            <a:r>
              <a:rPr lang="ru-RU" sz="1650" dirty="0">
                <a:solidFill>
                  <a:srgbClr val="0B1B10"/>
                </a:solidFill>
                <a:latin typeface="Montserrat" pitchFamily="2" charset="-52"/>
              </a:rPr>
              <a:t> </a:t>
            </a:r>
            <a:r>
              <a:rPr lang="ru-RU" sz="1650" dirty="0" err="1">
                <a:solidFill>
                  <a:srgbClr val="0B1B10"/>
                </a:solidFill>
                <a:latin typeface="Montserrat" pitchFamily="2" charset="-52"/>
              </a:rPr>
              <a:t>Кадрлар</a:t>
            </a:r>
            <a:r>
              <a:rPr lang="ru-RU" sz="1650" dirty="0">
                <a:solidFill>
                  <a:srgbClr val="0B1B10"/>
                </a:solidFill>
                <a:latin typeface="Montserrat" pitchFamily="2" charset="-52"/>
              </a:rPr>
              <a:t>, </a:t>
            </a:r>
            <a:r>
              <a:rPr lang="ru-RU" sz="1650" dirty="0" err="1">
                <a:solidFill>
                  <a:srgbClr val="0B1B10"/>
                </a:solidFill>
                <a:latin typeface="Montserrat" pitchFamily="2" charset="-52"/>
              </a:rPr>
              <a:t>сыйақылар</a:t>
            </a:r>
            <a:r>
              <a:rPr lang="ru-RU" sz="1650" dirty="0">
                <a:solidFill>
                  <a:srgbClr val="0B1B10"/>
                </a:solidFill>
                <a:latin typeface="Montserrat" pitchFamily="2" charset="-52"/>
              </a:rPr>
              <a:t> </a:t>
            </a:r>
            <a:r>
              <a:rPr lang="ru-RU" sz="1650" dirty="0" err="1">
                <a:solidFill>
                  <a:srgbClr val="0B1B10"/>
                </a:solidFill>
                <a:latin typeface="Montserrat" pitchFamily="2" charset="-52"/>
              </a:rPr>
              <a:t>және</a:t>
            </a:r>
            <a:r>
              <a:rPr lang="ru-RU" sz="1650" dirty="0">
                <a:solidFill>
                  <a:srgbClr val="0B1B10"/>
                </a:solidFill>
                <a:latin typeface="Montserrat" pitchFamily="2" charset="-52"/>
              </a:rPr>
              <a:t> </a:t>
            </a:r>
            <a:r>
              <a:rPr lang="ru-RU" sz="1650" dirty="0" err="1">
                <a:solidFill>
                  <a:srgbClr val="0B1B10"/>
                </a:solidFill>
                <a:latin typeface="Montserrat" pitchFamily="2" charset="-52"/>
              </a:rPr>
              <a:t>әлеуметтік</a:t>
            </a:r>
            <a:r>
              <a:rPr lang="ru-RU" sz="1650" dirty="0">
                <a:solidFill>
                  <a:srgbClr val="0B1B10"/>
                </a:solidFill>
                <a:latin typeface="Montserrat" pitchFamily="2" charset="-52"/>
              </a:rPr>
              <a:t> </a:t>
            </a:r>
            <a:r>
              <a:rPr lang="ru-RU" sz="1650" dirty="0" err="1">
                <a:solidFill>
                  <a:srgbClr val="0B1B10"/>
                </a:solidFill>
                <a:latin typeface="Montserrat" pitchFamily="2" charset="-52"/>
              </a:rPr>
              <a:t>мәселелер</a:t>
            </a:r>
            <a:r>
              <a:rPr lang="ru-RU" sz="1650" dirty="0">
                <a:solidFill>
                  <a:srgbClr val="0B1B10"/>
                </a:solidFill>
                <a:latin typeface="Montserrat" pitchFamily="2" charset="-52"/>
              </a:rPr>
              <a:t> </a:t>
            </a:r>
            <a:r>
              <a:rPr lang="ru-RU" sz="1650" dirty="0" err="1">
                <a:solidFill>
                  <a:srgbClr val="0B1B10"/>
                </a:solidFill>
                <a:latin typeface="Montserrat" pitchFamily="2" charset="-52"/>
              </a:rPr>
              <a:t>комитетінің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және</a:t>
            </a:r>
            <a:r>
              <a:rPr lang="ru-RU" sz="1650" dirty="0">
                <a:solidFill>
                  <a:srgbClr val="0B1B10"/>
                </a:solidFill>
                <a:latin typeface="Montserrat" pitchFamily="2" charset="-52"/>
              </a:rPr>
              <a:t> Аудит </a:t>
            </a:r>
            <a:r>
              <a:rPr lang="ru-RU" sz="1650" dirty="0" err="1">
                <a:solidFill>
                  <a:srgbClr val="0B1B10"/>
                </a:solidFill>
                <a:latin typeface="Montserrat" pitchFamily="2" charset="-52"/>
              </a:rPr>
              <a:t>комитетінің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төрағасы</a:t>
            </a:r>
            <a:r>
              <a:rPr lang="ru-RU" sz="1650" dirty="0">
                <a:solidFill>
                  <a:srgbClr val="0B1B10"/>
                </a:solidFill>
                <a:latin typeface="Montserrat" pitchFamily="2" charset="-52"/>
              </a:rPr>
              <a:t>, </a:t>
            </a:r>
            <a:r>
              <a:rPr lang="ru-RU" sz="1650" dirty="0" err="1">
                <a:solidFill>
                  <a:srgbClr val="0B1B10"/>
                </a:solidFill>
                <a:latin typeface="Montserrat" pitchFamily="2" charset="-52"/>
              </a:rPr>
              <a:t>Стратегиялық</a:t>
            </a:r>
            <a:r>
              <a:rPr lang="ru-RU" sz="1650" dirty="0">
                <a:solidFill>
                  <a:srgbClr val="0B1B10"/>
                </a:solidFill>
                <a:latin typeface="Montserrat" pitchFamily="2" charset="-52"/>
              </a:rPr>
              <a:t> </a:t>
            </a:r>
            <a:r>
              <a:rPr lang="ru-RU" sz="1650" dirty="0" err="1">
                <a:solidFill>
                  <a:srgbClr val="0B1B10"/>
                </a:solidFill>
                <a:latin typeface="Montserrat" pitchFamily="2" charset="-52"/>
              </a:rPr>
              <a:t>жоспарлау</a:t>
            </a:r>
            <a:r>
              <a:rPr lang="ru-RU" sz="1650" dirty="0">
                <a:solidFill>
                  <a:srgbClr val="0B1B10"/>
                </a:solidFill>
                <a:latin typeface="Montserrat" pitchFamily="2" charset="-52"/>
              </a:rPr>
              <a:t> </a:t>
            </a:r>
            <a:r>
              <a:rPr lang="ru-RU" sz="1650" dirty="0" err="1">
                <a:solidFill>
                  <a:srgbClr val="0B1B10"/>
                </a:solidFill>
                <a:latin typeface="Montserrat" pitchFamily="2" charset="-52"/>
              </a:rPr>
              <a:t>комитетінің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мүшесі</a:t>
            </a:r>
            <a:r>
              <a:rPr lang="ru-RU" sz="1650" dirty="0">
                <a:solidFill>
                  <a:srgbClr val="0B1B10"/>
                </a:solidFill>
                <a:latin typeface="Montserrat" pitchFamily="2" charset="-52"/>
              </a:rPr>
              <a:t> </a:t>
            </a:r>
            <a:r>
              <a:rPr lang="ru-RU" sz="1650" dirty="0" err="1">
                <a:solidFill>
                  <a:srgbClr val="0B1B10"/>
                </a:solidFill>
                <a:latin typeface="Montserrat" pitchFamily="2" charset="-52"/>
              </a:rPr>
              <a:t>болып</a:t>
            </a:r>
            <a:r>
              <a:rPr lang="ru-RU" sz="1650" dirty="0">
                <a:solidFill>
                  <a:srgbClr val="0B1B10"/>
                </a:solidFill>
                <a:latin typeface="Montserrat" pitchFamily="2" charset="-52"/>
              </a:rPr>
              <a:t> </a:t>
            </a:r>
            <a:r>
              <a:rPr lang="ru-RU" sz="1650" dirty="0" err="1">
                <a:solidFill>
                  <a:srgbClr val="0B1B10"/>
                </a:solidFill>
                <a:latin typeface="Montserrat" pitchFamily="2" charset="-52"/>
              </a:rPr>
              <a:t>сайланды</a:t>
            </a:r>
            <a:r>
              <a:rPr lang="ru-RU" sz="1650" dirty="0">
                <a:solidFill>
                  <a:srgbClr val="0B1B10"/>
                </a:solidFill>
                <a:latin typeface="Montserrat" pitchFamily="2" charset="-52"/>
              </a:rPr>
              <a:t>..</a:t>
            </a:r>
          </a:p>
          <a:p>
            <a:pPr marR="135255" algn="just" defTabSz="1371600" eaLnBrk="1" fontAlgn="auto" hangingPunct="1">
              <a:lnSpc>
                <a:spcPct val="107000"/>
              </a:lnSpc>
              <a:spcBef>
                <a:spcPts val="0"/>
              </a:spcBef>
              <a:spcAft>
                <a:spcPts val="0"/>
              </a:spcAft>
            </a:pPr>
            <a:r>
              <a:rPr lang="ru-RU" sz="1650" i="1" dirty="0" err="1">
                <a:solidFill>
                  <a:srgbClr val="0B1B10"/>
                </a:solidFill>
                <a:latin typeface="Montserrat" pitchFamily="2" charset="-52"/>
              </a:rPr>
              <a:t>Киршимбеков</a:t>
            </a:r>
            <a:r>
              <a:rPr lang="ru-RU" sz="1650" i="1" dirty="0">
                <a:solidFill>
                  <a:srgbClr val="0B1B10"/>
                </a:solidFill>
                <a:latin typeface="Montserrat" pitchFamily="2" charset="-52"/>
              </a:rPr>
              <a:t> А.К.</a:t>
            </a:r>
            <a:r>
              <a:rPr lang="ru-RU" sz="1650" dirty="0">
                <a:solidFill>
                  <a:srgbClr val="0B1B10"/>
                </a:solidFill>
                <a:latin typeface="Montserrat" pitchFamily="2" charset="-52"/>
              </a:rPr>
              <a:t> 2024 </a:t>
            </a:r>
            <a:r>
              <a:rPr lang="ru-RU" sz="1650" dirty="0" err="1">
                <a:solidFill>
                  <a:srgbClr val="0B1B10"/>
                </a:solidFill>
                <a:latin typeface="Montserrat" pitchFamily="2" charset="-52"/>
              </a:rPr>
              <a:t>жылғы</a:t>
            </a:r>
            <a:r>
              <a:rPr lang="ru-RU" sz="1650" dirty="0">
                <a:solidFill>
                  <a:srgbClr val="0B1B10"/>
                </a:solidFill>
                <a:latin typeface="Montserrat" pitchFamily="2" charset="-52"/>
              </a:rPr>
              <a:t> 19 </a:t>
            </a:r>
            <a:r>
              <a:rPr lang="ru-RU" sz="1650" dirty="0" err="1">
                <a:solidFill>
                  <a:srgbClr val="0B1B10"/>
                </a:solidFill>
                <a:latin typeface="Montserrat" pitchFamily="2" charset="-52"/>
              </a:rPr>
              <a:t>қыркүйектен</a:t>
            </a:r>
            <a:r>
              <a:rPr lang="ru-RU" sz="1650" dirty="0">
                <a:solidFill>
                  <a:srgbClr val="0B1B10"/>
                </a:solidFill>
                <a:latin typeface="Montserrat" pitchFamily="2" charset="-52"/>
              </a:rPr>
              <a:t> </a:t>
            </a:r>
            <a:r>
              <a:rPr lang="ru-RU" sz="1650" dirty="0" err="1">
                <a:solidFill>
                  <a:srgbClr val="0B1B10"/>
                </a:solidFill>
                <a:latin typeface="Montserrat" pitchFamily="2" charset="-52"/>
              </a:rPr>
              <a:t>бастап</a:t>
            </a:r>
            <a:r>
              <a:rPr lang="ru-RU" sz="1650" dirty="0">
                <a:solidFill>
                  <a:srgbClr val="0B1B10"/>
                </a:solidFill>
                <a:latin typeface="Montserrat" pitchFamily="2" charset="-52"/>
              </a:rPr>
              <a:t> </a:t>
            </a:r>
            <a:r>
              <a:rPr lang="ru-RU" sz="1650" dirty="0" err="1">
                <a:solidFill>
                  <a:srgbClr val="0B1B10"/>
                </a:solidFill>
                <a:latin typeface="Montserrat" pitchFamily="2" charset="-52"/>
              </a:rPr>
              <a:t>Директорлар</a:t>
            </a:r>
            <a:r>
              <a:rPr lang="ru-RU" sz="1650" dirty="0">
                <a:solidFill>
                  <a:srgbClr val="0B1B10"/>
                </a:solidFill>
                <a:latin typeface="Montserrat" pitchFamily="2" charset="-52"/>
              </a:rPr>
              <a:t> </a:t>
            </a:r>
            <a:r>
              <a:rPr lang="ru-RU" sz="1650" dirty="0" err="1">
                <a:solidFill>
                  <a:srgbClr val="0B1B10"/>
                </a:solidFill>
                <a:latin typeface="Montserrat" pitchFamily="2" charset="-52"/>
              </a:rPr>
              <a:t>кеңесінің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мүшесі</a:t>
            </a:r>
            <a:r>
              <a:rPr lang="ru-RU" sz="1650" dirty="0">
                <a:solidFill>
                  <a:srgbClr val="0B1B10"/>
                </a:solidFill>
                <a:latin typeface="Montserrat" pitchFamily="2" charset="-52"/>
              </a:rPr>
              <a:t> </a:t>
            </a:r>
            <a:r>
              <a:rPr lang="ru-RU" sz="1650" dirty="0" err="1">
                <a:solidFill>
                  <a:srgbClr val="0B1B10"/>
                </a:solidFill>
                <a:latin typeface="Montserrat" pitchFamily="2" charset="-52"/>
              </a:rPr>
              <a:t>болып</a:t>
            </a:r>
            <a:r>
              <a:rPr lang="ru-RU" sz="1650" dirty="0">
                <a:solidFill>
                  <a:srgbClr val="0B1B10"/>
                </a:solidFill>
                <a:latin typeface="Montserrat" pitchFamily="2" charset="-52"/>
              </a:rPr>
              <a:t> </a:t>
            </a:r>
            <a:r>
              <a:rPr lang="ru-RU" sz="1650" dirty="0" err="1">
                <a:solidFill>
                  <a:srgbClr val="0B1B10"/>
                </a:solidFill>
                <a:latin typeface="Montserrat" pitchFamily="2" charset="-52"/>
              </a:rPr>
              <a:t>сайланды</a:t>
            </a:r>
            <a:r>
              <a:rPr lang="ru-RU" sz="1650" dirty="0">
                <a:solidFill>
                  <a:srgbClr val="0B1B10"/>
                </a:solidFill>
                <a:latin typeface="Montserrat" pitchFamily="2" charset="-52"/>
              </a:rPr>
              <a:t>, 2024 </a:t>
            </a:r>
            <a:r>
              <a:rPr lang="ru-RU" sz="1650" dirty="0" err="1">
                <a:solidFill>
                  <a:srgbClr val="0B1B10"/>
                </a:solidFill>
                <a:latin typeface="Montserrat" pitchFamily="2" charset="-52"/>
              </a:rPr>
              <a:t>жылғы</a:t>
            </a:r>
            <a:r>
              <a:rPr lang="ru-RU" sz="1650" dirty="0">
                <a:solidFill>
                  <a:srgbClr val="0B1B10"/>
                </a:solidFill>
                <a:latin typeface="Montserrat" pitchFamily="2" charset="-52"/>
              </a:rPr>
              <a:t> 05 </a:t>
            </a:r>
            <a:r>
              <a:rPr lang="ru-RU" sz="1650" dirty="0" err="1">
                <a:solidFill>
                  <a:srgbClr val="0B1B10"/>
                </a:solidFill>
                <a:latin typeface="Montserrat" pitchFamily="2" charset="-52"/>
              </a:rPr>
              <a:t>қазаннан</a:t>
            </a:r>
            <a:r>
              <a:rPr lang="ru-RU" sz="1650" dirty="0">
                <a:solidFill>
                  <a:srgbClr val="0B1B10"/>
                </a:solidFill>
                <a:latin typeface="Montserrat" pitchFamily="2" charset="-52"/>
              </a:rPr>
              <a:t> </a:t>
            </a:r>
            <a:r>
              <a:rPr lang="ru-RU" sz="1650" dirty="0" err="1">
                <a:solidFill>
                  <a:srgbClr val="0B1B10"/>
                </a:solidFill>
                <a:latin typeface="Montserrat" pitchFamily="2" charset="-52"/>
              </a:rPr>
              <a:t>бастап</a:t>
            </a:r>
            <a:r>
              <a:rPr lang="ru-RU" sz="1650" dirty="0">
                <a:solidFill>
                  <a:srgbClr val="0B1B10"/>
                </a:solidFill>
                <a:latin typeface="Montserrat" pitchFamily="2" charset="-52"/>
              </a:rPr>
              <a:t> </a:t>
            </a:r>
            <a:r>
              <a:rPr lang="ru-RU" sz="1650" dirty="0" err="1">
                <a:solidFill>
                  <a:srgbClr val="0B1B10"/>
                </a:solidFill>
                <a:latin typeface="Montserrat" pitchFamily="2" charset="-52"/>
              </a:rPr>
              <a:t>Стратегиялық</a:t>
            </a:r>
            <a:r>
              <a:rPr lang="ru-RU" sz="1650" dirty="0">
                <a:solidFill>
                  <a:srgbClr val="0B1B10"/>
                </a:solidFill>
                <a:latin typeface="Montserrat" pitchFamily="2" charset="-52"/>
              </a:rPr>
              <a:t> </a:t>
            </a:r>
            <a:r>
              <a:rPr lang="ru-RU" sz="1650" dirty="0" err="1">
                <a:solidFill>
                  <a:srgbClr val="0B1B10"/>
                </a:solidFill>
                <a:latin typeface="Montserrat" pitchFamily="2" charset="-52"/>
              </a:rPr>
              <a:t>жоспарлау</a:t>
            </a:r>
            <a:r>
              <a:rPr lang="ru-RU" sz="1650" dirty="0">
                <a:solidFill>
                  <a:srgbClr val="0B1B10"/>
                </a:solidFill>
                <a:latin typeface="Montserrat" pitchFamily="2" charset="-52"/>
              </a:rPr>
              <a:t> </a:t>
            </a:r>
            <a:r>
              <a:rPr lang="ru-RU" sz="1650" dirty="0" err="1">
                <a:solidFill>
                  <a:srgbClr val="0B1B10"/>
                </a:solidFill>
                <a:latin typeface="Montserrat" pitchFamily="2" charset="-52"/>
              </a:rPr>
              <a:t>комитетінің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төрағасы</a:t>
            </a:r>
            <a:r>
              <a:rPr lang="ru-RU" sz="1650" dirty="0">
                <a:solidFill>
                  <a:srgbClr val="0B1B10"/>
                </a:solidFill>
                <a:latin typeface="Montserrat" pitchFamily="2" charset="-52"/>
              </a:rPr>
              <a:t>, </a:t>
            </a:r>
            <a:r>
              <a:rPr lang="ru-RU" sz="1650" dirty="0" err="1">
                <a:solidFill>
                  <a:srgbClr val="0B1B10"/>
                </a:solidFill>
                <a:latin typeface="Montserrat" pitchFamily="2" charset="-52"/>
              </a:rPr>
              <a:t>Кадрлар</a:t>
            </a:r>
            <a:r>
              <a:rPr lang="ru-RU" sz="1650" dirty="0">
                <a:solidFill>
                  <a:srgbClr val="0B1B10"/>
                </a:solidFill>
                <a:latin typeface="Montserrat" pitchFamily="2" charset="-52"/>
              </a:rPr>
              <a:t>, </a:t>
            </a:r>
            <a:r>
              <a:rPr lang="ru-RU" sz="1650" dirty="0" err="1">
                <a:solidFill>
                  <a:srgbClr val="0B1B10"/>
                </a:solidFill>
                <a:latin typeface="Montserrat" pitchFamily="2" charset="-52"/>
              </a:rPr>
              <a:t>сыйақылар</a:t>
            </a:r>
            <a:r>
              <a:rPr lang="ru-RU" sz="1650" dirty="0">
                <a:solidFill>
                  <a:srgbClr val="0B1B10"/>
                </a:solidFill>
                <a:latin typeface="Montserrat" pitchFamily="2" charset="-52"/>
              </a:rPr>
              <a:t> </a:t>
            </a:r>
            <a:r>
              <a:rPr lang="ru-RU" sz="1650" dirty="0" err="1">
                <a:solidFill>
                  <a:srgbClr val="0B1B10"/>
                </a:solidFill>
                <a:latin typeface="Montserrat" pitchFamily="2" charset="-52"/>
              </a:rPr>
              <a:t>және</a:t>
            </a:r>
            <a:r>
              <a:rPr lang="ru-RU" sz="1650" dirty="0">
                <a:solidFill>
                  <a:srgbClr val="0B1B10"/>
                </a:solidFill>
                <a:latin typeface="Montserrat" pitchFamily="2" charset="-52"/>
              </a:rPr>
              <a:t> </a:t>
            </a:r>
            <a:r>
              <a:rPr lang="ru-RU" sz="1650" dirty="0" err="1">
                <a:solidFill>
                  <a:srgbClr val="0B1B10"/>
                </a:solidFill>
                <a:latin typeface="Montserrat" pitchFamily="2" charset="-52"/>
              </a:rPr>
              <a:t>әлеуметтік</a:t>
            </a:r>
            <a:r>
              <a:rPr lang="ru-RU" sz="1650" dirty="0">
                <a:solidFill>
                  <a:srgbClr val="0B1B10"/>
                </a:solidFill>
                <a:latin typeface="Montserrat" pitchFamily="2" charset="-52"/>
              </a:rPr>
              <a:t> </a:t>
            </a:r>
            <a:r>
              <a:rPr lang="ru-RU" sz="1650" dirty="0" err="1">
                <a:solidFill>
                  <a:srgbClr val="0B1B10"/>
                </a:solidFill>
                <a:latin typeface="Montserrat" pitchFamily="2" charset="-52"/>
              </a:rPr>
              <a:t>мәселелер</a:t>
            </a:r>
            <a:r>
              <a:rPr lang="ru-RU" sz="1650" dirty="0">
                <a:solidFill>
                  <a:srgbClr val="0B1B10"/>
                </a:solidFill>
                <a:latin typeface="Montserrat" pitchFamily="2" charset="-52"/>
              </a:rPr>
              <a:t> </a:t>
            </a:r>
            <a:r>
              <a:rPr lang="ru-RU" sz="1650" dirty="0" err="1">
                <a:solidFill>
                  <a:srgbClr val="0B1B10"/>
                </a:solidFill>
                <a:latin typeface="Montserrat" pitchFamily="2" charset="-52"/>
              </a:rPr>
              <a:t>комитетінің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және</a:t>
            </a:r>
            <a:r>
              <a:rPr lang="ru-RU" sz="1650" dirty="0">
                <a:solidFill>
                  <a:srgbClr val="0B1B10"/>
                </a:solidFill>
                <a:latin typeface="Montserrat" pitchFamily="2" charset="-52"/>
              </a:rPr>
              <a:t> Аудит </a:t>
            </a:r>
            <a:r>
              <a:rPr lang="ru-RU" sz="1650" dirty="0" err="1">
                <a:solidFill>
                  <a:srgbClr val="0B1B10"/>
                </a:solidFill>
                <a:latin typeface="Montserrat" pitchFamily="2" charset="-52"/>
              </a:rPr>
              <a:t>комитетінің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мүшесі</a:t>
            </a:r>
            <a:r>
              <a:rPr lang="ru-RU" sz="1650" dirty="0">
                <a:solidFill>
                  <a:srgbClr val="0B1B10"/>
                </a:solidFill>
                <a:latin typeface="Montserrat" pitchFamily="2" charset="-52"/>
              </a:rPr>
              <a:t> </a:t>
            </a:r>
            <a:r>
              <a:rPr lang="ru-RU" sz="1650" dirty="0" err="1">
                <a:solidFill>
                  <a:srgbClr val="0B1B10"/>
                </a:solidFill>
                <a:latin typeface="Montserrat" pitchFamily="2" charset="-52"/>
              </a:rPr>
              <a:t>болып</a:t>
            </a:r>
            <a:r>
              <a:rPr lang="ru-RU" sz="1650" dirty="0">
                <a:solidFill>
                  <a:srgbClr val="0B1B10"/>
                </a:solidFill>
                <a:latin typeface="Montserrat" pitchFamily="2" charset="-52"/>
              </a:rPr>
              <a:t> </a:t>
            </a:r>
            <a:r>
              <a:rPr lang="ru-RU" sz="1650" dirty="0" err="1">
                <a:solidFill>
                  <a:srgbClr val="0B1B10"/>
                </a:solidFill>
                <a:latin typeface="Montserrat" pitchFamily="2" charset="-52"/>
              </a:rPr>
              <a:t>сайланды</a:t>
            </a:r>
            <a:r>
              <a:rPr lang="ru-RU" sz="1650" dirty="0">
                <a:solidFill>
                  <a:srgbClr val="0B1B10"/>
                </a:solidFill>
                <a:latin typeface="Montserrat" pitchFamily="2" charset="-52"/>
              </a:rPr>
              <a:t>..   </a:t>
            </a:r>
          </a:p>
          <a:p>
            <a:pPr marR="135255" algn="just" defTabSz="1371600" eaLnBrk="1" fontAlgn="auto" hangingPunct="1">
              <a:lnSpc>
                <a:spcPct val="107000"/>
              </a:lnSpc>
              <a:spcBef>
                <a:spcPts val="0"/>
              </a:spcBef>
              <a:spcAft>
                <a:spcPts val="0"/>
              </a:spcAft>
            </a:pPr>
            <a:r>
              <a:rPr lang="ru-RU" sz="1650" i="1" dirty="0" err="1">
                <a:solidFill>
                  <a:srgbClr val="0B1B10"/>
                </a:solidFill>
                <a:latin typeface="Montserrat" pitchFamily="2" charset="-52"/>
              </a:rPr>
              <a:t>Қарымсақов</a:t>
            </a:r>
            <a:r>
              <a:rPr lang="ru-RU" sz="1650" i="1" dirty="0">
                <a:solidFill>
                  <a:srgbClr val="0B1B10"/>
                </a:solidFill>
                <a:latin typeface="Montserrat" pitchFamily="2" charset="-52"/>
              </a:rPr>
              <a:t> Д.Н.</a:t>
            </a:r>
            <a:r>
              <a:rPr lang="ru-RU" sz="1650" dirty="0">
                <a:solidFill>
                  <a:srgbClr val="0B1B10"/>
                </a:solidFill>
                <a:latin typeface="Montserrat" pitchFamily="2" charset="-52"/>
              </a:rPr>
              <a:t> 2024 </a:t>
            </a:r>
            <a:r>
              <a:rPr lang="ru-RU" sz="1650" dirty="0" err="1">
                <a:solidFill>
                  <a:srgbClr val="0B1B10"/>
                </a:solidFill>
                <a:latin typeface="Montserrat" pitchFamily="2" charset="-52"/>
              </a:rPr>
              <a:t>жылғы</a:t>
            </a:r>
            <a:r>
              <a:rPr lang="ru-RU" sz="1650" dirty="0">
                <a:solidFill>
                  <a:srgbClr val="0B1B10"/>
                </a:solidFill>
                <a:latin typeface="Montserrat" pitchFamily="2" charset="-52"/>
              </a:rPr>
              <a:t> 19 </a:t>
            </a:r>
            <a:r>
              <a:rPr lang="ru-RU" sz="1650" dirty="0" err="1">
                <a:solidFill>
                  <a:srgbClr val="0B1B10"/>
                </a:solidFill>
                <a:latin typeface="Montserrat" pitchFamily="2" charset="-52"/>
              </a:rPr>
              <a:t>қыркүйектен</a:t>
            </a:r>
            <a:r>
              <a:rPr lang="ru-RU" sz="1650" dirty="0">
                <a:solidFill>
                  <a:srgbClr val="0B1B10"/>
                </a:solidFill>
                <a:latin typeface="Montserrat" pitchFamily="2" charset="-52"/>
              </a:rPr>
              <a:t> </a:t>
            </a:r>
            <a:r>
              <a:rPr lang="ru-RU" sz="1650" dirty="0" err="1">
                <a:solidFill>
                  <a:srgbClr val="0B1B10"/>
                </a:solidFill>
                <a:latin typeface="Montserrat" pitchFamily="2" charset="-52"/>
              </a:rPr>
              <a:t>бастап</a:t>
            </a:r>
            <a:r>
              <a:rPr lang="ru-RU" sz="1650" dirty="0">
                <a:solidFill>
                  <a:srgbClr val="0B1B10"/>
                </a:solidFill>
                <a:latin typeface="Montserrat" pitchFamily="2" charset="-52"/>
              </a:rPr>
              <a:t> </a:t>
            </a:r>
            <a:r>
              <a:rPr lang="ru-RU" sz="1650" dirty="0" err="1">
                <a:solidFill>
                  <a:srgbClr val="0B1B10"/>
                </a:solidFill>
                <a:latin typeface="Montserrat" pitchFamily="2" charset="-52"/>
              </a:rPr>
              <a:t>Директорлар</a:t>
            </a:r>
            <a:r>
              <a:rPr lang="ru-RU" sz="1650" dirty="0">
                <a:solidFill>
                  <a:srgbClr val="0B1B10"/>
                </a:solidFill>
                <a:latin typeface="Montserrat" pitchFamily="2" charset="-52"/>
              </a:rPr>
              <a:t> </a:t>
            </a:r>
            <a:r>
              <a:rPr lang="ru-RU" sz="1650" dirty="0" err="1">
                <a:solidFill>
                  <a:srgbClr val="0B1B10"/>
                </a:solidFill>
                <a:latin typeface="Montserrat" pitchFamily="2" charset="-52"/>
              </a:rPr>
              <a:t>кеңесінің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мүшесі</a:t>
            </a:r>
            <a:r>
              <a:rPr lang="ru-RU" sz="1650" dirty="0">
                <a:solidFill>
                  <a:srgbClr val="0B1B10"/>
                </a:solidFill>
                <a:latin typeface="Montserrat" pitchFamily="2" charset="-52"/>
              </a:rPr>
              <a:t> </a:t>
            </a:r>
            <a:r>
              <a:rPr lang="ru-RU" sz="1650" dirty="0" err="1">
                <a:solidFill>
                  <a:srgbClr val="0B1B10"/>
                </a:solidFill>
                <a:latin typeface="Montserrat" pitchFamily="2" charset="-52"/>
              </a:rPr>
              <a:t>болып</a:t>
            </a:r>
            <a:r>
              <a:rPr lang="ru-RU" sz="1650" dirty="0">
                <a:solidFill>
                  <a:srgbClr val="0B1B10"/>
                </a:solidFill>
                <a:latin typeface="Montserrat" pitchFamily="2" charset="-52"/>
              </a:rPr>
              <a:t> </a:t>
            </a:r>
            <a:r>
              <a:rPr lang="ru-RU" sz="1650" dirty="0" err="1">
                <a:solidFill>
                  <a:srgbClr val="0B1B10"/>
                </a:solidFill>
                <a:latin typeface="Montserrat" pitchFamily="2" charset="-52"/>
              </a:rPr>
              <a:t>сайланды</a:t>
            </a:r>
            <a:r>
              <a:rPr lang="ru-RU" sz="1650" dirty="0">
                <a:solidFill>
                  <a:srgbClr val="0B1B10"/>
                </a:solidFill>
                <a:latin typeface="Montserrat" pitchFamily="2" charset="-52"/>
              </a:rPr>
              <a:t>, 2024 </a:t>
            </a:r>
            <a:r>
              <a:rPr lang="ru-RU" sz="1650" dirty="0" err="1">
                <a:solidFill>
                  <a:srgbClr val="0B1B10"/>
                </a:solidFill>
                <a:latin typeface="Montserrat" pitchFamily="2" charset="-52"/>
              </a:rPr>
              <a:t>жылғы</a:t>
            </a:r>
            <a:r>
              <a:rPr lang="ru-RU" sz="1650" dirty="0">
                <a:solidFill>
                  <a:srgbClr val="0B1B10"/>
                </a:solidFill>
                <a:latin typeface="Montserrat" pitchFamily="2" charset="-52"/>
              </a:rPr>
              <a:t> 05 </a:t>
            </a:r>
            <a:r>
              <a:rPr lang="ru-RU" sz="1650" dirty="0" err="1">
                <a:solidFill>
                  <a:srgbClr val="0B1B10"/>
                </a:solidFill>
                <a:latin typeface="Montserrat" pitchFamily="2" charset="-52"/>
              </a:rPr>
              <a:t>қазаннан</a:t>
            </a:r>
            <a:r>
              <a:rPr lang="ru-RU" sz="1650" dirty="0">
                <a:solidFill>
                  <a:srgbClr val="0B1B10"/>
                </a:solidFill>
                <a:latin typeface="Montserrat" pitchFamily="2" charset="-52"/>
              </a:rPr>
              <a:t> </a:t>
            </a:r>
            <a:r>
              <a:rPr lang="ru-RU" sz="1650" dirty="0" err="1">
                <a:solidFill>
                  <a:srgbClr val="0B1B10"/>
                </a:solidFill>
                <a:latin typeface="Montserrat" pitchFamily="2" charset="-52"/>
              </a:rPr>
              <a:t>бастап</a:t>
            </a:r>
            <a:r>
              <a:rPr lang="ru-RU" sz="1650" dirty="0">
                <a:solidFill>
                  <a:srgbClr val="0B1B10"/>
                </a:solidFill>
                <a:latin typeface="Montserrat" pitchFamily="2" charset="-52"/>
              </a:rPr>
              <a:t> </a:t>
            </a:r>
            <a:r>
              <a:rPr lang="ru-RU" sz="1650" dirty="0" err="1">
                <a:solidFill>
                  <a:srgbClr val="0B1B10"/>
                </a:solidFill>
                <a:latin typeface="Montserrat" pitchFamily="2" charset="-52"/>
              </a:rPr>
              <a:t>Стратегиялық</a:t>
            </a:r>
            <a:r>
              <a:rPr lang="ru-RU" sz="1650" dirty="0">
                <a:solidFill>
                  <a:srgbClr val="0B1B10"/>
                </a:solidFill>
                <a:latin typeface="Montserrat" pitchFamily="2" charset="-52"/>
              </a:rPr>
              <a:t> </a:t>
            </a:r>
            <a:r>
              <a:rPr lang="ru-RU" sz="1650" dirty="0" err="1">
                <a:solidFill>
                  <a:srgbClr val="0B1B10"/>
                </a:solidFill>
                <a:latin typeface="Montserrat" pitchFamily="2" charset="-52"/>
              </a:rPr>
              <a:t>жоспарлау</a:t>
            </a:r>
            <a:r>
              <a:rPr lang="ru-RU" sz="1650" dirty="0">
                <a:solidFill>
                  <a:srgbClr val="0B1B10"/>
                </a:solidFill>
                <a:latin typeface="Montserrat" pitchFamily="2" charset="-52"/>
              </a:rPr>
              <a:t> </a:t>
            </a:r>
            <a:r>
              <a:rPr lang="ru-RU" sz="1650" dirty="0" err="1">
                <a:solidFill>
                  <a:srgbClr val="0B1B10"/>
                </a:solidFill>
                <a:latin typeface="Montserrat" pitchFamily="2" charset="-52"/>
              </a:rPr>
              <a:t>комитетінің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және</a:t>
            </a:r>
            <a:r>
              <a:rPr lang="ru-RU" sz="1650" dirty="0">
                <a:solidFill>
                  <a:srgbClr val="0B1B10"/>
                </a:solidFill>
                <a:latin typeface="Montserrat" pitchFamily="2" charset="-52"/>
              </a:rPr>
              <a:t> </a:t>
            </a:r>
            <a:r>
              <a:rPr lang="ru-RU" sz="1650" dirty="0" err="1">
                <a:solidFill>
                  <a:srgbClr val="0B1B10"/>
                </a:solidFill>
                <a:latin typeface="Montserrat" pitchFamily="2" charset="-52"/>
              </a:rPr>
              <a:t>Кадрлар</a:t>
            </a:r>
            <a:r>
              <a:rPr lang="ru-RU" sz="1650" dirty="0">
                <a:solidFill>
                  <a:srgbClr val="0B1B10"/>
                </a:solidFill>
                <a:latin typeface="Montserrat" pitchFamily="2" charset="-52"/>
              </a:rPr>
              <a:t>, </a:t>
            </a:r>
            <a:r>
              <a:rPr lang="ru-RU" sz="1650" dirty="0" err="1">
                <a:solidFill>
                  <a:srgbClr val="0B1B10"/>
                </a:solidFill>
                <a:latin typeface="Montserrat" pitchFamily="2" charset="-52"/>
              </a:rPr>
              <a:t>сыйақылар</a:t>
            </a:r>
            <a:r>
              <a:rPr lang="ru-RU" sz="1650" dirty="0">
                <a:solidFill>
                  <a:srgbClr val="0B1B10"/>
                </a:solidFill>
                <a:latin typeface="Montserrat" pitchFamily="2" charset="-52"/>
              </a:rPr>
              <a:t> </a:t>
            </a:r>
            <a:r>
              <a:rPr lang="ru-RU" sz="1650" dirty="0" err="1">
                <a:solidFill>
                  <a:srgbClr val="0B1B10"/>
                </a:solidFill>
                <a:latin typeface="Montserrat" pitchFamily="2" charset="-52"/>
              </a:rPr>
              <a:t>және</a:t>
            </a:r>
            <a:r>
              <a:rPr lang="ru-RU" sz="1650" dirty="0">
                <a:solidFill>
                  <a:srgbClr val="0B1B10"/>
                </a:solidFill>
                <a:latin typeface="Montserrat" pitchFamily="2" charset="-52"/>
              </a:rPr>
              <a:t> </a:t>
            </a:r>
            <a:r>
              <a:rPr lang="ru-RU" sz="1650" dirty="0" err="1">
                <a:solidFill>
                  <a:srgbClr val="0B1B10"/>
                </a:solidFill>
                <a:latin typeface="Montserrat" pitchFamily="2" charset="-52"/>
              </a:rPr>
              <a:t>әлеуметтік</a:t>
            </a:r>
            <a:r>
              <a:rPr lang="ru-RU" sz="1650" dirty="0">
                <a:solidFill>
                  <a:srgbClr val="0B1B10"/>
                </a:solidFill>
                <a:latin typeface="Montserrat" pitchFamily="2" charset="-52"/>
              </a:rPr>
              <a:t> </a:t>
            </a:r>
            <a:r>
              <a:rPr lang="ru-RU" sz="1650" dirty="0" err="1">
                <a:solidFill>
                  <a:srgbClr val="0B1B10"/>
                </a:solidFill>
                <a:latin typeface="Montserrat" pitchFamily="2" charset="-52"/>
              </a:rPr>
              <a:t>мәселелер</a:t>
            </a:r>
            <a:r>
              <a:rPr lang="ru-RU" sz="1650" dirty="0">
                <a:solidFill>
                  <a:srgbClr val="0B1B10"/>
                </a:solidFill>
                <a:latin typeface="Montserrat" pitchFamily="2" charset="-52"/>
              </a:rPr>
              <a:t> </a:t>
            </a:r>
            <a:r>
              <a:rPr lang="ru-RU" sz="1650" dirty="0" err="1">
                <a:solidFill>
                  <a:srgbClr val="0B1B10"/>
                </a:solidFill>
                <a:latin typeface="Montserrat" pitchFamily="2" charset="-52"/>
              </a:rPr>
              <a:t>комитетінің</a:t>
            </a:r>
            <a:r>
              <a:rPr lang="ru-RU" sz="1650" dirty="0">
                <a:solidFill>
                  <a:srgbClr val="0B1B10"/>
                </a:solidFill>
                <a:latin typeface="Montserrat" pitchFamily="2" charset="-52"/>
              </a:rPr>
              <a:t> </a:t>
            </a:r>
            <a:r>
              <a:rPr lang="ru-RU" sz="1650" dirty="0" err="1">
                <a:solidFill>
                  <a:srgbClr val="0B1B10"/>
                </a:solidFill>
                <a:latin typeface="Montserrat" pitchFamily="2" charset="-52"/>
              </a:rPr>
              <a:t>мүшесі</a:t>
            </a:r>
            <a:r>
              <a:rPr lang="ru-RU" sz="1650" dirty="0">
                <a:solidFill>
                  <a:srgbClr val="0B1B10"/>
                </a:solidFill>
                <a:latin typeface="Montserrat" pitchFamily="2" charset="-52"/>
              </a:rPr>
              <a:t> </a:t>
            </a:r>
            <a:r>
              <a:rPr lang="ru-RU" sz="1650" dirty="0" err="1">
                <a:solidFill>
                  <a:srgbClr val="0B1B10"/>
                </a:solidFill>
                <a:latin typeface="Montserrat" pitchFamily="2" charset="-52"/>
              </a:rPr>
              <a:t>болып</a:t>
            </a:r>
            <a:r>
              <a:rPr lang="ru-RU" sz="1650" dirty="0">
                <a:solidFill>
                  <a:srgbClr val="0B1B10"/>
                </a:solidFill>
                <a:latin typeface="Montserrat" pitchFamily="2" charset="-52"/>
              </a:rPr>
              <a:t> </a:t>
            </a:r>
            <a:r>
              <a:rPr lang="ru-RU" sz="1650" dirty="0" err="1">
                <a:solidFill>
                  <a:srgbClr val="0B1B10"/>
                </a:solidFill>
                <a:latin typeface="Montserrat" pitchFamily="2" charset="-52"/>
              </a:rPr>
              <a:t>сайланды</a:t>
            </a:r>
            <a:r>
              <a:rPr lang="ru-RU" sz="1650" dirty="0">
                <a:solidFill>
                  <a:srgbClr val="0B1B10"/>
                </a:solidFill>
                <a:latin typeface="Montserrat" pitchFamily="2" charset="-52"/>
              </a:rPr>
              <a:t>..</a:t>
            </a:r>
          </a:p>
        </p:txBody>
      </p:sp>
      <p:sp>
        <p:nvSpPr>
          <p:cNvPr id="3" name="Номер слайда 2">
            <a:extLst>
              <a:ext uri="{FF2B5EF4-FFF2-40B4-BE49-F238E27FC236}">
                <a16:creationId xmlns:a16="http://schemas.microsoft.com/office/drawing/2014/main" id="{C872299F-7D22-93C8-0ADC-0A82AB49F45F}"/>
              </a:ext>
            </a:extLst>
          </p:cNvPr>
          <p:cNvSpPr>
            <a:spLocks noGrp="1"/>
          </p:cNvSpPr>
          <p:nvPr>
            <p:ph type="sldNum" sz="quarter" idx="12"/>
          </p:nvPr>
        </p:nvSpPr>
        <p:spPr/>
        <p:txBody>
          <a:bodyPr/>
          <a:lstStyle/>
          <a:p>
            <a:pPr defTabSz="1371600" eaLnBrk="1" fontAlgn="auto" hangingPunct="1">
              <a:spcBef>
                <a:spcPts val="0"/>
              </a:spcBef>
              <a:spcAft>
                <a:spcPts val="0"/>
              </a:spcAft>
            </a:pPr>
            <a:fld id="{E0D1615F-1C8A-4F80-B4CF-B85FFB2BA77F}" type="slidenum">
              <a:rPr lang="en-US">
                <a:solidFill>
                  <a:prstClr val="black">
                    <a:tint val="82000"/>
                  </a:prstClr>
                </a:solidFill>
                <a:latin typeface="Aptos" panose="02110004020202020204"/>
              </a:rPr>
              <a:pPr defTabSz="1371600" eaLnBrk="1" fontAlgn="auto" hangingPunct="1">
                <a:spcBef>
                  <a:spcPts val="0"/>
                </a:spcBef>
                <a:spcAft>
                  <a:spcPts val="0"/>
                </a:spcAft>
              </a:pPr>
              <a:t>14</a:t>
            </a:fld>
            <a:endParaRPr lang="en-US">
              <a:solidFill>
                <a:prstClr val="black">
                  <a:tint val="82000"/>
                </a:prstClr>
              </a:solidFill>
              <a:latin typeface="Aptos" panose="02110004020202020204"/>
            </a:endParaRPr>
          </a:p>
        </p:txBody>
      </p:sp>
      <p:pic>
        <p:nvPicPr>
          <p:cNvPr id="2" name="Рисунок 4">
            <a:extLst>
              <a:ext uri="{FF2B5EF4-FFF2-40B4-BE49-F238E27FC236}">
                <a16:creationId xmlns:a16="http://schemas.microsoft.com/office/drawing/2014/main" id="{A32DE9BC-E4A8-EE00-B100-75D1A1890D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8" name="object 7">
            <a:extLst>
              <a:ext uri="{FF2B5EF4-FFF2-40B4-BE49-F238E27FC236}">
                <a16:creationId xmlns:a16="http://schemas.microsoft.com/office/drawing/2014/main" id="{53CCDBC2-52DF-AD26-F03D-EE99FDD0CC69}"/>
              </a:ext>
            </a:extLst>
          </p:cNvPr>
          <p:cNvSpPr txBox="1">
            <a:spLocks noChangeArrowheads="1"/>
          </p:cNvSpPr>
          <p:nvPr/>
        </p:nvSpPr>
        <p:spPr bwMode="auto">
          <a:xfrm>
            <a:off x="1033554" y="659918"/>
            <a:ext cx="1473984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5000" b="0" i="0">
                <a:solidFill>
                  <a:schemeClr val="tx1"/>
                </a:solidFill>
                <a:latin typeface="Arial Black"/>
                <a:ea typeface="+mj-ea"/>
                <a:cs typeface="Arial Black"/>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algn="l" defTabSz="1371600" eaLnBrk="1" fontAlgn="auto" hangingPunct="1">
              <a:spcBef>
                <a:spcPts val="0"/>
              </a:spcBef>
              <a:spcAft>
                <a:spcPts val="0"/>
              </a:spcAft>
              <a:defRPr/>
            </a:pPr>
            <a:r>
              <a:rPr lang="ru-RU" sz="3600" b="1" dirty="0" err="1">
                <a:solidFill>
                  <a:prstClr val="black"/>
                </a:solidFill>
                <a:latin typeface="Montserrat" pitchFamily="2" charset="-52"/>
              </a:rPr>
              <a:t>Директорлар</a:t>
            </a:r>
            <a:r>
              <a:rPr lang="ru-RU" sz="3600" b="1" dirty="0">
                <a:solidFill>
                  <a:prstClr val="black"/>
                </a:solidFill>
                <a:latin typeface="Montserrat" pitchFamily="2" charset="-52"/>
              </a:rPr>
              <a:t> </a:t>
            </a:r>
            <a:r>
              <a:rPr lang="ru-RU" sz="3600" b="1" dirty="0" err="1">
                <a:solidFill>
                  <a:prstClr val="black"/>
                </a:solidFill>
                <a:latin typeface="Montserrat" pitchFamily="2" charset="-52"/>
              </a:rPr>
              <a:t>кеңесінің</a:t>
            </a:r>
            <a:r>
              <a:rPr lang="ru-RU" sz="3600" b="1" dirty="0">
                <a:solidFill>
                  <a:prstClr val="black"/>
                </a:solidFill>
                <a:latin typeface="Montserrat" pitchFamily="2" charset="-52"/>
              </a:rPr>
              <a:t> </a:t>
            </a:r>
            <a:r>
              <a:rPr lang="ru-RU" sz="3600" b="1" dirty="0" err="1">
                <a:solidFill>
                  <a:prstClr val="black"/>
                </a:solidFill>
                <a:latin typeface="Montserrat" pitchFamily="2" charset="-52"/>
              </a:rPr>
              <a:t>және</a:t>
            </a:r>
            <a:r>
              <a:rPr lang="ru-RU" sz="3600" b="1" dirty="0">
                <a:solidFill>
                  <a:prstClr val="black"/>
                </a:solidFill>
                <a:latin typeface="Montserrat" pitchFamily="2" charset="-52"/>
              </a:rPr>
              <a:t> </a:t>
            </a:r>
            <a:r>
              <a:rPr lang="ru-RU" sz="3600" b="1" dirty="0" err="1">
                <a:solidFill>
                  <a:prstClr val="black"/>
                </a:solidFill>
                <a:latin typeface="Montserrat" pitchFamily="2" charset="-52"/>
              </a:rPr>
              <a:t>Комитеттердің</a:t>
            </a:r>
            <a:r>
              <a:rPr lang="ru-RU" sz="3600" b="1" dirty="0">
                <a:solidFill>
                  <a:prstClr val="black"/>
                </a:solidFill>
                <a:latin typeface="Montserrat" pitchFamily="2" charset="-52"/>
              </a:rPr>
              <a:t> </a:t>
            </a:r>
            <a:r>
              <a:rPr lang="ru-RU" sz="1800" dirty="0">
                <a:solidFill>
                  <a:prstClr val="black"/>
                </a:solidFill>
                <a:latin typeface="Montserrat" pitchFamily="2" charset="-52"/>
              </a:rPr>
              <a:t>(</a:t>
            </a:r>
            <a:r>
              <a:rPr lang="ru-RU" sz="1800" dirty="0" err="1">
                <a:solidFill>
                  <a:prstClr val="black"/>
                </a:solidFill>
                <a:latin typeface="Montserrat" pitchFamily="2" charset="-52"/>
              </a:rPr>
              <a:t>Директорлар</a:t>
            </a:r>
            <a:r>
              <a:rPr lang="ru-RU" sz="1800" dirty="0">
                <a:solidFill>
                  <a:prstClr val="black"/>
                </a:solidFill>
                <a:latin typeface="Montserrat" pitchFamily="2" charset="-52"/>
              </a:rPr>
              <a:t> </a:t>
            </a:r>
            <a:r>
              <a:rPr lang="ru-RU" sz="1800" dirty="0" err="1">
                <a:solidFill>
                  <a:prstClr val="black"/>
                </a:solidFill>
                <a:latin typeface="Montserrat" pitchFamily="2" charset="-52"/>
              </a:rPr>
              <a:t>кеңесінің</a:t>
            </a:r>
            <a:r>
              <a:rPr lang="ru-RU" sz="1800" dirty="0">
                <a:solidFill>
                  <a:prstClr val="black"/>
                </a:solidFill>
                <a:latin typeface="Montserrat" pitchFamily="2" charset="-52"/>
              </a:rPr>
              <a:t> </a:t>
            </a:r>
            <a:r>
              <a:rPr lang="ru-RU" sz="1800" dirty="0" err="1">
                <a:solidFill>
                  <a:prstClr val="black"/>
                </a:solidFill>
                <a:latin typeface="Montserrat" pitchFamily="2" charset="-52"/>
              </a:rPr>
              <a:t>және</a:t>
            </a:r>
            <a:r>
              <a:rPr lang="ru-RU" sz="1800" dirty="0">
                <a:solidFill>
                  <a:prstClr val="black"/>
                </a:solidFill>
                <a:latin typeface="Montserrat" pitchFamily="2" charset="-52"/>
              </a:rPr>
              <a:t> </a:t>
            </a:r>
            <a:r>
              <a:rPr lang="ru-RU" sz="1800" dirty="0" err="1">
                <a:solidFill>
                  <a:prstClr val="black"/>
                </a:solidFill>
                <a:latin typeface="Montserrat" pitchFamily="2" charset="-52"/>
              </a:rPr>
              <a:t>Комитеттердің</a:t>
            </a:r>
            <a:r>
              <a:rPr lang="ru-RU" sz="1800" dirty="0">
                <a:solidFill>
                  <a:prstClr val="black"/>
                </a:solidFill>
                <a:latin typeface="Montserrat" pitchFamily="2" charset="-52"/>
              </a:rPr>
              <a:t> </a:t>
            </a:r>
            <a:r>
              <a:rPr lang="ru-RU" sz="1800" dirty="0" err="1">
                <a:solidFill>
                  <a:prstClr val="black"/>
                </a:solidFill>
                <a:latin typeface="Montserrat" pitchFamily="2" charset="-52"/>
              </a:rPr>
              <a:t>қолданыстағы</a:t>
            </a:r>
            <a:r>
              <a:rPr lang="ru-RU" sz="1800" dirty="0">
                <a:solidFill>
                  <a:prstClr val="black"/>
                </a:solidFill>
                <a:latin typeface="Montserrat" pitchFamily="2" charset="-52"/>
              </a:rPr>
              <a:t> </a:t>
            </a:r>
            <a:r>
              <a:rPr lang="ru-RU" sz="1800" dirty="0" err="1">
                <a:solidFill>
                  <a:prstClr val="black"/>
                </a:solidFill>
                <a:latin typeface="Montserrat" pitchFamily="2" charset="-52"/>
              </a:rPr>
              <a:t>құрамының</a:t>
            </a:r>
            <a:r>
              <a:rPr lang="ru-RU" sz="1800" dirty="0">
                <a:solidFill>
                  <a:prstClr val="black"/>
                </a:solidFill>
                <a:latin typeface="Montserrat" pitchFamily="2" charset="-52"/>
              </a:rPr>
              <a:t>) </a:t>
            </a:r>
            <a:r>
              <a:rPr lang="ru-RU" sz="3600" b="1" dirty="0">
                <a:solidFill>
                  <a:schemeClr val="accent6">
                    <a:lumMod val="75000"/>
                  </a:schemeClr>
                </a:solidFill>
                <a:latin typeface="Montserrat" pitchFamily="2" charset="-52"/>
              </a:rPr>
              <a:t>2024 </a:t>
            </a:r>
            <a:r>
              <a:rPr lang="ru-RU" sz="3600" b="1" dirty="0" err="1">
                <a:solidFill>
                  <a:schemeClr val="accent6">
                    <a:lumMod val="75000"/>
                  </a:schemeClr>
                </a:solidFill>
                <a:latin typeface="Montserrat" pitchFamily="2" charset="-52"/>
              </a:rPr>
              <a:t>жылдың</a:t>
            </a:r>
            <a:r>
              <a:rPr lang="ru-RU" sz="3600" b="1" dirty="0">
                <a:solidFill>
                  <a:schemeClr val="accent6">
                    <a:lumMod val="75000"/>
                  </a:schemeClr>
                </a:solidFill>
                <a:latin typeface="Montserrat" pitchFamily="2" charset="-52"/>
              </a:rPr>
              <a:t> </a:t>
            </a:r>
            <a:r>
              <a:rPr lang="ru-RU" sz="3600" b="1" dirty="0" err="1">
                <a:solidFill>
                  <a:prstClr val="black"/>
                </a:solidFill>
                <a:latin typeface="Montserrat" pitchFamily="2" charset="-52"/>
              </a:rPr>
              <a:t>қорытындылары</a:t>
            </a:r>
            <a:r>
              <a:rPr lang="ru-RU" sz="3600" b="1" dirty="0">
                <a:solidFill>
                  <a:prstClr val="black"/>
                </a:solidFill>
                <a:latin typeface="Montserrat" pitchFamily="2" charset="-52"/>
              </a:rPr>
              <a:t> </a:t>
            </a:r>
            <a:r>
              <a:rPr lang="ru-RU" sz="3600" b="1" dirty="0" err="1">
                <a:solidFill>
                  <a:prstClr val="black"/>
                </a:solidFill>
                <a:latin typeface="Montserrat" pitchFamily="2" charset="-52"/>
              </a:rPr>
              <a:t>бойынша</a:t>
            </a:r>
            <a:r>
              <a:rPr lang="ru-RU" sz="3600" b="1" dirty="0">
                <a:solidFill>
                  <a:prstClr val="black"/>
                </a:solidFill>
                <a:latin typeface="Montserrat" pitchFamily="2" charset="-52"/>
              </a:rPr>
              <a:t> </a:t>
            </a:r>
            <a:r>
              <a:rPr lang="ru-RU" sz="3600" b="1" dirty="0" err="1">
                <a:solidFill>
                  <a:prstClr val="black"/>
                </a:solidFill>
                <a:latin typeface="Montserrat" pitchFamily="2" charset="-52"/>
              </a:rPr>
              <a:t>отырыстарға</a:t>
            </a:r>
            <a:r>
              <a:rPr lang="ru-RU" sz="3600" b="1" dirty="0">
                <a:solidFill>
                  <a:prstClr val="black"/>
                </a:solidFill>
                <a:latin typeface="Montserrat" pitchFamily="2" charset="-52"/>
              </a:rPr>
              <a:t> </a:t>
            </a:r>
            <a:r>
              <a:rPr lang="ru-RU" sz="3600" b="1" dirty="0" err="1">
                <a:solidFill>
                  <a:prstClr val="black"/>
                </a:solidFill>
                <a:latin typeface="Montserrat" pitchFamily="2" charset="-52"/>
              </a:rPr>
              <a:t>қатысуы</a:t>
            </a:r>
            <a:r>
              <a:rPr lang="ru-RU" sz="3600" b="1" dirty="0">
                <a:solidFill>
                  <a:schemeClr val="accent6">
                    <a:lumMod val="75000"/>
                  </a:schemeClr>
                </a:solidFill>
                <a:latin typeface="Montserrat" pitchFamily="2" charset="-52"/>
              </a:rPr>
              <a:t> </a:t>
            </a:r>
          </a:p>
        </p:txBody>
      </p:sp>
      <p:graphicFrame>
        <p:nvGraphicFramePr>
          <p:cNvPr id="4" name="Диаграмма 3">
            <a:extLst>
              <a:ext uri="{FF2B5EF4-FFF2-40B4-BE49-F238E27FC236}">
                <a16:creationId xmlns:a16="http://schemas.microsoft.com/office/drawing/2014/main" id="{1832F190-B4E3-D75C-20CA-DB61586DC529}"/>
              </a:ext>
            </a:extLst>
          </p:cNvPr>
          <p:cNvGraphicFramePr/>
          <p:nvPr>
            <p:extLst>
              <p:ext uri="{D42A27DB-BD31-4B8C-83A1-F6EECF244321}">
                <p14:modId xmlns:p14="http://schemas.microsoft.com/office/powerpoint/2010/main" val="1316638390"/>
              </p:ext>
            </p:extLst>
          </p:nvPr>
        </p:nvGraphicFramePr>
        <p:xfrm>
          <a:off x="381000" y="2843782"/>
          <a:ext cx="10924277" cy="43277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85107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DB871-F87F-B5E9-F24D-353084507216}"/>
            </a:ext>
          </a:extLst>
        </p:cNvPr>
        <p:cNvGrpSpPr/>
        <p:nvPr/>
      </p:nvGrpSpPr>
      <p:grpSpPr>
        <a:xfrm>
          <a:off x="0" y="0"/>
          <a:ext cx="0" cy="0"/>
          <a:chOff x="0" y="0"/>
          <a:chExt cx="0" cy="0"/>
        </a:xfrm>
      </p:grpSpPr>
      <p:pic>
        <p:nvPicPr>
          <p:cNvPr id="12" name="Рисунок 11">
            <a:extLst>
              <a:ext uri="{FF2B5EF4-FFF2-40B4-BE49-F238E27FC236}">
                <a16:creationId xmlns:a16="http://schemas.microsoft.com/office/drawing/2014/main" id="{66F2FCB2-8799-30B7-1EA7-849E4E2651DC}"/>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829827" y="1587467"/>
            <a:ext cx="1334733" cy="9967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1" name="TextBox 20">
            <a:extLst>
              <a:ext uri="{FF2B5EF4-FFF2-40B4-BE49-F238E27FC236}">
                <a16:creationId xmlns:a16="http://schemas.microsoft.com/office/drawing/2014/main" id="{EB692F17-E58C-2236-2C9A-ADB088B77FC9}"/>
              </a:ext>
            </a:extLst>
          </p:cNvPr>
          <p:cNvSpPr txBox="1"/>
          <p:nvPr/>
        </p:nvSpPr>
        <p:spPr>
          <a:xfrm>
            <a:off x="2721770" y="2167919"/>
            <a:ext cx="14787561" cy="646331"/>
          </a:xfrm>
          <a:prstGeom prst="rect">
            <a:avLst/>
          </a:prstGeom>
          <a:noFill/>
        </p:spPr>
        <p:txBody>
          <a:bodyPr wrap="square">
            <a:spAutoFit/>
          </a:bodyPr>
          <a:lstStyle/>
          <a:p>
            <a:pPr algn="ctr"/>
            <a:r>
              <a:rPr lang="ru-RU" b="1" dirty="0">
                <a:solidFill>
                  <a:srgbClr val="0B1B10"/>
                </a:solidFill>
                <a:latin typeface="Montserrat" pitchFamily="2" charset="-52"/>
                <a:ea typeface="+mj-ea"/>
                <a:cs typeface="+mj-cs"/>
              </a:rPr>
              <a:t>«ХЖТИЖО» КЕАҚ </a:t>
            </a:r>
            <a:r>
              <a:rPr lang="ru-RU" b="1" dirty="0" err="1">
                <a:solidFill>
                  <a:srgbClr val="0B1B10"/>
                </a:solidFill>
                <a:latin typeface="Montserrat" pitchFamily="2" charset="-52"/>
                <a:ea typeface="+mj-ea"/>
                <a:cs typeface="+mj-cs"/>
              </a:rPr>
              <a:t>Корпоративтік</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басқару</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кодексіне</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сәйкес</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корпоративтік</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басқарумен</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байланысты</a:t>
            </a:r>
            <a:r>
              <a:rPr lang="ru-RU" b="1" dirty="0">
                <a:solidFill>
                  <a:srgbClr val="0B1B10"/>
                </a:solidFill>
                <a:latin typeface="Montserrat" pitchFamily="2" charset="-52"/>
                <a:ea typeface="+mj-ea"/>
                <a:cs typeface="+mj-cs"/>
              </a:rPr>
              <a:t> 2024 </a:t>
            </a:r>
            <a:r>
              <a:rPr lang="ru-RU" b="1" dirty="0" err="1">
                <a:solidFill>
                  <a:srgbClr val="0B1B10"/>
                </a:solidFill>
                <a:latin typeface="Montserrat" pitchFamily="2" charset="-52"/>
                <a:ea typeface="+mj-ea"/>
                <a:cs typeface="+mj-cs"/>
              </a:rPr>
              <a:t>жылғы</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корпоративтік</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оқиғалардың</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ішінен</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мыналарды</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бөліп</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көрсетуге</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болады</a:t>
            </a:r>
            <a:r>
              <a:rPr lang="ru-RU" b="1" dirty="0">
                <a:solidFill>
                  <a:srgbClr val="0B1B10"/>
                </a:solidFill>
                <a:latin typeface="Montserrat" pitchFamily="2" charset="-52"/>
                <a:ea typeface="+mj-ea"/>
                <a:cs typeface="+mj-cs"/>
              </a:rPr>
              <a:t>: :</a:t>
            </a:r>
          </a:p>
        </p:txBody>
      </p:sp>
      <p:sp>
        <p:nvSpPr>
          <p:cNvPr id="23" name="TextBox 22">
            <a:extLst>
              <a:ext uri="{FF2B5EF4-FFF2-40B4-BE49-F238E27FC236}">
                <a16:creationId xmlns:a16="http://schemas.microsoft.com/office/drawing/2014/main" id="{7252D840-1DFC-2815-5ED8-A34843790875}"/>
              </a:ext>
            </a:extLst>
          </p:cNvPr>
          <p:cNvSpPr txBox="1"/>
          <p:nvPr/>
        </p:nvSpPr>
        <p:spPr>
          <a:xfrm>
            <a:off x="365762" y="3151019"/>
            <a:ext cx="16718279" cy="6163226"/>
          </a:xfrm>
          <a:prstGeom prst="rect">
            <a:avLst/>
          </a:prstGeom>
          <a:noFill/>
        </p:spPr>
        <p:txBody>
          <a:bodyPr wrap="square">
            <a:spAutoFit/>
          </a:bodyPr>
          <a:lstStyle/>
          <a:p>
            <a:pPr marL="257175" indent="414338" algn="just">
              <a:buFont typeface="Wingdings" panose="05000000000000000000" pitchFamily="2" charset="2"/>
              <a:buChar char="§"/>
            </a:pPr>
            <a:r>
              <a:rPr lang="ru-RU" dirty="0">
                <a:solidFill>
                  <a:srgbClr val="000000"/>
                </a:solidFill>
                <a:latin typeface="Montserrat" pitchFamily="2" charset="-52"/>
                <a:ea typeface="Batang" panose="02030600000101010101" pitchFamily="18" charset="-127"/>
                <a:cs typeface="Mangal" panose="02040503050203030202" pitchFamily="18" charset="0"/>
              </a:rPr>
              <a:t>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06 </a:t>
            </a:r>
            <a:r>
              <a:rPr lang="ru-RU" dirty="0" err="1">
                <a:solidFill>
                  <a:srgbClr val="000000"/>
                </a:solidFill>
                <a:latin typeface="Montserrat" pitchFamily="2" charset="-52"/>
                <a:ea typeface="Batang" panose="02030600000101010101" pitchFamily="18" charset="-127"/>
                <a:cs typeface="Mangal" panose="02040503050203030202" pitchFamily="18" charset="0"/>
              </a:rPr>
              <a:t>ақпанда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Директорлар</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кеңесінің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Өскемен</a:t>
            </a:r>
            <a:r>
              <a:rPr lang="ru-RU" dirty="0">
                <a:solidFill>
                  <a:srgbClr val="000000"/>
                </a:solidFill>
                <a:latin typeface="Montserrat" pitchFamily="2" charset="-52"/>
                <a:ea typeface="Batang" panose="02030600000101010101" pitchFamily="18" charset="-127"/>
                <a:cs typeface="Mangal" panose="02040503050203030202" pitchFamily="18" charset="0"/>
              </a:rPr>
              <a:t> титан-магний комбинаты» АҚ-мен </a:t>
            </a:r>
            <a:r>
              <a:rPr lang="ru-RU" dirty="0" err="1">
                <a:solidFill>
                  <a:srgbClr val="000000"/>
                </a:solidFill>
                <a:latin typeface="Montserrat" pitchFamily="2" charset="-52"/>
                <a:ea typeface="Batang" panose="02030600000101010101" pitchFamily="18" charset="-127"/>
                <a:cs typeface="Mangal" panose="02040503050203030202" pitchFamily="18" charset="0"/>
              </a:rPr>
              <a:t>ақылы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қызмет</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көрсету</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шартын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жасасу</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кезінде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Қоғамның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міндеттемелерін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меншікті</a:t>
            </a:r>
            <a:r>
              <a:rPr lang="ru-RU" dirty="0">
                <a:solidFill>
                  <a:srgbClr val="000000"/>
                </a:solidFill>
                <a:latin typeface="Montserrat" pitchFamily="2" charset="-52"/>
                <a:ea typeface="Batang" panose="02030600000101010101" pitchFamily="18" charset="-127"/>
                <a:cs typeface="Mangal" panose="02040503050203030202" pitchFamily="18" charset="0"/>
              </a:rPr>
              <a:t> капиталы </a:t>
            </a:r>
            <a:r>
              <a:rPr lang="ru-RU" dirty="0" err="1">
                <a:solidFill>
                  <a:srgbClr val="000000"/>
                </a:solidFill>
                <a:latin typeface="Montserrat" pitchFamily="2" charset="-52"/>
                <a:ea typeface="Batang" panose="02030600000101010101" pitchFamily="18" charset="-127"/>
                <a:cs typeface="Mangal" panose="02040503050203030202" pitchFamily="18" charset="0"/>
              </a:rPr>
              <a:t>мөлшерінің</a:t>
            </a:r>
            <a:r>
              <a:rPr lang="ru-RU" dirty="0">
                <a:solidFill>
                  <a:srgbClr val="000000"/>
                </a:solidFill>
                <a:latin typeface="Montserrat" pitchFamily="2" charset="-52"/>
                <a:ea typeface="Batang" panose="02030600000101010101" pitchFamily="18" charset="-127"/>
                <a:cs typeface="Mangal" panose="02040503050203030202" pitchFamily="18" charset="0"/>
              </a:rPr>
              <a:t> он </a:t>
            </a:r>
            <a:r>
              <a:rPr lang="ru-RU" dirty="0" err="1">
                <a:solidFill>
                  <a:srgbClr val="000000"/>
                </a:solidFill>
                <a:latin typeface="Montserrat" pitchFamily="2" charset="-52"/>
                <a:ea typeface="Batang" panose="02030600000101010101" pitchFamily="18" charset="-127"/>
                <a:cs typeface="Mangal" panose="02040503050203030202" pitchFamily="18" charset="0"/>
              </a:rPr>
              <a:t>және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одан</a:t>
            </a:r>
            <a:r>
              <a:rPr lang="ru-RU" dirty="0">
                <a:solidFill>
                  <a:srgbClr val="000000"/>
                </a:solidFill>
                <a:latin typeface="Montserrat" pitchFamily="2" charset="-52"/>
                <a:ea typeface="Batang" panose="02030600000101010101" pitchFamily="18" charset="-127"/>
                <a:cs typeface="Mangal" panose="02040503050203030202" pitchFamily="18" charset="0"/>
              </a:rPr>
              <a:t> да </a:t>
            </a:r>
            <a:r>
              <a:rPr lang="ru-RU" dirty="0" err="1">
                <a:solidFill>
                  <a:srgbClr val="000000"/>
                </a:solidFill>
                <a:latin typeface="Montserrat" pitchFamily="2" charset="-52"/>
                <a:ea typeface="Batang" panose="02030600000101010101" pitchFamily="18" charset="-127"/>
                <a:cs typeface="Mangal" panose="02040503050203030202" pitchFamily="18" charset="0"/>
              </a:rPr>
              <a:t>көп</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пайызын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құрайтын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шамаға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ұлғайту</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және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Өскемен</a:t>
            </a:r>
            <a:r>
              <a:rPr lang="ru-RU" dirty="0">
                <a:solidFill>
                  <a:srgbClr val="000000"/>
                </a:solidFill>
                <a:latin typeface="Montserrat" pitchFamily="2" charset="-52"/>
                <a:ea typeface="Batang" panose="02030600000101010101" pitchFamily="18" charset="-127"/>
                <a:cs typeface="Mangal" panose="02040503050203030202" pitchFamily="18" charset="0"/>
              </a:rPr>
              <a:t> титан-магний комбинаты» АҚ-мен «Титан </a:t>
            </a:r>
            <a:r>
              <a:rPr lang="ru-RU" dirty="0" err="1">
                <a:solidFill>
                  <a:srgbClr val="000000"/>
                </a:solidFill>
                <a:latin typeface="Montserrat" pitchFamily="2" charset="-52"/>
                <a:ea typeface="Batang" panose="02030600000101010101" pitchFamily="18" charset="-127"/>
                <a:cs typeface="Mangal" panose="02040503050203030202" pitchFamily="18" charset="0"/>
              </a:rPr>
              <a:t>және</a:t>
            </a:r>
            <a:r>
              <a:rPr lang="ru-RU" dirty="0">
                <a:solidFill>
                  <a:srgbClr val="000000"/>
                </a:solidFill>
                <a:latin typeface="Montserrat" pitchFamily="2" charset="-52"/>
                <a:ea typeface="Batang" panose="02030600000101010101" pitchFamily="18" charset="-127"/>
                <a:cs typeface="Mangal" panose="02040503050203030202" pitchFamily="18" charset="0"/>
              </a:rPr>
              <a:t> магний </a:t>
            </a:r>
            <a:r>
              <a:rPr lang="ru-RU" dirty="0" err="1">
                <a:solidFill>
                  <a:srgbClr val="000000"/>
                </a:solidFill>
                <a:latin typeface="Montserrat" pitchFamily="2" charset="-52"/>
                <a:ea typeface="Batang" panose="02030600000101010101" pitchFamily="18" charset="-127"/>
                <a:cs typeface="Mangal" panose="02040503050203030202" pitchFamily="18" charset="0"/>
              </a:rPr>
              <a:t>өндірісі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ең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үздік</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қолжетімді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техникалар</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бойынша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анықтамалығы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жобасын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әзірлеу</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жөнінде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ірі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мәміле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жасасу</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мақұлданды</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pPr>
            <a:r>
              <a:rPr lang="ru-RU" dirty="0">
                <a:solidFill>
                  <a:srgbClr val="000000"/>
                </a:solidFill>
                <a:latin typeface="Montserrat" pitchFamily="2" charset="-52"/>
                <a:ea typeface="Batang" panose="02030600000101010101" pitchFamily="18" charset="-127"/>
                <a:cs typeface="Mangal" panose="02040503050203030202" pitchFamily="18" charset="0"/>
              </a:rPr>
              <a:t>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16 </a:t>
            </a:r>
            <a:r>
              <a:rPr lang="ru-RU" dirty="0" err="1">
                <a:solidFill>
                  <a:srgbClr val="000000"/>
                </a:solidFill>
                <a:latin typeface="Montserrat" pitchFamily="2" charset="-52"/>
                <a:ea typeface="Batang" panose="02030600000101010101" pitchFamily="18" charset="-127"/>
                <a:cs typeface="Mangal" panose="02040503050203030202" pitchFamily="18" charset="0"/>
              </a:rPr>
              <a:t>сәуірде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Жалғыз</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акционердің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Директорлар</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кеңесінің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төрағасы</a:t>
            </a:r>
            <a:r>
              <a:rPr lang="ru-RU" dirty="0">
                <a:solidFill>
                  <a:srgbClr val="000000"/>
                </a:solidFill>
                <a:latin typeface="Montserrat" pitchFamily="2" charset="-52"/>
                <a:ea typeface="Batang" panose="02030600000101010101" pitchFamily="18" charset="-127"/>
                <a:cs typeface="Mangal" panose="02040503050203030202" pitchFamily="18" charset="0"/>
              </a:rPr>
              <a:t> - ҚР Экология </a:t>
            </a:r>
            <a:r>
              <a:rPr lang="ru-RU" dirty="0" err="1">
                <a:solidFill>
                  <a:srgbClr val="000000"/>
                </a:solidFill>
                <a:latin typeface="Montserrat" pitchFamily="2" charset="-52"/>
                <a:ea typeface="Batang" panose="02030600000101010101" pitchFamily="18" charset="-127"/>
                <a:cs typeface="Mangal" panose="02040503050203030202" pitchFamily="18" charset="0"/>
              </a:rPr>
              <a:t>және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табиғи</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ресурстар</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министрлігінің</a:t>
            </a:r>
            <a:r>
              <a:rPr lang="ru-RU" dirty="0">
                <a:solidFill>
                  <a:srgbClr val="000000"/>
                </a:solidFill>
                <a:latin typeface="Montserrat" pitchFamily="2" charset="-52"/>
                <a:ea typeface="Batang" panose="02030600000101010101" pitchFamily="18" charset="-127"/>
                <a:cs typeface="Mangal" panose="02040503050203030202" pitchFamily="18" charset="0"/>
              </a:rPr>
              <a:t> вице-</a:t>
            </a:r>
            <a:r>
              <a:rPr lang="ru-RU" dirty="0" err="1">
                <a:solidFill>
                  <a:srgbClr val="000000"/>
                </a:solidFill>
                <a:latin typeface="Montserrat" pitchFamily="2" charset="-52"/>
                <a:ea typeface="Batang" panose="02030600000101010101" pitchFamily="18" charset="-127"/>
                <a:cs typeface="Mangal" panose="02040503050203030202" pitchFamily="18" charset="0"/>
              </a:rPr>
              <a:t>министрі</a:t>
            </a:r>
            <a:r>
              <a:rPr lang="ru-RU" dirty="0">
                <a:solidFill>
                  <a:srgbClr val="000000"/>
                </a:solidFill>
                <a:latin typeface="Montserrat" pitchFamily="2" charset="-52"/>
                <a:ea typeface="Batang" panose="02030600000101010101" pitchFamily="18" charset="-127"/>
                <a:cs typeface="Mangal" panose="02040503050203030202" pitchFamily="18" charset="0"/>
              </a:rPr>
              <a:t> М.Т. </a:t>
            </a:r>
            <a:r>
              <a:rPr lang="ru-RU" dirty="0" err="1">
                <a:solidFill>
                  <a:srgbClr val="000000"/>
                </a:solidFill>
                <a:latin typeface="Montserrat" pitchFamily="2" charset="-52"/>
                <a:ea typeface="Batang" panose="02030600000101010101" pitchFamily="18" charset="-127"/>
                <a:cs typeface="Mangal" panose="02040503050203030202" pitchFamily="18" charset="0"/>
              </a:rPr>
              <a:t>Ошурбаевтың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Директорлар</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кеңесінің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мүшесі</a:t>
            </a:r>
            <a:r>
              <a:rPr lang="ru-RU" dirty="0">
                <a:solidFill>
                  <a:srgbClr val="000000"/>
                </a:solidFill>
                <a:latin typeface="Montserrat" pitchFamily="2" charset="-52"/>
                <a:ea typeface="Batang" panose="02030600000101010101" pitchFamily="18" charset="-127"/>
                <a:cs typeface="Mangal" panose="02040503050203030202" pitchFamily="18" charset="0"/>
              </a:rPr>
              <a:t> - </a:t>
            </a:r>
            <a:r>
              <a:rPr lang="ru-RU" dirty="0" err="1">
                <a:solidFill>
                  <a:srgbClr val="000000"/>
                </a:solidFill>
                <a:latin typeface="Montserrat" pitchFamily="2" charset="-52"/>
                <a:ea typeface="Batang" panose="02030600000101010101" pitchFamily="18" charset="-127"/>
                <a:cs typeface="Mangal" panose="02040503050203030202" pitchFamily="18" charset="0"/>
              </a:rPr>
              <a:t>Басқарма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төрағасы</a:t>
            </a:r>
            <a:r>
              <a:rPr lang="ru-RU" dirty="0">
                <a:solidFill>
                  <a:srgbClr val="000000"/>
                </a:solidFill>
                <a:latin typeface="Montserrat" pitchFamily="2" charset="-52"/>
                <a:ea typeface="Batang" panose="02030600000101010101" pitchFamily="18" charset="-127"/>
                <a:cs typeface="Mangal" panose="02040503050203030202" pitchFamily="18" charset="0"/>
              </a:rPr>
              <a:t> О.П. </a:t>
            </a:r>
            <a:r>
              <a:rPr lang="ru-RU" dirty="0" err="1">
                <a:solidFill>
                  <a:srgbClr val="000000"/>
                </a:solidFill>
                <a:latin typeface="Montserrat" pitchFamily="2" charset="-52"/>
                <a:ea typeface="Batang" panose="02030600000101010101" pitchFamily="18" charset="-127"/>
                <a:cs typeface="Mangal" panose="02040503050203030202" pitchFamily="18" charset="0"/>
              </a:rPr>
              <a:t>Ағабековтің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өкілеттіктері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мерзімінен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бұрын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тоқтатылып</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Директорлар</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кеңесінің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төрағасы</a:t>
            </a:r>
            <a:r>
              <a:rPr lang="ru-RU" dirty="0">
                <a:solidFill>
                  <a:srgbClr val="000000"/>
                </a:solidFill>
                <a:latin typeface="Montserrat" pitchFamily="2" charset="-52"/>
                <a:ea typeface="Batang" panose="02030600000101010101" pitchFamily="18" charset="-127"/>
                <a:cs typeface="Mangal" panose="02040503050203030202" pitchFamily="18" charset="0"/>
              </a:rPr>
              <a:t> – ҚР Экология </a:t>
            </a:r>
            <a:r>
              <a:rPr lang="ru-RU" dirty="0" err="1">
                <a:solidFill>
                  <a:srgbClr val="000000"/>
                </a:solidFill>
                <a:latin typeface="Montserrat" pitchFamily="2" charset="-52"/>
                <a:ea typeface="Batang" panose="02030600000101010101" pitchFamily="18" charset="-127"/>
                <a:cs typeface="Mangal" panose="02040503050203030202" pitchFamily="18" charset="0"/>
              </a:rPr>
              <a:t>және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табиғи</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ресурстар</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министрлігінің</a:t>
            </a:r>
            <a:r>
              <a:rPr lang="ru-RU" dirty="0">
                <a:solidFill>
                  <a:srgbClr val="000000"/>
                </a:solidFill>
                <a:latin typeface="Montserrat" pitchFamily="2" charset="-52"/>
                <a:ea typeface="Batang" panose="02030600000101010101" pitchFamily="18" charset="-127"/>
                <a:cs typeface="Mangal" panose="02040503050203030202" pitchFamily="18" charset="0"/>
              </a:rPr>
              <a:t> вице-</a:t>
            </a:r>
            <a:r>
              <a:rPr lang="ru-RU" dirty="0" err="1">
                <a:solidFill>
                  <a:srgbClr val="000000"/>
                </a:solidFill>
                <a:latin typeface="Montserrat" pitchFamily="2" charset="-52"/>
                <a:ea typeface="Batang" panose="02030600000101010101" pitchFamily="18" charset="-127"/>
                <a:cs typeface="Mangal" panose="02040503050203030202" pitchFamily="18" charset="0"/>
              </a:rPr>
              <a:t>министрі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қызметіне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Әлиев</a:t>
            </a:r>
            <a:r>
              <a:rPr lang="ru-RU" dirty="0">
                <a:solidFill>
                  <a:srgbClr val="000000"/>
                </a:solidFill>
                <a:latin typeface="Montserrat" pitchFamily="2" charset="-52"/>
                <a:ea typeface="Batang" panose="02030600000101010101" pitchFamily="18" charset="-127"/>
                <a:cs typeface="Mangal" panose="02040503050203030202" pitchFamily="18" charset="0"/>
              </a:rPr>
              <a:t> Ж.Ш. </a:t>
            </a:r>
            <a:r>
              <a:rPr lang="ru-RU" dirty="0" err="1">
                <a:solidFill>
                  <a:srgbClr val="000000"/>
                </a:solidFill>
                <a:latin typeface="Montserrat" pitchFamily="2" charset="-52"/>
                <a:ea typeface="Batang" panose="02030600000101010101" pitchFamily="18" charset="-127"/>
                <a:cs typeface="Mangal" panose="02040503050203030202" pitchFamily="18" charset="0"/>
              </a:rPr>
              <a:t>сайланды</a:t>
            </a:r>
            <a:r>
              <a:rPr lang="ru-RU" dirty="0">
                <a:solidFill>
                  <a:srgbClr val="000000"/>
                </a:solidFill>
                <a:latin typeface="Montserrat" pitchFamily="2" charset="-52"/>
                <a:ea typeface="Batang" panose="02030600000101010101" pitchFamily="18" charset="-127"/>
                <a:cs typeface="Mangal" panose="02040503050203030202" pitchFamily="18" charset="0"/>
              </a:rPr>
              <a:t> (№ 80-Ө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бұйрық</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pPr>
            <a:r>
              <a:rPr lang="kk-KZ" dirty="0">
                <a:latin typeface="Montserrat" panose="00000500000000000000" pitchFamily="2" charset="-52"/>
              </a:rPr>
              <a:t>2024 ж. 10 мамырында Жалғыз акционердің шешімімен Қоғам мен ҚР Экология және табиғи ресурстар министрлігі арасында 2024 жылғы 11 наурыздағы № 7 044 «Технологияларды және үздік практикаларды ілгерілету, бизнес пен инвестицияларды дамыту арқылы Қазақстанның жасыл экономикаға жылдам көшуіне ықпал ету» бюджеттік бағдарламасы бойынша көрсетілетін қызметтерді мемлекеттік сатып алу туралы шарт шеңберінде ҚҚС-ны қосқанда 697 910 000 теңге сомаға мүлік сатып алу туралы ірі мәміле мақұлданды</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pPr>
            <a:r>
              <a:rPr lang="ru-RU" dirty="0">
                <a:solidFill>
                  <a:srgbClr val="000000"/>
                </a:solidFill>
                <a:latin typeface="Montserrat" pitchFamily="2" charset="-52"/>
                <a:ea typeface="Batang" panose="02030600000101010101" pitchFamily="18" charset="-127"/>
                <a:cs typeface="Mangal" panose="02040503050203030202" pitchFamily="18" charset="0"/>
              </a:rPr>
              <a:t>2024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жылғы</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16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мамырда</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Жалғыз</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акционердің</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Басқарма</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Төрағасының</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орынбасары</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Д.Н.Қарымсақовтың</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өкілеттігі</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тоқтатылды</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және</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Басқарма</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Төрағасы</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қызметіне</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Д.Н.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Қарымсақов</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тағайныдалды</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 (№ 103-Ө </a:t>
            </a:r>
            <a:r>
              <a:rPr lang="ru-RU" dirty="0" err="1">
                <a:solidFill>
                  <a:srgbClr val="000000"/>
                </a:solidFill>
                <a:latin typeface="Montserrat" panose="00000500000000000000" pitchFamily="2" charset="-52"/>
                <a:ea typeface="Batang" panose="02030600000101010101" pitchFamily="18" charset="-127"/>
                <a:cs typeface="Mangal" panose="02040503050203030202" pitchFamily="18" charset="0"/>
              </a:rPr>
              <a:t>бұйрық</a:t>
            </a:r>
            <a:r>
              <a:rPr lang="ru-RU" dirty="0">
                <a:solidFill>
                  <a:srgbClr val="000000"/>
                </a:solidFill>
                <a:latin typeface="Montserrat" panose="00000500000000000000"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pPr>
            <a:r>
              <a:rPr lang="kk-KZ" dirty="0">
                <a:latin typeface="Montserrat" panose="00000500000000000000" pitchFamily="2" charset="-52"/>
              </a:rPr>
              <a:t>2024 жылғы 20 мамырда Жалғыз акционердің шешімімен «UNOPS (№ 105-Ө бұйрық) бірге ЖКҚ-ға тікелей қолжетімділікті кеңейту және «жасыл қаржы» жүйесін дамыту үшін бағдарламалау, институционалдық қолдау саласындағы Қазақстанның әлеуетін одан әрі нығайту» Жасыл климат қорының әзірлігі мен дайындығын қолдау бағдарламасының № KAZ-RS-002 гранттық қолдау туралы келісімге № 1 және № 2 қосымша келісімдер жасасу мақұлданды;</a:t>
            </a:r>
          </a:p>
          <a:p>
            <a:pPr marL="257175" indent="414338" algn="just">
              <a:buFont typeface="Wingdings" panose="05000000000000000000" pitchFamily="2" charset="2"/>
              <a:buChar char="§"/>
            </a:pPr>
            <a:r>
              <a:rPr lang="ru-RU" dirty="0">
                <a:solidFill>
                  <a:srgbClr val="000000"/>
                </a:solidFill>
                <a:latin typeface="Montserrat" pitchFamily="2" charset="-52"/>
                <a:ea typeface="Batang" panose="02030600000101010101" pitchFamily="18" charset="-127"/>
                <a:cs typeface="Mangal" panose="02040503050203030202" pitchFamily="18" charset="0"/>
              </a:rPr>
              <a:t>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28 </a:t>
            </a:r>
            <a:r>
              <a:rPr lang="ru-RU" dirty="0" err="1">
                <a:solidFill>
                  <a:srgbClr val="000000"/>
                </a:solidFill>
                <a:latin typeface="Montserrat" pitchFamily="2" charset="-52"/>
                <a:ea typeface="Batang" panose="02030600000101010101" pitchFamily="18" charset="-127"/>
                <a:cs typeface="Mangal" panose="02040503050203030202" pitchFamily="18" charset="0"/>
              </a:rPr>
              <a:t>мамырда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Жалғыз</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акционердің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Басқарма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Төрағасының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орынбасары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қызметіне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Т.М.Атарбаев</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сайланды</a:t>
            </a:r>
            <a:r>
              <a:rPr lang="ru-RU" dirty="0">
                <a:solidFill>
                  <a:srgbClr val="000000"/>
                </a:solidFill>
                <a:latin typeface="Montserrat" pitchFamily="2" charset="-52"/>
                <a:ea typeface="Batang" panose="02030600000101010101" pitchFamily="18" charset="-127"/>
                <a:cs typeface="Mangal" panose="02040503050203030202" pitchFamily="18" charset="0"/>
              </a:rPr>
              <a:t>. (№ 109-Ө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бұйрығы</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tabLst>
                <a:tab pos="945833" algn="l"/>
              </a:tabLst>
            </a:pPr>
            <a:endParaRPr lang="ru-RU" sz="1650" dirty="0">
              <a:latin typeface="Montserrat" pitchFamily="2" charset="-52"/>
              <a:ea typeface="Calibri" panose="020F0502020204030204" pitchFamily="34" charset="0"/>
              <a:cs typeface="Times New Roman" panose="02020603050405020304" pitchFamily="18" charset="0"/>
            </a:endParaRPr>
          </a:p>
        </p:txBody>
      </p:sp>
      <p:sp>
        <p:nvSpPr>
          <p:cNvPr id="2" name="Номер слайда 1">
            <a:extLst>
              <a:ext uri="{FF2B5EF4-FFF2-40B4-BE49-F238E27FC236}">
                <a16:creationId xmlns:a16="http://schemas.microsoft.com/office/drawing/2014/main" id="{9C20A4AA-0C9D-347D-BCA7-5743075D1C9B}"/>
              </a:ext>
            </a:extLst>
          </p:cNvPr>
          <p:cNvSpPr>
            <a:spLocks noGrp="1"/>
          </p:cNvSpPr>
          <p:nvPr>
            <p:ph type="sldNum" sz="quarter" idx="12"/>
          </p:nvPr>
        </p:nvSpPr>
        <p:spPr/>
        <p:txBody>
          <a:bodyPr/>
          <a:lstStyle/>
          <a:p>
            <a:fld id="{E0D1615F-1C8A-4F80-B4CF-B85FFB2BA77F}" type="slidenum">
              <a:rPr lang="en-US" smtClean="0"/>
              <a:pPr/>
              <a:t>15</a:t>
            </a:fld>
            <a:endParaRPr lang="en-US" dirty="0"/>
          </a:p>
        </p:txBody>
      </p:sp>
      <p:sp>
        <p:nvSpPr>
          <p:cNvPr id="3" name="TextBox 13">
            <a:extLst>
              <a:ext uri="{FF2B5EF4-FFF2-40B4-BE49-F238E27FC236}">
                <a16:creationId xmlns:a16="http://schemas.microsoft.com/office/drawing/2014/main" id="{9A9E54F4-A8C9-1180-0128-5C88686CB2AA}"/>
              </a:ext>
            </a:extLst>
          </p:cNvPr>
          <p:cNvSpPr txBox="1">
            <a:spLocks noChangeArrowheads="1"/>
          </p:cNvSpPr>
          <p:nvPr/>
        </p:nvSpPr>
        <p:spPr bwMode="auto">
          <a:xfrm>
            <a:off x="613173" y="457693"/>
            <a:ext cx="162234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ru-RU"/>
            </a:defPPr>
            <a:lvl1pPr defTabSz="1371600" eaLnBrk="1" fontAlgn="auto" hangingPunct="1">
              <a:spcBef>
                <a:spcPts val="0"/>
              </a:spcBef>
              <a:spcAft>
                <a:spcPts val="0"/>
              </a:spcAft>
              <a:defRPr sz="3600" b="1" i="0">
                <a:solidFill>
                  <a:prstClr val="black"/>
                </a:solidFill>
                <a:latin typeface="Montserrat" pitchFamily="2" charset="-52"/>
                <a:ea typeface="+mj-ea"/>
                <a:cs typeface="Arial Black"/>
              </a:defRPr>
            </a:lvl1pPr>
            <a:lvl2pPr algn="ctr">
              <a:defRPr>
                <a:solidFill>
                  <a:schemeClr val="tx2"/>
                </a:solidFill>
                <a:latin typeface="Calibri" panose="020F0502020204030204" pitchFamily="34" charset="0"/>
              </a:defRPr>
            </a:lvl2pPr>
            <a:lvl3pPr algn="ctr">
              <a:defRPr>
                <a:solidFill>
                  <a:schemeClr val="tx2"/>
                </a:solidFill>
                <a:latin typeface="Calibri" panose="020F0502020204030204" pitchFamily="34" charset="0"/>
              </a:defRPr>
            </a:lvl3pPr>
            <a:lvl4pPr algn="ctr">
              <a:defRPr>
                <a:solidFill>
                  <a:schemeClr val="tx2"/>
                </a:solidFill>
                <a:latin typeface="Calibri" panose="020F0502020204030204" pitchFamily="34" charset="0"/>
              </a:defRPr>
            </a:lvl4pPr>
            <a:lvl5pPr algn="ctr">
              <a:defRPr>
                <a:solidFill>
                  <a:schemeClr val="tx2"/>
                </a:solidFill>
                <a:latin typeface="Calibri" panose="020F0502020204030204" pitchFamily="34" charset="0"/>
              </a:defRPr>
            </a:lvl5pPr>
            <a:lvl6pPr marL="457200" algn="ctr" eaLnBrk="0" fontAlgn="base" hangingPunct="0">
              <a:spcBef>
                <a:spcPct val="0"/>
              </a:spcBef>
              <a:spcAft>
                <a:spcPct val="0"/>
              </a:spcAft>
              <a:defRPr>
                <a:solidFill>
                  <a:schemeClr val="tx2"/>
                </a:solidFill>
                <a:latin typeface="Calibri" panose="020F0502020204030204" pitchFamily="34" charset="0"/>
              </a:defRPr>
            </a:lvl6pPr>
            <a:lvl7pPr marL="914400" algn="ctr" eaLnBrk="0" fontAlgn="base" hangingPunct="0">
              <a:spcBef>
                <a:spcPct val="0"/>
              </a:spcBef>
              <a:spcAft>
                <a:spcPct val="0"/>
              </a:spcAft>
              <a:defRPr>
                <a:solidFill>
                  <a:schemeClr val="tx2"/>
                </a:solidFill>
                <a:latin typeface="Calibri" panose="020F0502020204030204" pitchFamily="34" charset="0"/>
              </a:defRPr>
            </a:lvl7pPr>
            <a:lvl8pPr marL="1371600" algn="ctr" eaLnBrk="0" fontAlgn="base" hangingPunct="0">
              <a:spcBef>
                <a:spcPct val="0"/>
              </a:spcBef>
              <a:spcAft>
                <a:spcPct val="0"/>
              </a:spcAft>
              <a:defRPr>
                <a:solidFill>
                  <a:schemeClr val="tx2"/>
                </a:solidFill>
                <a:latin typeface="Calibri" panose="020F0502020204030204" pitchFamily="34" charset="0"/>
              </a:defRPr>
            </a:lvl8pPr>
            <a:lvl9pPr marL="1828800" algn="ctr" eaLnBrk="0" fontAlgn="base" hangingPunct="0">
              <a:spcBef>
                <a:spcPct val="0"/>
              </a:spcBef>
              <a:spcAft>
                <a:spcPct val="0"/>
              </a:spcAft>
              <a:defRPr>
                <a:solidFill>
                  <a:schemeClr val="tx2"/>
                </a:solidFill>
                <a:latin typeface="Calibri" panose="020F0502020204030204" pitchFamily="34" charset="0"/>
              </a:defRPr>
            </a:lvl9pPr>
          </a:lstStyle>
          <a:p>
            <a:r>
              <a:rPr lang="ru-RU" dirty="0"/>
              <a:t>2024 </a:t>
            </a:r>
            <a:r>
              <a:rPr lang="ru-RU" dirty="0" err="1"/>
              <a:t>жылғы</a:t>
            </a:r>
            <a:r>
              <a:rPr lang="ru-RU" dirty="0"/>
              <a:t> </a:t>
            </a:r>
            <a:r>
              <a:rPr lang="ru-RU" dirty="0" err="1"/>
              <a:t>корпоративтік</a:t>
            </a:r>
            <a:r>
              <a:rPr lang="ru-RU" dirty="0"/>
              <a:t> </a:t>
            </a:r>
            <a:r>
              <a:rPr lang="ru-RU" dirty="0" err="1"/>
              <a:t>оқиғалар</a:t>
            </a:r>
            <a:r>
              <a:rPr lang="ru-RU" dirty="0"/>
              <a:t> </a:t>
            </a:r>
            <a:r>
              <a:rPr lang="ru-RU" dirty="0" err="1"/>
              <a:t>туралы</a:t>
            </a:r>
            <a:r>
              <a:rPr lang="ru-RU" dirty="0"/>
              <a:t> </a:t>
            </a:r>
            <a:r>
              <a:rPr lang="ru-RU" dirty="0" err="1"/>
              <a:t>ақпарат</a:t>
            </a:r>
            <a:endParaRPr lang="ru-RU" altLang="en-US" dirty="0"/>
          </a:p>
        </p:txBody>
      </p:sp>
      <p:pic>
        <p:nvPicPr>
          <p:cNvPr id="8" name="Рисунок 4">
            <a:extLst>
              <a:ext uri="{FF2B5EF4-FFF2-40B4-BE49-F238E27FC236}">
                <a16:creationId xmlns:a16="http://schemas.microsoft.com/office/drawing/2014/main" id="{3F36E30E-9583-3F81-F153-E41673A920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Tree>
    <p:extLst>
      <p:ext uri="{BB962C8B-B14F-4D97-AF65-F5344CB8AC3E}">
        <p14:creationId xmlns:p14="http://schemas.microsoft.com/office/powerpoint/2010/main" val="2466367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AED68-9ADA-C747-6F8A-34C9594ABA2E}"/>
            </a:ext>
          </a:extLst>
        </p:cNvPr>
        <p:cNvGrpSpPr/>
        <p:nvPr/>
      </p:nvGrpSpPr>
      <p:grpSpPr>
        <a:xfrm>
          <a:off x="0" y="0"/>
          <a:ext cx="0" cy="0"/>
          <a:chOff x="0" y="0"/>
          <a:chExt cx="0" cy="0"/>
        </a:xfrm>
      </p:grpSpPr>
      <p:sp>
        <p:nvSpPr>
          <p:cNvPr id="6" name="TextBox 13">
            <a:extLst>
              <a:ext uri="{FF2B5EF4-FFF2-40B4-BE49-F238E27FC236}">
                <a16:creationId xmlns:a16="http://schemas.microsoft.com/office/drawing/2014/main" id="{E00540F2-E742-BDAD-EE17-5BC5F6B33300}"/>
              </a:ext>
            </a:extLst>
          </p:cNvPr>
          <p:cNvSpPr txBox="1">
            <a:spLocks noChangeArrowheads="1"/>
          </p:cNvSpPr>
          <p:nvPr/>
        </p:nvSpPr>
        <p:spPr bwMode="auto">
          <a:xfrm>
            <a:off x="771385" y="526198"/>
            <a:ext cx="162234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ru-RU"/>
            </a:defPPr>
            <a:lvl1pPr defTabSz="1371600" eaLnBrk="1" fontAlgn="auto" hangingPunct="1">
              <a:spcBef>
                <a:spcPts val="0"/>
              </a:spcBef>
              <a:spcAft>
                <a:spcPts val="0"/>
              </a:spcAft>
              <a:defRPr sz="3600" b="1" i="0">
                <a:solidFill>
                  <a:prstClr val="black"/>
                </a:solidFill>
                <a:latin typeface="Montserrat" pitchFamily="2" charset="-52"/>
                <a:ea typeface="+mj-ea"/>
                <a:cs typeface="Arial Black"/>
              </a:defRPr>
            </a:lvl1pPr>
            <a:lvl2pPr algn="ctr">
              <a:defRPr>
                <a:solidFill>
                  <a:schemeClr val="tx2"/>
                </a:solidFill>
                <a:latin typeface="Calibri" panose="020F0502020204030204" pitchFamily="34" charset="0"/>
              </a:defRPr>
            </a:lvl2pPr>
            <a:lvl3pPr algn="ctr">
              <a:defRPr>
                <a:solidFill>
                  <a:schemeClr val="tx2"/>
                </a:solidFill>
                <a:latin typeface="Calibri" panose="020F0502020204030204" pitchFamily="34" charset="0"/>
              </a:defRPr>
            </a:lvl3pPr>
            <a:lvl4pPr algn="ctr">
              <a:defRPr>
                <a:solidFill>
                  <a:schemeClr val="tx2"/>
                </a:solidFill>
                <a:latin typeface="Calibri" panose="020F0502020204030204" pitchFamily="34" charset="0"/>
              </a:defRPr>
            </a:lvl4pPr>
            <a:lvl5pPr algn="ctr">
              <a:defRPr>
                <a:solidFill>
                  <a:schemeClr val="tx2"/>
                </a:solidFill>
                <a:latin typeface="Calibri" panose="020F0502020204030204" pitchFamily="34" charset="0"/>
              </a:defRPr>
            </a:lvl5pPr>
            <a:lvl6pPr marL="457200" algn="ctr" eaLnBrk="0" fontAlgn="base" hangingPunct="0">
              <a:spcBef>
                <a:spcPct val="0"/>
              </a:spcBef>
              <a:spcAft>
                <a:spcPct val="0"/>
              </a:spcAft>
              <a:defRPr>
                <a:solidFill>
                  <a:schemeClr val="tx2"/>
                </a:solidFill>
                <a:latin typeface="Calibri" panose="020F0502020204030204" pitchFamily="34" charset="0"/>
              </a:defRPr>
            </a:lvl6pPr>
            <a:lvl7pPr marL="914400" algn="ctr" eaLnBrk="0" fontAlgn="base" hangingPunct="0">
              <a:spcBef>
                <a:spcPct val="0"/>
              </a:spcBef>
              <a:spcAft>
                <a:spcPct val="0"/>
              </a:spcAft>
              <a:defRPr>
                <a:solidFill>
                  <a:schemeClr val="tx2"/>
                </a:solidFill>
                <a:latin typeface="Calibri" panose="020F0502020204030204" pitchFamily="34" charset="0"/>
              </a:defRPr>
            </a:lvl7pPr>
            <a:lvl8pPr marL="1371600" algn="ctr" eaLnBrk="0" fontAlgn="base" hangingPunct="0">
              <a:spcBef>
                <a:spcPct val="0"/>
              </a:spcBef>
              <a:spcAft>
                <a:spcPct val="0"/>
              </a:spcAft>
              <a:defRPr>
                <a:solidFill>
                  <a:schemeClr val="tx2"/>
                </a:solidFill>
                <a:latin typeface="Calibri" panose="020F0502020204030204" pitchFamily="34" charset="0"/>
              </a:defRPr>
            </a:lvl8pPr>
            <a:lvl9pPr marL="1828800" algn="ctr" eaLnBrk="0" fontAlgn="base" hangingPunct="0">
              <a:spcBef>
                <a:spcPct val="0"/>
              </a:spcBef>
              <a:spcAft>
                <a:spcPct val="0"/>
              </a:spcAft>
              <a:defRPr>
                <a:solidFill>
                  <a:schemeClr val="tx2"/>
                </a:solidFill>
                <a:latin typeface="Calibri" panose="020F0502020204030204" pitchFamily="34" charset="0"/>
              </a:defRPr>
            </a:lvl9pPr>
          </a:lstStyle>
          <a:p>
            <a:r>
              <a:rPr lang="ru-RU" dirty="0"/>
              <a:t>2024 </a:t>
            </a:r>
            <a:r>
              <a:rPr lang="ru-RU" dirty="0" err="1"/>
              <a:t>жылғы</a:t>
            </a:r>
            <a:r>
              <a:rPr lang="ru-RU" dirty="0"/>
              <a:t> </a:t>
            </a:r>
            <a:r>
              <a:rPr lang="ru-RU" dirty="0" err="1"/>
              <a:t>корпоративтік</a:t>
            </a:r>
            <a:r>
              <a:rPr lang="ru-RU" dirty="0"/>
              <a:t> </a:t>
            </a:r>
            <a:r>
              <a:rPr lang="ru-RU" dirty="0" err="1"/>
              <a:t>оқиғалар</a:t>
            </a:r>
            <a:r>
              <a:rPr lang="ru-RU" dirty="0"/>
              <a:t> </a:t>
            </a:r>
            <a:r>
              <a:rPr lang="ru-RU" dirty="0" err="1"/>
              <a:t>туралы</a:t>
            </a:r>
            <a:r>
              <a:rPr lang="ru-RU" dirty="0"/>
              <a:t> </a:t>
            </a:r>
            <a:r>
              <a:rPr lang="ru-RU" dirty="0" err="1"/>
              <a:t>ақпарат</a:t>
            </a:r>
            <a:endParaRPr lang="ru-RU" altLang="en-US" dirty="0"/>
          </a:p>
        </p:txBody>
      </p:sp>
      <p:pic>
        <p:nvPicPr>
          <p:cNvPr id="12" name="Рисунок 11">
            <a:extLst>
              <a:ext uri="{FF2B5EF4-FFF2-40B4-BE49-F238E27FC236}">
                <a16:creationId xmlns:a16="http://schemas.microsoft.com/office/drawing/2014/main" id="{05A69EEB-4F39-97EF-A451-326F4EDB669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829827" y="1587467"/>
            <a:ext cx="1334733" cy="9967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1" name="TextBox 20">
            <a:extLst>
              <a:ext uri="{FF2B5EF4-FFF2-40B4-BE49-F238E27FC236}">
                <a16:creationId xmlns:a16="http://schemas.microsoft.com/office/drawing/2014/main" id="{379868EA-2501-36D9-CC80-677F38D1311E}"/>
              </a:ext>
            </a:extLst>
          </p:cNvPr>
          <p:cNvSpPr txBox="1"/>
          <p:nvPr/>
        </p:nvSpPr>
        <p:spPr>
          <a:xfrm>
            <a:off x="2721770" y="2167919"/>
            <a:ext cx="14787561" cy="646331"/>
          </a:xfrm>
          <a:prstGeom prst="rect">
            <a:avLst/>
          </a:prstGeom>
          <a:noFill/>
        </p:spPr>
        <p:txBody>
          <a:bodyPr wrap="square">
            <a:spAutoFit/>
          </a:bodyPr>
          <a:lstStyle/>
          <a:p>
            <a:pPr algn="ctr"/>
            <a:r>
              <a:rPr lang="ru-RU" b="1" dirty="0">
                <a:solidFill>
                  <a:srgbClr val="0B1B10"/>
                </a:solidFill>
                <a:latin typeface="Montserrat" pitchFamily="2" charset="-52"/>
                <a:ea typeface="+mj-ea"/>
                <a:cs typeface="+mj-cs"/>
              </a:rPr>
              <a:t>«ХЖТИЖО» КЕАҚ </a:t>
            </a:r>
            <a:r>
              <a:rPr lang="ru-RU" b="1" dirty="0" err="1">
                <a:solidFill>
                  <a:srgbClr val="0B1B10"/>
                </a:solidFill>
                <a:latin typeface="Montserrat" pitchFamily="2" charset="-52"/>
                <a:ea typeface="+mj-ea"/>
                <a:cs typeface="+mj-cs"/>
              </a:rPr>
              <a:t>Корпоративтік</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басқару</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кодексіне</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сәйкес</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корпоративтік</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басқарумен</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байланысты</a:t>
            </a:r>
            <a:r>
              <a:rPr lang="ru-RU" b="1" dirty="0">
                <a:solidFill>
                  <a:srgbClr val="0B1B10"/>
                </a:solidFill>
                <a:latin typeface="Montserrat" pitchFamily="2" charset="-52"/>
                <a:ea typeface="+mj-ea"/>
                <a:cs typeface="+mj-cs"/>
              </a:rPr>
              <a:t> 2024 </a:t>
            </a:r>
            <a:r>
              <a:rPr lang="ru-RU" b="1" dirty="0" err="1">
                <a:solidFill>
                  <a:srgbClr val="0B1B10"/>
                </a:solidFill>
                <a:latin typeface="Montserrat" pitchFamily="2" charset="-52"/>
                <a:ea typeface="+mj-ea"/>
                <a:cs typeface="+mj-cs"/>
              </a:rPr>
              <a:t>жылғы</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корпоративтік</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оқиғалардың</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ішінен</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мыналарды</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бөліп</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көрсетуге</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болады</a:t>
            </a:r>
            <a:r>
              <a:rPr lang="ru-RU" b="1" dirty="0">
                <a:solidFill>
                  <a:srgbClr val="0B1B10"/>
                </a:solidFill>
                <a:latin typeface="Montserrat" pitchFamily="2" charset="-52"/>
                <a:ea typeface="+mj-ea"/>
                <a:cs typeface="+mj-cs"/>
              </a:rPr>
              <a:t>: :</a:t>
            </a:r>
          </a:p>
        </p:txBody>
      </p:sp>
      <p:sp>
        <p:nvSpPr>
          <p:cNvPr id="23" name="TextBox 22">
            <a:extLst>
              <a:ext uri="{FF2B5EF4-FFF2-40B4-BE49-F238E27FC236}">
                <a16:creationId xmlns:a16="http://schemas.microsoft.com/office/drawing/2014/main" id="{1AB7F255-8480-67D5-8ECB-93296D73B3DB}"/>
              </a:ext>
            </a:extLst>
          </p:cNvPr>
          <p:cNvSpPr txBox="1"/>
          <p:nvPr/>
        </p:nvSpPr>
        <p:spPr>
          <a:xfrm>
            <a:off x="427703" y="2875367"/>
            <a:ext cx="17081630" cy="6463308"/>
          </a:xfrm>
          <a:prstGeom prst="rect">
            <a:avLst/>
          </a:prstGeom>
          <a:noFill/>
        </p:spPr>
        <p:txBody>
          <a:bodyPr wrap="square">
            <a:spAutoFit/>
          </a:bodyPr>
          <a:lstStyle/>
          <a:p>
            <a:pPr marL="257175" indent="414338" algn="just">
              <a:buFont typeface="Wingdings" panose="05000000000000000000" pitchFamily="2" charset="2"/>
              <a:buChar char="§"/>
            </a:pPr>
            <a:r>
              <a:rPr lang="ru-RU" dirty="0">
                <a:solidFill>
                  <a:srgbClr val="000000"/>
                </a:solidFill>
                <a:latin typeface="Montserrat" pitchFamily="2" charset="-52"/>
                <a:ea typeface="Batang" panose="02030600000101010101" pitchFamily="18" charset="-127"/>
                <a:cs typeface="Mangal" panose="02040503050203030202" pitchFamily="18" charset="0"/>
              </a:rPr>
              <a:t>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28 </a:t>
            </a:r>
            <a:r>
              <a:rPr lang="ru-RU" dirty="0" err="1">
                <a:solidFill>
                  <a:srgbClr val="000000"/>
                </a:solidFill>
                <a:latin typeface="Montserrat" pitchFamily="2" charset="-52"/>
                <a:ea typeface="Batang" panose="02030600000101010101" pitchFamily="18" charset="-127"/>
                <a:cs typeface="Mangal" panose="02040503050203030202" pitchFamily="18" charset="0"/>
              </a:rPr>
              <a:t>мамырда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Жалғыз</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акционердің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itchFamily="2" charset="-52"/>
                <a:ea typeface="Batang" panose="02030600000101010101" pitchFamily="18" charset="-127"/>
                <a:cs typeface="Mangal" panose="02040503050203030202" pitchFamily="18" charset="0"/>
              </a:rPr>
              <a:t> «№ </a:t>
            </a:r>
            <a:r>
              <a:rPr lang="en-US" dirty="0">
                <a:solidFill>
                  <a:srgbClr val="000000"/>
                </a:solidFill>
                <a:latin typeface="Montserrat" pitchFamily="2" charset="-52"/>
                <a:ea typeface="Batang" panose="02030600000101010101" pitchFamily="18" charset="-127"/>
                <a:cs typeface="Mangal" panose="02040503050203030202" pitchFamily="18" charset="0"/>
              </a:rPr>
              <a:t>KAZ-RS-002 </a:t>
            </a:r>
            <a:r>
              <a:rPr lang="ru-RU" dirty="0" err="1">
                <a:solidFill>
                  <a:srgbClr val="000000"/>
                </a:solidFill>
                <a:latin typeface="Montserrat" pitchFamily="2" charset="-52"/>
                <a:ea typeface="Batang" panose="02030600000101010101" pitchFamily="18" charset="-127"/>
                <a:cs typeface="Mangal" panose="02040503050203030202" pitchFamily="18" charset="0"/>
              </a:rPr>
              <a:t>гранттық</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қолдау</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туралы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келісімге</a:t>
            </a:r>
            <a:r>
              <a:rPr lang="ru-RU" dirty="0">
                <a:solidFill>
                  <a:srgbClr val="000000"/>
                </a:solidFill>
                <a:latin typeface="Montserrat" pitchFamily="2" charset="-52"/>
                <a:ea typeface="Batang" panose="02030600000101010101" pitchFamily="18" charset="-127"/>
                <a:cs typeface="Mangal" panose="02040503050203030202" pitchFamily="18" charset="0"/>
              </a:rPr>
              <a:t> № 1 </a:t>
            </a:r>
            <a:r>
              <a:rPr lang="ru-RU" dirty="0" err="1">
                <a:solidFill>
                  <a:srgbClr val="000000"/>
                </a:solidFill>
                <a:latin typeface="Montserrat" pitchFamily="2" charset="-52"/>
                <a:ea typeface="Batang" panose="02030600000101010101" pitchFamily="18" charset="-127"/>
                <a:cs typeface="Mangal" panose="02040503050203030202" pitchFamily="18" charset="0"/>
              </a:rPr>
              <a:t>және</a:t>
            </a:r>
            <a:r>
              <a:rPr lang="ru-RU" dirty="0">
                <a:solidFill>
                  <a:srgbClr val="000000"/>
                </a:solidFill>
                <a:latin typeface="Montserrat" pitchFamily="2" charset="-52"/>
                <a:ea typeface="Batang" panose="02030600000101010101" pitchFamily="18" charset="-127"/>
                <a:cs typeface="Mangal" panose="02040503050203030202" pitchFamily="18" charset="0"/>
              </a:rPr>
              <a:t> № 2 </a:t>
            </a:r>
            <a:r>
              <a:rPr lang="ru-RU" dirty="0" err="1">
                <a:solidFill>
                  <a:srgbClr val="000000"/>
                </a:solidFill>
                <a:latin typeface="Montserrat" pitchFamily="2" charset="-52"/>
                <a:ea typeface="Batang" panose="02030600000101010101" pitchFamily="18" charset="-127"/>
                <a:cs typeface="Mangal" panose="02040503050203030202" pitchFamily="18" charset="0"/>
              </a:rPr>
              <a:t>қосымша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келісімдер</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жасасуды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мақұлдау</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туралы</a:t>
            </a:r>
            <a:r>
              <a:rPr lang="ru-RU" dirty="0">
                <a:solidFill>
                  <a:srgbClr val="000000"/>
                </a:solidFill>
                <a:latin typeface="Montserrat" pitchFamily="2" charset="-52"/>
                <a:ea typeface="Batang" panose="02030600000101010101" pitchFamily="18" charset="-127"/>
                <a:cs typeface="Mangal" panose="02040503050203030202" pitchFamily="18" charset="0"/>
              </a:rPr>
              <a:t>» 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20 </a:t>
            </a:r>
            <a:r>
              <a:rPr lang="ru-RU" dirty="0" err="1">
                <a:solidFill>
                  <a:srgbClr val="000000"/>
                </a:solidFill>
                <a:latin typeface="Montserrat" pitchFamily="2" charset="-52"/>
                <a:ea typeface="Batang" panose="02030600000101010101" pitchFamily="18" charset="-127"/>
                <a:cs typeface="Mangal" panose="02040503050203030202" pitchFamily="18" charset="0"/>
              </a:rPr>
              <a:t>мамырдағы</a:t>
            </a:r>
            <a:r>
              <a:rPr lang="ru-RU" dirty="0">
                <a:solidFill>
                  <a:srgbClr val="000000"/>
                </a:solidFill>
                <a:latin typeface="Montserrat" pitchFamily="2" charset="-52"/>
                <a:ea typeface="Batang" panose="02030600000101010101" pitchFamily="18" charset="-127"/>
                <a:cs typeface="Mangal" panose="02040503050203030202" pitchFamily="18" charset="0"/>
              </a:rPr>
              <a:t> № 105-ө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бұйрығына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өзгеріс</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енгізілді</a:t>
            </a:r>
            <a:r>
              <a:rPr lang="ru-RU" dirty="0">
                <a:solidFill>
                  <a:srgbClr val="000000"/>
                </a:solidFill>
                <a:latin typeface="Montserrat" pitchFamily="2" charset="-52"/>
                <a:ea typeface="Batang" panose="02030600000101010101" pitchFamily="18" charset="-127"/>
                <a:cs typeface="Mangal" panose="02040503050203030202" pitchFamily="18" charset="0"/>
              </a:rPr>
              <a:t> (№ 105-Ө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бұйрық</a:t>
            </a:r>
            <a:r>
              <a:rPr lang="ru-RU" dirty="0">
                <a:solidFill>
                  <a:srgbClr val="000000"/>
                </a:solidFill>
                <a:latin typeface="Montserrat" pitchFamily="2" charset="-52"/>
                <a:ea typeface="Batang" panose="02030600000101010101" pitchFamily="18" charset="-127"/>
                <a:cs typeface="Mangal" panose="02040503050203030202" pitchFamily="18" charset="0"/>
              </a:rPr>
              <a:t> 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9 </a:t>
            </a:r>
            <a:r>
              <a:rPr lang="ru-RU" dirty="0" err="1">
                <a:solidFill>
                  <a:srgbClr val="000000"/>
                </a:solidFill>
                <a:latin typeface="Montserrat" pitchFamily="2" charset="-52"/>
                <a:ea typeface="Batang" panose="02030600000101010101" pitchFamily="18" charset="-127"/>
                <a:cs typeface="Mangal" panose="02040503050203030202" pitchFamily="18" charset="0"/>
              </a:rPr>
              <a:t>мамырдан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бастап</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күшіне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енеді</a:t>
            </a:r>
            <a:r>
              <a:rPr lang="ru-RU" dirty="0">
                <a:solidFill>
                  <a:srgbClr val="000000"/>
                </a:solidFill>
                <a:latin typeface="Montserrat" pitchFamily="2" charset="-52"/>
                <a:ea typeface="Batang" panose="02030600000101010101" pitchFamily="18" charset="-127"/>
                <a:cs typeface="Mangal" panose="02040503050203030202" pitchFamily="18" charset="0"/>
              </a:rPr>
              <a:t>) (№ 138-Ө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бұйрығы</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pPr>
            <a:r>
              <a:rPr lang="ru-RU" dirty="0">
                <a:solidFill>
                  <a:srgbClr val="000000"/>
                </a:solidFill>
                <a:latin typeface="Montserrat" pitchFamily="2" charset="-52"/>
                <a:ea typeface="Batang" panose="02030600000101010101" pitchFamily="18" charset="-127"/>
                <a:cs typeface="Mangal" panose="02040503050203030202" pitchFamily="18" charset="0"/>
              </a:rPr>
              <a:t>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20 </a:t>
            </a:r>
            <a:r>
              <a:rPr lang="ru-RU" dirty="0" err="1">
                <a:solidFill>
                  <a:srgbClr val="000000"/>
                </a:solidFill>
                <a:latin typeface="Montserrat" pitchFamily="2" charset="-52"/>
                <a:ea typeface="Batang" panose="02030600000101010101" pitchFamily="18" charset="-127"/>
                <a:cs typeface="Mangal" panose="02040503050203030202" pitchFamily="18" charset="0"/>
              </a:rPr>
              <a:t>тамызда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Жалғыз</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акционердің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Басқарма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Төрағасының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орынбасары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Е.Э.Тасбаевтың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өкілеттігі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мерзімінен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бұрын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тоқтатылды</a:t>
            </a:r>
            <a:r>
              <a:rPr lang="ru-RU" dirty="0">
                <a:solidFill>
                  <a:srgbClr val="000000"/>
                </a:solidFill>
                <a:latin typeface="Montserrat" pitchFamily="2" charset="-52"/>
                <a:ea typeface="Batang" panose="02030600000101010101" pitchFamily="18" charset="-127"/>
                <a:cs typeface="Mangal" panose="02040503050203030202" pitchFamily="18" charset="0"/>
              </a:rPr>
              <a:t>. (№ 183-Ө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бұйрығы</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pPr>
            <a:r>
              <a:rPr lang="ru-RU" dirty="0">
                <a:solidFill>
                  <a:srgbClr val="000000"/>
                </a:solidFill>
                <a:latin typeface="Montserrat" pitchFamily="2" charset="-52"/>
                <a:ea typeface="Batang" panose="02030600000101010101" pitchFamily="18" charset="-127"/>
                <a:cs typeface="Mangal" panose="02040503050203030202" pitchFamily="18" charset="0"/>
              </a:rPr>
              <a:t>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21 </a:t>
            </a:r>
            <a:r>
              <a:rPr lang="ru-RU" dirty="0" err="1">
                <a:solidFill>
                  <a:srgbClr val="000000"/>
                </a:solidFill>
                <a:latin typeface="Montserrat" pitchFamily="2" charset="-52"/>
                <a:ea typeface="Batang" panose="02030600000101010101" pitchFamily="18" charset="-127"/>
                <a:cs typeface="Mangal" panose="02040503050203030202" pitchFamily="18" charset="0"/>
              </a:rPr>
              <a:t>тамызда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Жалғыз</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акционердің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Қоғамның</a:t>
            </a:r>
            <a:r>
              <a:rPr lang="ru-RU" dirty="0">
                <a:solidFill>
                  <a:srgbClr val="000000"/>
                </a:solidFill>
                <a:latin typeface="Montserrat" pitchFamily="2" charset="-52"/>
                <a:ea typeface="Batang" panose="02030600000101010101" pitchFamily="18" charset="-127"/>
                <a:cs typeface="Mangal" panose="02040503050203030202" pitchFamily="18" charset="0"/>
              </a:rPr>
              <a:t> 2023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жылдық</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қаржылық</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есептілігіне</a:t>
            </a:r>
            <a:r>
              <a:rPr lang="ru-RU" dirty="0">
                <a:solidFill>
                  <a:srgbClr val="000000"/>
                </a:solidFill>
                <a:latin typeface="Montserrat" pitchFamily="2" charset="-52"/>
                <a:ea typeface="Batang" panose="02030600000101010101" pitchFamily="18" charset="-127"/>
                <a:cs typeface="Mangal" panose="02040503050203030202" pitchFamily="18" charset="0"/>
              </a:rPr>
              <a:t> аудит </a:t>
            </a:r>
            <a:r>
              <a:rPr lang="ru-RU" dirty="0" err="1">
                <a:solidFill>
                  <a:srgbClr val="000000"/>
                </a:solidFill>
                <a:latin typeface="Montserrat" pitchFamily="2" charset="-52"/>
                <a:ea typeface="Batang" panose="02030600000101010101" pitchFamily="18" charset="-127"/>
                <a:cs typeface="Mangal" panose="02040503050203030202" pitchFamily="18" charset="0"/>
              </a:rPr>
              <a:t>жүргізу</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мақсатында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Қазына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аудиторлық</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компаниясы</a:t>
            </a:r>
            <a:r>
              <a:rPr lang="ru-RU" dirty="0">
                <a:solidFill>
                  <a:srgbClr val="000000"/>
                </a:solidFill>
                <a:latin typeface="Montserrat" pitchFamily="2" charset="-52"/>
                <a:ea typeface="Batang" panose="02030600000101010101" pitchFamily="18" charset="-127"/>
                <a:cs typeface="Mangal" panose="02040503050203030202" pitchFamily="18" charset="0"/>
              </a:rPr>
              <a:t>»  ЖШС </a:t>
            </a:r>
            <a:r>
              <a:rPr lang="ru-RU" dirty="0" err="1">
                <a:solidFill>
                  <a:srgbClr val="000000"/>
                </a:solidFill>
                <a:latin typeface="Montserrat" pitchFamily="2" charset="-52"/>
                <a:ea typeface="Batang" panose="02030600000101010101" pitchFamily="18" charset="-127"/>
                <a:cs typeface="Mangal" panose="02040503050203030202" pitchFamily="18" charset="0"/>
              </a:rPr>
              <a:t>аудиторлық</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ұйымы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белгіленді</a:t>
            </a:r>
            <a:r>
              <a:rPr lang="ru-RU" dirty="0">
                <a:solidFill>
                  <a:srgbClr val="000000"/>
                </a:solidFill>
                <a:latin typeface="Montserrat" pitchFamily="2" charset="-52"/>
                <a:ea typeface="Batang" panose="02030600000101010101" pitchFamily="18" charset="-127"/>
                <a:cs typeface="Mangal" panose="02040503050203030202" pitchFamily="18" charset="0"/>
              </a:rPr>
              <a:t>.(№189-Ө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бұйрығы</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tabLst>
                <a:tab pos="945833" algn="l"/>
              </a:tabLst>
            </a:pPr>
            <a:r>
              <a:rPr lang="ru-RU" dirty="0">
                <a:solidFill>
                  <a:srgbClr val="000000"/>
                </a:solidFill>
                <a:latin typeface="Montserrat" pitchFamily="2" charset="-52"/>
                <a:ea typeface="Batang" panose="02030600000101010101" pitchFamily="18" charset="-127"/>
                <a:cs typeface="Mangal" panose="02040503050203030202" pitchFamily="18" charset="0"/>
              </a:rPr>
              <a:t>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29 </a:t>
            </a:r>
            <a:r>
              <a:rPr lang="ru-RU" dirty="0" err="1">
                <a:solidFill>
                  <a:srgbClr val="000000"/>
                </a:solidFill>
                <a:latin typeface="Montserrat" pitchFamily="2" charset="-52"/>
                <a:ea typeface="Batang" panose="02030600000101010101" pitchFamily="18" charset="-127"/>
                <a:cs typeface="Mangal" panose="02040503050203030202" pitchFamily="18" charset="0"/>
              </a:rPr>
              <a:t>тамызда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Жалғыз</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акционердің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Қоғамның</a:t>
            </a:r>
            <a:r>
              <a:rPr lang="ru-RU" dirty="0">
                <a:solidFill>
                  <a:srgbClr val="000000"/>
                </a:solidFill>
                <a:latin typeface="Montserrat" pitchFamily="2" charset="-52"/>
                <a:ea typeface="Batang" panose="02030600000101010101" pitchFamily="18" charset="-127"/>
                <a:cs typeface="Mangal" panose="02040503050203030202" pitchFamily="18" charset="0"/>
              </a:rPr>
              <a:t> 2023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жылдық</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қаржылық</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есептілігі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бекітілді</a:t>
            </a:r>
            <a:r>
              <a:rPr lang="ru-RU" dirty="0">
                <a:solidFill>
                  <a:srgbClr val="000000"/>
                </a:solidFill>
                <a:latin typeface="Montserrat" pitchFamily="2" charset="-52"/>
                <a:ea typeface="Batang" panose="02030600000101010101" pitchFamily="18" charset="-127"/>
                <a:cs typeface="Mangal" panose="02040503050203030202" pitchFamily="18" charset="0"/>
              </a:rPr>
              <a:t> (№ 198-Ө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бұйрығы</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tabLst>
                <a:tab pos="945833" algn="l"/>
              </a:tabLst>
            </a:pPr>
            <a:r>
              <a:rPr lang="ru-RU" dirty="0">
                <a:solidFill>
                  <a:srgbClr val="000000"/>
                </a:solidFill>
                <a:latin typeface="Montserrat" pitchFamily="2" charset="-52"/>
                <a:ea typeface="Batang" panose="02030600000101010101" pitchFamily="18" charset="-127"/>
                <a:cs typeface="Mangal" panose="02040503050203030202" pitchFamily="18" charset="0"/>
              </a:rPr>
              <a:t>05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2024 </a:t>
            </a:r>
            <a:r>
              <a:rPr lang="ru-RU" dirty="0" err="1">
                <a:solidFill>
                  <a:srgbClr val="000000"/>
                </a:solidFill>
                <a:latin typeface="Montserrat" pitchFamily="2" charset="-52"/>
                <a:ea typeface="Batang" panose="02030600000101010101" pitchFamily="18" charset="-127"/>
                <a:cs typeface="Mangal" panose="02040503050203030202" pitchFamily="18" charset="0"/>
              </a:rPr>
              <a:t>қыркүйекте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Жалғыз</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акционердің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Қоғам</a:t>
            </a:r>
            <a:r>
              <a:rPr lang="ru-RU" dirty="0">
                <a:solidFill>
                  <a:srgbClr val="000000"/>
                </a:solidFill>
                <a:latin typeface="Montserrat" pitchFamily="2" charset="-52"/>
                <a:ea typeface="Batang" panose="02030600000101010101" pitchFamily="18" charset="-127"/>
                <a:cs typeface="Mangal" panose="02040503050203030202" pitchFamily="18" charset="0"/>
              </a:rPr>
              <a:t> мен </a:t>
            </a:r>
            <a:r>
              <a:rPr lang="en-US" dirty="0">
                <a:solidFill>
                  <a:srgbClr val="000000"/>
                </a:solidFill>
                <a:latin typeface="Montserrat" pitchFamily="2" charset="-52"/>
                <a:ea typeface="Batang" panose="02030600000101010101" pitchFamily="18" charset="-127"/>
                <a:cs typeface="Mangal" panose="02040503050203030202" pitchFamily="18" charset="0"/>
              </a:rPr>
              <a:t>UNOPS </a:t>
            </a:r>
            <a:r>
              <a:rPr lang="ru-RU" dirty="0" err="1">
                <a:solidFill>
                  <a:srgbClr val="000000"/>
                </a:solidFill>
                <a:latin typeface="Montserrat" pitchFamily="2" charset="-52"/>
                <a:ea typeface="Batang" panose="02030600000101010101" pitchFamily="18" charset="-127"/>
                <a:cs typeface="Mangal" panose="02040503050203030202" pitchFamily="18" charset="0"/>
              </a:rPr>
              <a:t>арасында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жасалған</a:t>
            </a:r>
            <a:r>
              <a:rPr lang="ru-RU" dirty="0">
                <a:solidFill>
                  <a:srgbClr val="000000"/>
                </a:solidFill>
                <a:latin typeface="Montserrat" pitchFamily="2" charset="-52"/>
                <a:ea typeface="Batang" panose="02030600000101010101" pitchFamily="18" charset="-127"/>
                <a:cs typeface="Mangal" panose="02040503050203030202" pitchFamily="18" charset="0"/>
              </a:rPr>
              <a:t> 31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2022 </a:t>
            </a:r>
            <a:r>
              <a:rPr lang="ru-RU" dirty="0" err="1">
                <a:solidFill>
                  <a:srgbClr val="000000"/>
                </a:solidFill>
                <a:latin typeface="Montserrat" pitchFamily="2" charset="-52"/>
                <a:ea typeface="Batang" panose="02030600000101010101" pitchFamily="18" charset="-127"/>
                <a:cs typeface="Mangal" panose="02040503050203030202" pitchFamily="18" charset="0"/>
              </a:rPr>
              <a:t>қазандағы</a:t>
            </a:r>
            <a:r>
              <a:rPr lang="ru-RU" dirty="0">
                <a:solidFill>
                  <a:srgbClr val="000000"/>
                </a:solidFill>
                <a:latin typeface="Montserrat" pitchFamily="2" charset="-52"/>
                <a:ea typeface="Batang" panose="02030600000101010101" pitchFamily="18" charset="-127"/>
                <a:cs typeface="Mangal" panose="02040503050203030202" pitchFamily="18" charset="0"/>
              </a:rPr>
              <a:t> № </a:t>
            </a:r>
            <a:r>
              <a:rPr lang="en-US" dirty="0">
                <a:solidFill>
                  <a:srgbClr val="000000"/>
                </a:solidFill>
                <a:latin typeface="Montserrat" pitchFamily="2" charset="-52"/>
                <a:ea typeface="Batang" panose="02030600000101010101" pitchFamily="18" charset="-127"/>
                <a:cs typeface="Mangal" panose="02040503050203030202" pitchFamily="18" charset="0"/>
              </a:rPr>
              <a:t>KAZ-RS-002 </a:t>
            </a:r>
            <a:r>
              <a:rPr lang="ru-RU" dirty="0" err="1">
                <a:solidFill>
                  <a:srgbClr val="000000"/>
                </a:solidFill>
                <a:latin typeface="Montserrat" pitchFamily="2" charset="-52"/>
                <a:ea typeface="Batang" panose="02030600000101010101" pitchFamily="18" charset="-127"/>
                <a:cs typeface="Mangal" panose="02040503050203030202" pitchFamily="18" charset="0"/>
              </a:rPr>
              <a:t>гранттық</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қолдау</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туралы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келісім</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бойынша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ірі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мәміленің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негізгі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шарттарына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өзгерістер</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бекітілді</a:t>
            </a:r>
            <a:r>
              <a:rPr lang="ru-RU" dirty="0">
                <a:solidFill>
                  <a:srgbClr val="000000"/>
                </a:solidFill>
                <a:latin typeface="Montserrat" pitchFamily="2" charset="-52"/>
                <a:ea typeface="Batang" panose="02030600000101010101" pitchFamily="18" charset="-127"/>
                <a:cs typeface="Mangal" panose="02040503050203030202" pitchFamily="18" charset="0"/>
              </a:rPr>
              <a:t> (№ 202-Ө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бұйрық</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tabLst>
                <a:tab pos="945833" algn="l"/>
              </a:tabLst>
            </a:pPr>
            <a:r>
              <a:rPr lang="ru-RU" dirty="0">
                <a:solidFill>
                  <a:srgbClr val="000000"/>
                </a:solidFill>
                <a:latin typeface="Montserrat" pitchFamily="2" charset="-52"/>
                <a:ea typeface="Batang" panose="02030600000101010101" pitchFamily="18" charset="-127"/>
                <a:cs typeface="Mangal" panose="02040503050203030202" pitchFamily="18" charset="0"/>
              </a:rPr>
              <a:t>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19 </a:t>
            </a:r>
            <a:r>
              <a:rPr lang="ru-RU" dirty="0" err="1">
                <a:solidFill>
                  <a:srgbClr val="000000"/>
                </a:solidFill>
                <a:latin typeface="Montserrat" pitchFamily="2" charset="-52"/>
                <a:ea typeface="Batang" panose="02030600000101010101" pitchFamily="18" charset="-127"/>
                <a:cs typeface="Mangal" panose="02040503050203030202" pitchFamily="18" charset="0"/>
              </a:rPr>
              <a:t>қыркүйекте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Жалғыз</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акционердің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Директорлар</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кеңесінің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мүшелері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Нұрбек</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Слямханұлы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Дайырбеков</a:t>
            </a:r>
            <a:r>
              <a:rPr lang="ru-RU" dirty="0">
                <a:solidFill>
                  <a:srgbClr val="000000"/>
                </a:solidFill>
                <a:latin typeface="Montserrat" pitchFamily="2" charset="-52"/>
                <a:ea typeface="Batang" panose="02030600000101010101" pitchFamily="18" charset="-127"/>
                <a:cs typeface="Mangal" panose="02040503050203030202" pitchFamily="18" charset="0"/>
              </a:rPr>
              <a:t> пен </a:t>
            </a:r>
            <a:r>
              <a:rPr lang="ru-RU" dirty="0" err="1">
                <a:solidFill>
                  <a:srgbClr val="000000"/>
                </a:solidFill>
                <a:latin typeface="Montserrat" pitchFamily="2" charset="-52"/>
                <a:ea typeface="Batang" panose="02030600000101010101" pitchFamily="18" charset="-127"/>
                <a:cs typeface="Mangal" panose="02040503050203030202" pitchFamily="18" charset="0"/>
              </a:rPr>
              <a:t>Шыңғыс</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Сержанұлы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Қанапьяновтың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өкілеттіктері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мерзімінен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бұрын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тоқтатылды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және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Директорлар</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кеңесінің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мүшелері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болып</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Әділхан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Қартайұлы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Киршимбеков</a:t>
            </a:r>
            <a:r>
              <a:rPr lang="ru-RU" dirty="0">
                <a:solidFill>
                  <a:srgbClr val="000000"/>
                </a:solidFill>
                <a:latin typeface="Montserrat" pitchFamily="2" charset="-52"/>
                <a:ea typeface="Batang" panose="02030600000101010101" pitchFamily="18" charset="-127"/>
                <a:cs typeface="Mangal" panose="02040503050203030202" pitchFamily="18" charset="0"/>
              </a:rPr>
              <a:t>, Расул </a:t>
            </a:r>
            <a:r>
              <a:rPr lang="ru-RU" dirty="0" err="1">
                <a:solidFill>
                  <a:srgbClr val="000000"/>
                </a:solidFill>
                <a:latin typeface="Montserrat" pitchFamily="2" charset="-52"/>
                <a:ea typeface="Batang" panose="02030600000101010101" pitchFamily="18" charset="-127"/>
                <a:cs typeface="Mangal" panose="02040503050203030202" pitchFamily="18" charset="0"/>
              </a:rPr>
              <a:t>Нағиев</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және</a:t>
            </a:r>
            <a:r>
              <a:rPr lang="ru-RU" dirty="0">
                <a:solidFill>
                  <a:srgbClr val="000000"/>
                </a:solidFill>
                <a:latin typeface="Montserrat" pitchFamily="2" charset="-52"/>
                <a:ea typeface="Batang" panose="02030600000101010101" pitchFamily="18" charset="-127"/>
                <a:cs typeface="Mangal" panose="02040503050203030202" pitchFamily="18" charset="0"/>
              </a:rPr>
              <a:t> Дидар </a:t>
            </a:r>
            <a:r>
              <a:rPr lang="ru-RU" dirty="0" err="1">
                <a:solidFill>
                  <a:srgbClr val="000000"/>
                </a:solidFill>
                <a:latin typeface="Montserrat" pitchFamily="2" charset="-52"/>
                <a:ea typeface="Batang" panose="02030600000101010101" pitchFamily="18" charset="-127"/>
                <a:cs typeface="Mangal" panose="02040503050203030202" pitchFamily="18" charset="0"/>
              </a:rPr>
              <a:t>Нұрлыбекұлы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Қарымсақов</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сайланды</a:t>
            </a:r>
            <a:r>
              <a:rPr lang="ru-RU" dirty="0">
                <a:solidFill>
                  <a:srgbClr val="000000"/>
                </a:solidFill>
                <a:latin typeface="Montserrat" pitchFamily="2" charset="-52"/>
                <a:ea typeface="Batang" panose="02030600000101010101" pitchFamily="18" charset="-127"/>
                <a:cs typeface="Mangal" panose="02040503050203030202" pitchFamily="18" charset="0"/>
              </a:rPr>
              <a:t> (№216-Ө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бұйрық</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tabLst>
                <a:tab pos="945833" algn="l"/>
              </a:tabLst>
            </a:pPr>
            <a:r>
              <a:rPr lang="ru-RU" dirty="0">
                <a:solidFill>
                  <a:srgbClr val="000000"/>
                </a:solidFill>
                <a:latin typeface="Montserrat" pitchFamily="2" charset="-52"/>
                <a:ea typeface="Batang" panose="02030600000101010101" pitchFamily="18" charset="-127"/>
                <a:cs typeface="Mangal" panose="02040503050203030202" pitchFamily="18" charset="0"/>
              </a:rPr>
              <a:t>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20 </a:t>
            </a:r>
            <a:r>
              <a:rPr lang="ru-RU" dirty="0" err="1">
                <a:solidFill>
                  <a:srgbClr val="000000"/>
                </a:solidFill>
                <a:latin typeface="Montserrat" pitchFamily="2" charset="-52"/>
                <a:ea typeface="Batang" panose="02030600000101010101" pitchFamily="18" charset="-127"/>
                <a:cs typeface="Mangal" panose="02040503050203030202" pitchFamily="18" charset="0"/>
              </a:rPr>
              <a:t>қыркүйекте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Жалғыз</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акционердің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Басқарма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Төрағасының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орынбасары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Т.М.Атарбаевтың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өкілеттігі</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мерзімінен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бұрын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тоқтатылып</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Басқарма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Төрағасының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орынбасары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қызметіне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Б.И.Жәкеев</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сайланды</a:t>
            </a:r>
            <a:r>
              <a:rPr lang="ru-RU" dirty="0">
                <a:solidFill>
                  <a:srgbClr val="000000"/>
                </a:solidFill>
                <a:latin typeface="Montserrat" pitchFamily="2" charset="-52"/>
                <a:ea typeface="Batang" panose="02030600000101010101" pitchFamily="18" charset="-127"/>
                <a:cs typeface="Mangal" panose="02040503050203030202" pitchFamily="18" charset="0"/>
              </a:rPr>
              <a:t>. (№222-Ө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бұйрық</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tabLst>
                <a:tab pos="945833" algn="l"/>
              </a:tabLst>
            </a:pPr>
            <a:r>
              <a:rPr lang="ru-RU" dirty="0">
                <a:solidFill>
                  <a:srgbClr val="000000"/>
                </a:solidFill>
                <a:latin typeface="Montserrat" pitchFamily="2" charset="-52"/>
                <a:ea typeface="Batang" panose="02030600000101010101" pitchFamily="18" charset="-127"/>
                <a:cs typeface="Mangal" panose="02040503050203030202" pitchFamily="18" charset="0"/>
              </a:rPr>
              <a:t>2024 </a:t>
            </a:r>
            <a:r>
              <a:rPr lang="ru-RU" dirty="0" err="1">
                <a:solidFill>
                  <a:srgbClr val="000000"/>
                </a:solidFill>
                <a:latin typeface="Montserrat" pitchFamily="2" charset="-52"/>
                <a:ea typeface="Batang" panose="02030600000101010101" pitchFamily="18" charset="-127"/>
                <a:cs typeface="Mangal" panose="02040503050203030202" pitchFamily="18" charset="0"/>
              </a:rPr>
              <a:t>жылғы</a:t>
            </a:r>
            <a:r>
              <a:rPr lang="ru-RU" dirty="0">
                <a:solidFill>
                  <a:srgbClr val="000000"/>
                </a:solidFill>
                <a:latin typeface="Montserrat" pitchFamily="2" charset="-52"/>
                <a:ea typeface="Batang" panose="02030600000101010101" pitchFamily="18" charset="-127"/>
                <a:cs typeface="Mangal" panose="02040503050203030202" pitchFamily="18" charset="0"/>
              </a:rPr>
              <a:t> 30 </a:t>
            </a:r>
            <a:r>
              <a:rPr lang="ru-RU" dirty="0" err="1">
                <a:solidFill>
                  <a:srgbClr val="000000"/>
                </a:solidFill>
                <a:latin typeface="Montserrat" pitchFamily="2" charset="-52"/>
                <a:ea typeface="Batang" panose="02030600000101010101" pitchFamily="18" charset="-127"/>
                <a:cs typeface="Mangal" panose="02040503050203030202" pitchFamily="18" charset="0"/>
              </a:rPr>
              <a:t>қыркүйекте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Жалғыз</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акционердің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шешімімен</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Басқарма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Төрағасының</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орынбасары</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лауазымына</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С.К.Қозыке</a:t>
            </a:r>
            <a:r>
              <a:rPr lang="ru-RU" dirty="0">
                <a:solidFill>
                  <a:srgbClr val="000000"/>
                </a:solidFill>
                <a:latin typeface="Montserrat" pitchFamily="2" charset="-52"/>
                <a:ea typeface="Batang" panose="02030600000101010101" pitchFamily="18" charset="-127"/>
                <a:cs typeface="Mangal" panose="02040503050203030202" pitchFamily="18" charset="0"/>
              </a:rPr>
              <a:t> </a:t>
            </a:r>
            <a:r>
              <a:rPr lang="ru-RU" dirty="0" err="1">
                <a:solidFill>
                  <a:srgbClr val="000000"/>
                </a:solidFill>
                <a:latin typeface="Montserrat" pitchFamily="2" charset="-52"/>
                <a:ea typeface="Batang" panose="02030600000101010101" pitchFamily="18" charset="-127"/>
                <a:cs typeface="Mangal" panose="02040503050203030202" pitchFamily="18" charset="0"/>
              </a:rPr>
              <a:t>сайланды</a:t>
            </a:r>
            <a:r>
              <a:rPr lang="ru-RU" dirty="0">
                <a:solidFill>
                  <a:srgbClr val="000000"/>
                </a:solidFill>
                <a:latin typeface="Montserrat" pitchFamily="2" charset="-52"/>
                <a:ea typeface="Batang" panose="02030600000101010101" pitchFamily="18" charset="-127"/>
                <a:cs typeface="Mangal" panose="02040503050203030202" pitchFamily="18" charset="0"/>
              </a:rPr>
              <a:t>. (№140 </a:t>
            </a:r>
            <a:r>
              <a:rPr lang="ru-RU" dirty="0" err="1">
                <a:solidFill>
                  <a:srgbClr val="000000"/>
                </a:solidFill>
                <a:latin typeface="Montserrat" pitchFamily="2" charset="-52"/>
                <a:ea typeface="Batang" panose="02030600000101010101" pitchFamily="18" charset="-127"/>
                <a:cs typeface="Mangal" panose="02040503050203030202" pitchFamily="18" charset="0"/>
              </a:rPr>
              <a:t>бұйрық</a:t>
            </a:r>
            <a:r>
              <a:rPr lang="ru-RU" dirty="0">
                <a:solidFill>
                  <a:srgbClr val="000000"/>
                </a:solidFill>
                <a:latin typeface="Montserrat" pitchFamily="2" charset="-52"/>
                <a:ea typeface="Batang" panose="02030600000101010101" pitchFamily="18" charset="-127"/>
                <a:cs typeface="Mangal" panose="02040503050203030202" pitchFamily="18" charset="0"/>
              </a:rPr>
              <a:t>).</a:t>
            </a:r>
          </a:p>
          <a:p>
            <a:pPr marL="257175" indent="414338" algn="just">
              <a:buFont typeface="Wingdings" panose="05000000000000000000" pitchFamily="2" charset="2"/>
              <a:buChar char="§"/>
              <a:tabLst>
                <a:tab pos="945833" algn="l"/>
              </a:tabLst>
            </a:pPr>
            <a:r>
              <a:rPr lang="kk-KZ" dirty="0">
                <a:solidFill>
                  <a:srgbClr val="000000"/>
                </a:solidFill>
                <a:latin typeface="Montserrat" pitchFamily="2" charset="-52"/>
                <a:ea typeface="Batang" panose="02030600000101010101" pitchFamily="18" charset="-127"/>
                <a:cs typeface="Mangal" panose="02040503050203030202" pitchFamily="18" charset="0"/>
              </a:rPr>
              <a:t>2024 жылғы 9 желтоқсанда Директорлар кеңесінің шешімімен Қостанай минералдары АҚ-мен «Асбест өндірісі» ең үздік қолжетімді техникалар бойынша анықтамалығын әзірлеу жөнінде қызметтер көрсету туралы шарт жасасу және «Асбест өндірісі» ең үздік қолжетімді техникалар жөніндегі анықтамалығын әзірлеу жөнінде қызметтер көрсету туралы «Қостанай минералдары» АҚ-мен ірі мәміле жасасу арқылы Қоғамның міндеттемелерін оның меншікті капиталы мөлшерінің он және одан да көп пайызын құрайтын шамаға ұлғайту мақұлданды</a:t>
            </a:r>
            <a:endParaRPr lang="ru-RU" dirty="0">
              <a:solidFill>
                <a:srgbClr val="000000"/>
              </a:solidFill>
              <a:latin typeface="Montserrat" pitchFamily="2" charset="-52"/>
              <a:ea typeface="Batang" panose="02030600000101010101" pitchFamily="18" charset="-127"/>
              <a:cs typeface="Mangal" panose="02040503050203030202" pitchFamily="18" charset="0"/>
            </a:endParaRPr>
          </a:p>
        </p:txBody>
      </p:sp>
      <p:sp>
        <p:nvSpPr>
          <p:cNvPr id="3" name="Номер слайда 2">
            <a:extLst>
              <a:ext uri="{FF2B5EF4-FFF2-40B4-BE49-F238E27FC236}">
                <a16:creationId xmlns:a16="http://schemas.microsoft.com/office/drawing/2014/main" id="{992B1152-14B4-6198-FB4F-C6A79E338717}"/>
              </a:ext>
            </a:extLst>
          </p:cNvPr>
          <p:cNvSpPr>
            <a:spLocks noGrp="1"/>
          </p:cNvSpPr>
          <p:nvPr>
            <p:ph type="sldNum" sz="quarter" idx="12"/>
          </p:nvPr>
        </p:nvSpPr>
        <p:spPr/>
        <p:txBody>
          <a:bodyPr/>
          <a:lstStyle/>
          <a:p>
            <a:fld id="{E0D1615F-1C8A-4F80-B4CF-B85FFB2BA77F}" type="slidenum">
              <a:rPr lang="en-US" smtClean="0"/>
              <a:pPr/>
              <a:t>16</a:t>
            </a:fld>
            <a:endParaRPr lang="en-US" dirty="0"/>
          </a:p>
        </p:txBody>
      </p:sp>
      <p:pic>
        <p:nvPicPr>
          <p:cNvPr id="2" name="Рисунок 4">
            <a:extLst>
              <a:ext uri="{FF2B5EF4-FFF2-40B4-BE49-F238E27FC236}">
                <a16:creationId xmlns:a16="http://schemas.microsoft.com/office/drawing/2014/main" id="{57C0C165-D86C-5454-2273-C88BFBED6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Tree>
    <p:extLst>
      <p:ext uri="{BB962C8B-B14F-4D97-AF65-F5344CB8AC3E}">
        <p14:creationId xmlns:p14="http://schemas.microsoft.com/office/powerpoint/2010/main" val="20321367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F8F3B-19DC-E7E7-C96D-8EB584C73037}"/>
            </a:ext>
          </a:extLst>
        </p:cNvPr>
        <p:cNvGrpSpPr/>
        <p:nvPr/>
      </p:nvGrpSpPr>
      <p:grpSpPr>
        <a:xfrm>
          <a:off x="0" y="0"/>
          <a:ext cx="0" cy="0"/>
          <a:chOff x="0" y="0"/>
          <a:chExt cx="0" cy="0"/>
        </a:xfrm>
      </p:grpSpPr>
      <p:sp>
        <p:nvSpPr>
          <p:cNvPr id="6" name="TextBox 13">
            <a:extLst>
              <a:ext uri="{FF2B5EF4-FFF2-40B4-BE49-F238E27FC236}">
                <a16:creationId xmlns:a16="http://schemas.microsoft.com/office/drawing/2014/main" id="{956DB5FA-E458-AF75-1E6A-CD3209ABCFA6}"/>
              </a:ext>
            </a:extLst>
          </p:cNvPr>
          <p:cNvSpPr txBox="1">
            <a:spLocks noChangeArrowheads="1"/>
          </p:cNvSpPr>
          <p:nvPr/>
        </p:nvSpPr>
        <p:spPr bwMode="auto">
          <a:xfrm>
            <a:off x="621506" y="478429"/>
            <a:ext cx="15772626" cy="1107996"/>
          </a:xfrm>
          <a:prstGeom prst="rect">
            <a:avLst/>
          </a:prstGeom>
          <a:noFill/>
        </p:spPr>
        <p:txBody>
          <a:bodyPr wrap="square" lIns="0" tIns="0" rIns="0" bIns="0" rtlCol="0">
            <a:spAutoFit/>
          </a:bodyPr>
          <a:lstStyle>
            <a:defPPr>
              <a:defRPr lang="ru-RU"/>
            </a:defPPr>
            <a:lvl1pPr algn="ctr" defTabSz="822919">
              <a:lnSpc>
                <a:spcPts val="3150"/>
              </a:lnSpc>
              <a:defRPr sz="2400" b="1">
                <a:solidFill>
                  <a:schemeClr val="tx1">
                    <a:lumMod val="85000"/>
                    <a:lumOff val="15000"/>
                  </a:schemeClr>
                </a:solidFill>
                <a:latin typeface="Montserrat "/>
              </a:defRPr>
            </a:lvl1pPr>
          </a:lstStyle>
          <a:p>
            <a:pPr marL="0" lvl="1">
              <a:buSzPts val="1400"/>
              <a:tabLst>
                <a:tab pos="1215390" algn="l"/>
              </a:tabLst>
            </a:pPr>
            <a:r>
              <a:rPr lang="ru-RU" sz="3600" b="1" dirty="0" err="1">
                <a:solidFill>
                  <a:prstClr val="black"/>
                </a:solidFill>
                <a:latin typeface="Montserrat" pitchFamily="2" charset="-52"/>
                <a:ea typeface="+mj-ea"/>
              </a:rPr>
              <a:t>Корпоративтік</a:t>
            </a:r>
            <a:r>
              <a:rPr lang="ru-RU" sz="3600" b="1" dirty="0">
                <a:solidFill>
                  <a:prstClr val="black"/>
                </a:solidFill>
                <a:latin typeface="Montserrat" pitchFamily="2" charset="-52"/>
                <a:ea typeface="+mj-ea"/>
              </a:rPr>
              <a:t> </a:t>
            </a:r>
            <a:r>
              <a:rPr lang="ru-RU" sz="3600" b="1" dirty="0" err="1">
                <a:solidFill>
                  <a:prstClr val="black"/>
                </a:solidFill>
                <a:latin typeface="Montserrat" pitchFamily="2" charset="-52"/>
                <a:ea typeface="+mj-ea"/>
              </a:rPr>
              <a:t>басқару</a:t>
            </a:r>
            <a:r>
              <a:rPr lang="ru-RU" sz="3600" b="1" dirty="0">
                <a:solidFill>
                  <a:prstClr val="black"/>
                </a:solidFill>
                <a:latin typeface="Montserrat" pitchFamily="2" charset="-52"/>
                <a:ea typeface="+mj-ea"/>
              </a:rPr>
              <a:t> </a:t>
            </a:r>
            <a:r>
              <a:rPr lang="ru-RU" sz="3600" b="1" dirty="0" err="1">
                <a:solidFill>
                  <a:prstClr val="black"/>
                </a:solidFill>
                <a:latin typeface="Montserrat" pitchFamily="2" charset="-52"/>
                <a:ea typeface="+mj-ea"/>
              </a:rPr>
              <a:t>жүйесін</a:t>
            </a:r>
            <a:r>
              <a:rPr lang="ru-RU" sz="3600" b="1" dirty="0">
                <a:solidFill>
                  <a:prstClr val="black"/>
                </a:solidFill>
                <a:latin typeface="Montserrat" pitchFamily="2" charset="-52"/>
                <a:ea typeface="+mj-ea"/>
              </a:rPr>
              <a:t> </a:t>
            </a:r>
            <a:r>
              <a:rPr lang="ru-RU" sz="3600" b="1" dirty="0" err="1">
                <a:solidFill>
                  <a:prstClr val="black"/>
                </a:solidFill>
                <a:latin typeface="Montserrat" pitchFamily="2" charset="-52"/>
                <a:ea typeface="+mj-ea"/>
              </a:rPr>
              <a:t>жетілдіру</a:t>
            </a:r>
            <a:r>
              <a:rPr lang="ru-RU" sz="3600" b="1" dirty="0">
                <a:solidFill>
                  <a:prstClr val="black"/>
                </a:solidFill>
                <a:latin typeface="Montserrat" pitchFamily="2" charset="-52"/>
                <a:ea typeface="+mj-ea"/>
              </a:rPr>
              <a:t> </a:t>
            </a:r>
            <a:r>
              <a:rPr lang="ru-RU" sz="3600" b="1" dirty="0" err="1">
                <a:solidFill>
                  <a:prstClr val="black"/>
                </a:solidFill>
                <a:latin typeface="Montserrat" pitchFamily="2" charset="-52"/>
                <a:ea typeface="+mj-ea"/>
              </a:rPr>
              <a:t>жөнінде</a:t>
            </a:r>
            <a:r>
              <a:rPr lang="ru-RU" sz="3600" b="1" dirty="0">
                <a:solidFill>
                  <a:prstClr val="black"/>
                </a:solidFill>
                <a:latin typeface="Montserrat" pitchFamily="2" charset="-52"/>
                <a:ea typeface="+mj-ea"/>
              </a:rPr>
              <a:t> </a:t>
            </a:r>
            <a:r>
              <a:rPr lang="ru-RU" sz="3600" b="1" dirty="0" err="1">
                <a:solidFill>
                  <a:prstClr val="black"/>
                </a:solidFill>
                <a:latin typeface="Montserrat" pitchFamily="2" charset="-52"/>
                <a:ea typeface="+mj-ea"/>
              </a:rPr>
              <a:t>қабылданатын</a:t>
            </a:r>
            <a:r>
              <a:rPr lang="ru-RU" sz="3600" b="1" dirty="0">
                <a:solidFill>
                  <a:prstClr val="black"/>
                </a:solidFill>
                <a:latin typeface="Montserrat" pitchFamily="2" charset="-52"/>
                <a:ea typeface="+mj-ea"/>
              </a:rPr>
              <a:t> </a:t>
            </a:r>
            <a:r>
              <a:rPr lang="ru-RU" sz="3600" b="1" dirty="0" err="1">
                <a:solidFill>
                  <a:prstClr val="black"/>
                </a:solidFill>
                <a:latin typeface="Montserrat" pitchFamily="2" charset="-52"/>
                <a:ea typeface="+mj-ea"/>
              </a:rPr>
              <a:t>шаралар</a:t>
            </a:r>
            <a:endParaRPr lang="ru-RU" altLang="en-US" sz="3000" dirty="0"/>
          </a:p>
        </p:txBody>
      </p:sp>
      <p:sp>
        <p:nvSpPr>
          <p:cNvPr id="2" name="TextBox 1">
            <a:extLst>
              <a:ext uri="{FF2B5EF4-FFF2-40B4-BE49-F238E27FC236}">
                <a16:creationId xmlns:a16="http://schemas.microsoft.com/office/drawing/2014/main" id="{7D01C563-0CDF-D1F2-1DF0-43C054EF40EF}"/>
              </a:ext>
            </a:extLst>
          </p:cNvPr>
          <p:cNvSpPr txBox="1"/>
          <p:nvPr/>
        </p:nvSpPr>
        <p:spPr>
          <a:xfrm>
            <a:off x="621508" y="2035259"/>
            <a:ext cx="17233785" cy="891719"/>
          </a:xfrm>
          <a:prstGeom prst="rect">
            <a:avLst/>
          </a:prstGeom>
          <a:noFill/>
        </p:spPr>
        <p:txBody>
          <a:bodyPr wrap="square">
            <a:spAutoFit/>
          </a:bodyPr>
          <a:lstStyle/>
          <a:p>
            <a:pPr algn="just">
              <a:lnSpc>
                <a:spcPct val="107000"/>
              </a:lnSpc>
              <a:spcAft>
                <a:spcPts val="1200"/>
              </a:spcAft>
              <a:tabLst>
                <a:tab pos="270510" algn="l"/>
              </a:tabLst>
            </a:pPr>
            <a:r>
              <a:rPr lang="ru-RU" sz="1650" dirty="0" err="1">
                <a:solidFill>
                  <a:schemeClr val="accent6">
                    <a:lumMod val="50000"/>
                  </a:schemeClr>
                </a:solidFill>
                <a:latin typeface="Montserrat" pitchFamily="2" charset="-52"/>
                <a:ea typeface="+mj-ea"/>
                <a:cs typeface="+mj-cs"/>
              </a:rPr>
              <a:t>Стейкхолдерлер</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алдындағы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міндеттемелерді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орындамау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қаупі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бөлігіндегі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негізгі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тәуекел</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факторын</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ескере</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отырып</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және</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Қоғамның</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ұзақ</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мерзімді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құнының</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өсуін</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және</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орнықты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дамуын</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қамтамасыз</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ету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мақсатында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тұрақты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негізде</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корпоративтік</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басқару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процестерінің</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дәйектілігін</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қамтамасыз</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етуге</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және</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оның</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қағидаттарын</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ұстануға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бағытталған</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ішкі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нормативтік</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құжаттарды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өзектендіру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жүзеге</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асырылады</a:t>
            </a:r>
            <a:r>
              <a:rPr lang="ru-RU" sz="1650" dirty="0">
                <a:solidFill>
                  <a:schemeClr val="accent6">
                    <a:lumMod val="50000"/>
                  </a:schemeClr>
                </a:solidFill>
                <a:latin typeface="Montserrat" pitchFamily="2" charset="-52"/>
                <a:ea typeface="+mj-ea"/>
                <a:cs typeface="+mj-cs"/>
              </a:rPr>
              <a:t>.. </a:t>
            </a:r>
          </a:p>
        </p:txBody>
      </p:sp>
      <p:sp>
        <p:nvSpPr>
          <p:cNvPr id="9" name="TextBox 8">
            <a:extLst>
              <a:ext uri="{FF2B5EF4-FFF2-40B4-BE49-F238E27FC236}">
                <a16:creationId xmlns:a16="http://schemas.microsoft.com/office/drawing/2014/main" id="{15F1828F-4948-41AB-8884-F9B5E87E5C87}"/>
              </a:ext>
            </a:extLst>
          </p:cNvPr>
          <p:cNvSpPr txBox="1"/>
          <p:nvPr/>
        </p:nvSpPr>
        <p:spPr>
          <a:xfrm>
            <a:off x="2212259" y="3283431"/>
            <a:ext cx="15643034" cy="371705"/>
          </a:xfrm>
          <a:prstGeom prst="rect">
            <a:avLst/>
          </a:prstGeom>
          <a:noFill/>
        </p:spPr>
        <p:txBody>
          <a:bodyPr wrap="square">
            <a:spAutoFit/>
          </a:bodyPr>
          <a:lstStyle/>
          <a:p>
            <a:pPr algn="just">
              <a:lnSpc>
                <a:spcPct val="107000"/>
              </a:lnSpc>
              <a:spcAft>
                <a:spcPts val="1200"/>
              </a:spcAft>
              <a:tabLst>
                <a:tab pos="270510" algn="l"/>
              </a:tabLst>
            </a:pPr>
            <a:r>
              <a:rPr lang="ru-RU" b="1" dirty="0" err="1">
                <a:solidFill>
                  <a:srgbClr val="0B1B10"/>
                </a:solidFill>
                <a:latin typeface="Montserrat" pitchFamily="2" charset="-52"/>
                <a:ea typeface="+mj-ea"/>
                <a:cs typeface="+mj-cs"/>
              </a:rPr>
              <a:t>Директорлар</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кеңесі</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қызметті</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реттейтін</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мынадай</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құжаттарды</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қарады</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және</a:t>
            </a:r>
            <a:r>
              <a:rPr lang="ru-RU" b="1" dirty="0">
                <a:solidFill>
                  <a:srgbClr val="0B1B10"/>
                </a:solidFill>
                <a:latin typeface="Montserrat" pitchFamily="2" charset="-52"/>
                <a:ea typeface="+mj-ea"/>
                <a:cs typeface="+mj-cs"/>
              </a:rPr>
              <a:t> </a:t>
            </a:r>
            <a:r>
              <a:rPr lang="ru-RU" b="1" dirty="0" err="1">
                <a:solidFill>
                  <a:srgbClr val="0B1B10"/>
                </a:solidFill>
                <a:latin typeface="Montserrat" pitchFamily="2" charset="-52"/>
                <a:ea typeface="+mj-ea"/>
                <a:cs typeface="+mj-cs"/>
              </a:rPr>
              <a:t>бекітті</a:t>
            </a:r>
            <a:r>
              <a:rPr lang="ru-RU" b="1" dirty="0">
                <a:solidFill>
                  <a:srgbClr val="0B1B10"/>
                </a:solidFill>
                <a:latin typeface="Montserrat" pitchFamily="2" charset="-52"/>
                <a:ea typeface="+mj-ea"/>
                <a:cs typeface="+mj-cs"/>
              </a:rPr>
              <a:t>:</a:t>
            </a:r>
          </a:p>
        </p:txBody>
      </p:sp>
      <p:sp>
        <p:nvSpPr>
          <p:cNvPr id="11" name="TextBox 10">
            <a:extLst>
              <a:ext uri="{FF2B5EF4-FFF2-40B4-BE49-F238E27FC236}">
                <a16:creationId xmlns:a16="http://schemas.microsoft.com/office/drawing/2014/main" id="{A11B4030-0928-DC31-1624-FB71DB3FB962}"/>
              </a:ext>
            </a:extLst>
          </p:cNvPr>
          <p:cNvSpPr txBox="1"/>
          <p:nvPr/>
        </p:nvSpPr>
        <p:spPr>
          <a:xfrm>
            <a:off x="855407" y="4055807"/>
            <a:ext cx="16975388" cy="2631490"/>
          </a:xfrm>
          <a:prstGeom prst="rect">
            <a:avLst/>
          </a:prstGeom>
          <a:noFill/>
        </p:spPr>
        <p:txBody>
          <a:bodyPr wrap="square">
            <a:spAutoFit/>
          </a:bodyPr>
          <a:lstStyle/>
          <a:p>
            <a:pPr marL="257175" indent="-257175" algn="just">
              <a:buFont typeface="Wingdings" panose="05000000000000000000" pitchFamily="2" charset="2"/>
              <a:buChar char="ü"/>
            </a:pPr>
            <a:endParaRPr lang="en-US" sz="1650" dirty="0">
              <a:solidFill>
                <a:schemeClr val="accent4">
                  <a:lumMod val="50000"/>
                </a:schemeClr>
              </a:solidFill>
              <a:latin typeface="Montserrat" pitchFamily="2" charset="-52"/>
              <a:ea typeface="+mj-ea"/>
              <a:cs typeface="+mj-cs"/>
            </a:endParaRPr>
          </a:p>
          <a:p>
            <a:pPr marL="257175" indent="-257175" algn="just">
              <a:buFont typeface="Wingdings" panose="05000000000000000000" pitchFamily="2" charset="2"/>
              <a:buChar char="ü"/>
            </a:pPr>
            <a:r>
              <a:rPr lang="ru-RU" sz="1650" dirty="0" err="1">
                <a:solidFill>
                  <a:schemeClr val="accent6">
                    <a:lumMod val="50000"/>
                  </a:schemeClr>
                </a:solidFill>
                <a:latin typeface="Montserrat" pitchFamily="2" charset="-52"/>
                <a:ea typeface="+mj-ea"/>
                <a:cs typeface="+mj-cs"/>
              </a:rPr>
              <a:t>Жалғыз</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акционердің</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қарауына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шығарылатын</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Қоғамның</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Жарғысын</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жаңа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редакцияда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бекіту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туралы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мәселені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алдын</a:t>
            </a:r>
            <a:r>
              <a:rPr lang="ru-RU" sz="1650" dirty="0">
                <a:solidFill>
                  <a:schemeClr val="accent6">
                    <a:lumMod val="50000"/>
                  </a:schemeClr>
                </a:solidFill>
                <a:latin typeface="Montserrat" pitchFamily="2" charset="-52"/>
                <a:ea typeface="+mj-ea"/>
                <a:cs typeface="+mj-cs"/>
              </a:rPr>
              <a:t> ала </a:t>
            </a:r>
            <a:r>
              <a:rPr lang="ru-RU" sz="1650" dirty="0" err="1">
                <a:solidFill>
                  <a:schemeClr val="accent6">
                    <a:lumMod val="50000"/>
                  </a:schemeClr>
                </a:solidFill>
                <a:latin typeface="Montserrat" pitchFamily="2" charset="-52"/>
                <a:ea typeface="+mj-ea"/>
                <a:cs typeface="+mj-cs"/>
              </a:rPr>
              <a:t>мақұлдау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туралы</a:t>
            </a:r>
            <a:r>
              <a:rPr lang="ru-RU" sz="1650" dirty="0">
                <a:solidFill>
                  <a:schemeClr val="accent6">
                    <a:lumMod val="50000"/>
                  </a:schemeClr>
                </a:solidFill>
                <a:latin typeface="Montserrat" pitchFamily="2" charset="-52"/>
                <a:ea typeface="+mj-ea"/>
                <a:cs typeface="+mj-cs"/>
              </a:rPr>
              <a:t>.</a:t>
            </a:r>
            <a:endParaRPr lang="en-US" sz="1650" dirty="0">
              <a:solidFill>
                <a:schemeClr val="accent6">
                  <a:lumMod val="50000"/>
                </a:schemeClr>
              </a:solidFill>
              <a:latin typeface="Montserrat" pitchFamily="2" charset="-52"/>
              <a:ea typeface="+mj-ea"/>
              <a:cs typeface="+mj-cs"/>
            </a:endParaRPr>
          </a:p>
          <a:p>
            <a:pPr marL="257175" indent="-257175" algn="just">
              <a:buFont typeface="Wingdings" panose="05000000000000000000" pitchFamily="2" charset="2"/>
              <a:buChar char="ü"/>
            </a:pPr>
            <a:r>
              <a:rPr lang="ru-RU" sz="1650" dirty="0" err="1">
                <a:solidFill>
                  <a:schemeClr val="accent6">
                    <a:lumMod val="50000"/>
                  </a:schemeClr>
                </a:solidFill>
                <a:latin typeface="Montserrat" pitchFamily="2" charset="-52"/>
                <a:ea typeface="+mj-ea"/>
                <a:cs typeface="+mj-cs"/>
              </a:rPr>
              <a:t>Қоғамның</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Корпоративтік</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басқару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кодексін</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жаңа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редакцияда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бекіту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туралы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мәселені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Жалғыз</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акционердің</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қарауына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шығарылатын</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мәселені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алдын</a:t>
            </a:r>
            <a:r>
              <a:rPr lang="ru-RU" sz="1650" dirty="0">
                <a:solidFill>
                  <a:schemeClr val="accent6">
                    <a:lumMod val="50000"/>
                  </a:schemeClr>
                </a:solidFill>
                <a:latin typeface="Montserrat" pitchFamily="2" charset="-52"/>
                <a:ea typeface="+mj-ea"/>
                <a:cs typeface="+mj-cs"/>
              </a:rPr>
              <a:t> ала </a:t>
            </a:r>
            <a:r>
              <a:rPr lang="ru-RU" sz="1650" dirty="0" err="1">
                <a:solidFill>
                  <a:schemeClr val="accent6">
                    <a:lumMod val="50000"/>
                  </a:schemeClr>
                </a:solidFill>
                <a:latin typeface="Montserrat" pitchFamily="2" charset="-52"/>
                <a:ea typeface="+mj-ea"/>
                <a:cs typeface="+mj-cs"/>
              </a:rPr>
              <a:t>мақұлдау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туралы</a:t>
            </a:r>
            <a:r>
              <a:rPr lang="ru-RU" sz="1650" dirty="0">
                <a:solidFill>
                  <a:schemeClr val="accent6">
                    <a:lumMod val="50000"/>
                  </a:schemeClr>
                </a:solidFill>
                <a:latin typeface="Montserrat" pitchFamily="2" charset="-52"/>
                <a:ea typeface="+mj-ea"/>
                <a:cs typeface="+mj-cs"/>
              </a:rPr>
              <a:t>.</a:t>
            </a:r>
            <a:endParaRPr lang="en-US" sz="1650" dirty="0">
              <a:solidFill>
                <a:schemeClr val="accent6">
                  <a:lumMod val="50000"/>
                </a:schemeClr>
              </a:solidFill>
              <a:latin typeface="Montserrat" pitchFamily="2" charset="-52"/>
              <a:ea typeface="+mj-ea"/>
              <a:cs typeface="+mj-cs"/>
            </a:endParaRPr>
          </a:p>
          <a:p>
            <a:pPr marL="257175" indent="-257175" algn="just">
              <a:buFont typeface="Wingdings" panose="05000000000000000000" pitchFamily="2" charset="2"/>
              <a:buChar char="ü"/>
            </a:pPr>
            <a:r>
              <a:rPr lang="ru-RU" sz="1650" dirty="0" err="1">
                <a:solidFill>
                  <a:schemeClr val="accent6">
                    <a:lumMod val="50000"/>
                  </a:schemeClr>
                </a:solidFill>
                <a:latin typeface="Montserrat" pitchFamily="2" charset="-52"/>
                <a:ea typeface="+mj-ea"/>
                <a:cs typeface="+mj-cs"/>
              </a:rPr>
              <a:t>Қоғамның</a:t>
            </a:r>
            <a:r>
              <a:rPr lang="ru-RU" sz="1650" dirty="0">
                <a:solidFill>
                  <a:schemeClr val="accent6">
                    <a:lumMod val="50000"/>
                  </a:schemeClr>
                </a:solidFill>
                <a:latin typeface="Montserrat" pitchFamily="2" charset="-52"/>
                <a:ea typeface="+mj-ea"/>
                <a:cs typeface="+mj-cs"/>
              </a:rPr>
              <a:t> комплаенс </a:t>
            </a:r>
            <a:r>
              <a:rPr lang="ru-RU" sz="1650" dirty="0" err="1">
                <a:solidFill>
                  <a:schemeClr val="accent6">
                    <a:lumMod val="50000"/>
                  </a:schemeClr>
                </a:solidFill>
                <a:latin typeface="Montserrat" pitchFamily="2" charset="-52"/>
                <a:ea typeface="+mj-ea"/>
                <a:cs typeface="+mj-cs"/>
              </a:rPr>
              <a:t>қызметі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туралы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ережеге</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өзгерістер</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бекітілді</a:t>
            </a:r>
            <a:r>
              <a:rPr lang="ru-RU" sz="1650" dirty="0">
                <a:solidFill>
                  <a:schemeClr val="accent6">
                    <a:lumMod val="50000"/>
                  </a:schemeClr>
                </a:solidFill>
                <a:latin typeface="Montserrat" pitchFamily="2" charset="-52"/>
                <a:ea typeface="+mj-ea"/>
                <a:cs typeface="+mj-cs"/>
              </a:rPr>
              <a:t>. </a:t>
            </a:r>
            <a:endParaRPr lang="en-US" sz="1650" dirty="0">
              <a:solidFill>
                <a:schemeClr val="accent6">
                  <a:lumMod val="50000"/>
                </a:schemeClr>
              </a:solidFill>
              <a:latin typeface="Montserrat" pitchFamily="2" charset="-52"/>
              <a:ea typeface="+mj-ea"/>
              <a:cs typeface="+mj-cs"/>
            </a:endParaRPr>
          </a:p>
          <a:p>
            <a:pPr marL="257175" indent="-257175" algn="just">
              <a:buFont typeface="Wingdings" panose="05000000000000000000" pitchFamily="2" charset="2"/>
              <a:buChar char="ü"/>
            </a:pPr>
            <a:r>
              <a:rPr lang="ru-RU" sz="1650" dirty="0" err="1">
                <a:solidFill>
                  <a:schemeClr val="accent6">
                    <a:lumMod val="50000"/>
                  </a:schemeClr>
                </a:solidFill>
                <a:latin typeface="Montserrat" pitchFamily="2" charset="-52"/>
                <a:ea typeface="+mj-ea"/>
                <a:cs typeface="+mj-cs"/>
              </a:rPr>
              <a:t>Қоғамның</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Ішкі</a:t>
            </a:r>
            <a:r>
              <a:rPr lang="ru-RU" sz="1650" dirty="0">
                <a:solidFill>
                  <a:schemeClr val="accent6">
                    <a:lumMod val="50000"/>
                  </a:schemeClr>
                </a:solidFill>
                <a:latin typeface="Montserrat" pitchFamily="2" charset="-52"/>
                <a:ea typeface="+mj-ea"/>
                <a:cs typeface="+mj-cs"/>
              </a:rPr>
              <a:t> аудит </a:t>
            </a:r>
            <a:r>
              <a:rPr lang="ru-RU" sz="1650" dirty="0" err="1">
                <a:solidFill>
                  <a:schemeClr val="accent6">
                    <a:lumMod val="50000"/>
                  </a:schemeClr>
                </a:solidFill>
                <a:latin typeface="Montserrat" pitchFamily="2" charset="-52"/>
                <a:ea typeface="+mj-ea"/>
                <a:cs typeface="+mj-cs"/>
              </a:rPr>
              <a:t>қызметі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туралы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ереже</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жаңа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редакцияда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бекітілді</a:t>
            </a:r>
            <a:r>
              <a:rPr lang="ru-RU" sz="1650" dirty="0">
                <a:solidFill>
                  <a:schemeClr val="accent6">
                    <a:lumMod val="50000"/>
                  </a:schemeClr>
                </a:solidFill>
                <a:latin typeface="Montserrat" pitchFamily="2" charset="-52"/>
                <a:ea typeface="+mj-ea"/>
                <a:cs typeface="+mj-cs"/>
              </a:rPr>
              <a:t>.</a:t>
            </a:r>
            <a:endParaRPr lang="en-US" sz="1650" dirty="0">
              <a:solidFill>
                <a:schemeClr val="accent6">
                  <a:lumMod val="50000"/>
                </a:schemeClr>
              </a:solidFill>
              <a:latin typeface="Montserrat" pitchFamily="2" charset="-52"/>
              <a:ea typeface="+mj-ea"/>
              <a:cs typeface="+mj-cs"/>
            </a:endParaRPr>
          </a:p>
          <a:p>
            <a:pPr marL="257175" indent="-257175" algn="just">
              <a:buFont typeface="Wingdings" panose="05000000000000000000" pitchFamily="2" charset="2"/>
              <a:buChar char="ü"/>
            </a:pPr>
            <a:r>
              <a:rPr lang="ru-RU" sz="1650" dirty="0" err="1">
                <a:solidFill>
                  <a:schemeClr val="accent6">
                    <a:lumMod val="50000"/>
                  </a:schemeClr>
                </a:solidFill>
                <a:latin typeface="Montserrat" pitchFamily="2" charset="-52"/>
                <a:ea typeface="+mj-ea"/>
                <a:cs typeface="+mj-cs"/>
              </a:rPr>
              <a:t>Қоғамда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ішкі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аудитті</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ұйымдастыру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қағидалары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жаңа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редакцияда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бекітілді</a:t>
            </a:r>
            <a:r>
              <a:rPr lang="ru-RU" sz="1650" dirty="0">
                <a:solidFill>
                  <a:schemeClr val="accent6">
                    <a:lumMod val="50000"/>
                  </a:schemeClr>
                </a:solidFill>
                <a:latin typeface="Montserrat" pitchFamily="2" charset="-52"/>
                <a:ea typeface="+mj-ea"/>
                <a:cs typeface="+mj-cs"/>
              </a:rPr>
              <a:t>.</a:t>
            </a:r>
            <a:endParaRPr lang="en-US" sz="1650" dirty="0">
              <a:solidFill>
                <a:schemeClr val="accent6">
                  <a:lumMod val="50000"/>
                </a:schemeClr>
              </a:solidFill>
              <a:latin typeface="Montserrat" pitchFamily="2" charset="-52"/>
              <a:ea typeface="+mj-ea"/>
              <a:cs typeface="+mj-cs"/>
            </a:endParaRPr>
          </a:p>
          <a:p>
            <a:pPr marL="257175" indent="-257175" algn="just">
              <a:buFont typeface="Wingdings" panose="05000000000000000000" pitchFamily="2" charset="2"/>
              <a:buChar char="ü"/>
            </a:pPr>
            <a:r>
              <a:rPr lang="ru-RU" sz="1650" dirty="0" err="1">
                <a:solidFill>
                  <a:schemeClr val="accent6">
                    <a:lumMod val="50000"/>
                  </a:schemeClr>
                </a:solidFill>
                <a:latin typeface="Montserrat" pitchFamily="2" charset="-52"/>
                <a:ea typeface="+mj-ea"/>
                <a:cs typeface="+mj-cs"/>
              </a:rPr>
              <a:t>Қоғамның</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экологиялық</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және</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әлеуметтік</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басқару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саясаты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жаңа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редакцияда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бекітілді</a:t>
            </a:r>
            <a:r>
              <a:rPr lang="ru-RU" sz="1650" dirty="0">
                <a:solidFill>
                  <a:schemeClr val="accent6">
                    <a:lumMod val="50000"/>
                  </a:schemeClr>
                </a:solidFill>
                <a:latin typeface="Montserrat" pitchFamily="2" charset="-52"/>
                <a:ea typeface="+mj-ea"/>
                <a:cs typeface="+mj-cs"/>
              </a:rPr>
              <a:t>.</a:t>
            </a:r>
            <a:endParaRPr lang="en-US" sz="1650" dirty="0">
              <a:solidFill>
                <a:schemeClr val="accent6">
                  <a:lumMod val="50000"/>
                </a:schemeClr>
              </a:solidFill>
              <a:latin typeface="Montserrat" pitchFamily="2" charset="-52"/>
              <a:ea typeface="+mj-ea"/>
              <a:cs typeface="+mj-cs"/>
            </a:endParaRPr>
          </a:p>
          <a:p>
            <a:pPr marL="257175" indent="-257175" algn="just">
              <a:buFont typeface="Wingdings" panose="05000000000000000000" pitchFamily="2" charset="2"/>
              <a:buChar char="ü"/>
            </a:pPr>
            <a:r>
              <a:rPr lang="ru-RU" sz="1650" dirty="0" err="1">
                <a:solidFill>
                  <a:schemeClr val="accent6">
                    <a:lumMod val="50000"/>
                  </a:schemeClr>
                </a:solidFill>
                <a:latin typeface="Montserrat" pitchFamily="2" charset="-52"/>
                <a:ea typeface="+mj-ea"/>
                <a:cs typeface="+mj-cs"/>
              </a:rPr>
              <a:t>Қоғамның</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жаңа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редакциядағы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гендерлік</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саясаты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бекітілді</a:t>
            </a:r>
            <a:r>
              <a:rPr lang="ru-RU" sz="1650" dirty="0">
                <a:solidFill>
                  <a:schemeClr val="accent6">
                    <a:lumMod val="50000"/>
                  </a:schemeClr>
                </a:solidFill>
                <a:latin typeface="Montserrat" pitchFamily="2" charset="-52"/>
                <a:ea typeface="+mj-ea"/>
                <a:cs typeface="+mj-cs"/>
              </a:rPr>
              <a:t>.</a:t>
            </a:r>
            <a:endParaRPr lang="en-US" sz="1650" dirty="0">
              <a:solidFill>
                <a:schemeClr val="accent6">
                  <a:lumMod val="50000"/>
                </a:schemeClr>
              </a:solidFill>
              <a:latin typeface="Montserrat" pitchFamily="2" charset="-52"/>
              <a:ea typeface="+mj-ea"/>
              <a:cs typeface="+mj-cs"/>
            </a:endParaRPr>
          </a:p>
          <a:p>
            <a:pPr marL="257175" indent="-257175" algn="just">
              <a:buFont typeface="Wingdings" panose="05000000000000000000" pitchFamily="2" charset="2"/>
              <a:buChar char="ü"/>
            </a:pPr>
            <a:r>
              <a:rPr lang="ru-RU" sz="1650" dirty="0" err="1">
                <a:solidFill>
                  <a:schemeClr val="accent6">
                    <a:lumMod val="50000"/>
                  </a:schemeClr>
                </a:solidFill>
                <a:latin typeface="Montserrat" pitchFamily="2" charset="-52"/>
                <a:ea typeface="+mj-ea"/>
                <a:cs typeface="+mj-cs"/>
              </a:rPr>
              <a:t>Қоғамдағы</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қаржылық</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бақылау</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саясатына</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өзгерістер</a:t>
            </a:r>
            <a:r>
              <a:rPr lang="ru-RU" sz="1650" dirty="0">
                <a:solidFill>
                  <a:schemeClr val="accent6">
                    <a:lumMod val="50000"/>
                  </a:schemeClr>
                </a:solidFill>
                <a:latin typeface="Montserrat" pitchFamily="2" charset="-52"/>
                <a:ea typeface="+mj-ea"/>
                <a:cs typeface="+mj-cs"/>
              </a:rPr>
              <a:t> мен </a:t>
            </a:r>
            <a:r>
              <a:rPr lang="ru-RU" sz="1650" dirty="0" err="1">
                <a:solidFill>
                  <a:schemeClr val="accent6">
                    <a:lumMod val="50000"/>
                  </a:schemeClr>
                </a:solidFill>
                <a:latin typeface="Montserrat" pitchFamily="2" charset="-52"/>
                <a:ea typeface="+mj-ea"/>
                <a:cs typeface="+mj-cs"/>
              </a:rPr>
              <a:t>толықтырулар</a:t>
            </a:r>
            <a:r>
              <a:rPr lang="ru-RU" sz="1650" dirty="0">
                <a:solidFill>
                  <a:schemeClr val="accent6">
                    <a:lumMod val="50000"/>
                  </a:schemeClr>
                </a:solidFill>
                <a:latin typeface="Montserrat" pitchFamily="2" charset="-52"/>
                <a:ea typeface="+mj-ea"/>
                <a:cs typeface="+mj-cs"/>
              </a:rPr>
              <a:t> </a:t>
            </a:r>
            <a:r>
              <a:rPr lang="ru-RU" sz="1650" dirty="0" err="1">
                <a:solidFill>
                  <a:schemeClr val="accent6">
                    <a:lumMod val="50000"/>
                  </a:schemeClr>
                </a:solidFill>
                <a:latin typeface="Montserrat" pitchFamily="2" charset="-52"/>
                <a:ea typeface="+mj-ea"/>
                <a:cs typeface="+mj-cs"/>
              </a:rPr>
              <a:t>бекітілді</a:t>
            </a:r>
            <a:r>
              <a:rPr lang="ru-RU" sz="1650" dirty="0">
                <a:solidFill>
                  <a:schemeClr val="accent6">
                    <a:lumMod val="50000"/>
                  </a:schemeClr>
                </a:solidFill>
                <a:latin typeface="Montserrat" pitchFamily="2" charset="-52"/>
                <a:ea typeface="+mj-ea"/>
                <a:cs typeface="+mj-cs"/>
              </a:rPr>
              <a:t>.</a:t>
            </a:r>
          </a:p>
        </p:txBody>
      </p:sp>
      <p:pic>
        <p:nvPicPr>
          <p:cNvPr id="13" name="Рисунок 12">
            <a:extLst>
              <a:ext uri="{FF2B5EF4-FFF2-40B4-BE49-F238E27FC236}">
                <a16:creationId xmlns:a16="http://schemas.microsoft.com/office/drawing/2014/main" id="{C3B8A121-6543-4A8F-0B16-5E5DE84B8EAE}"/>
              </a:ext>
            </a:extLst>
          </p:cNvPr>
          <p:cNvPicPr>
            <a:picLocks noChangeAspect="1"/>
          </p:cNvPicPr>
          <p:nvPr/>
        </p:nvPicPr>
        <p:blipFill rotWithShape="1">
          <a:blip r:embed="rId3"/>
          <a:srcRect l="18653" t="23257" r="17870" b="22408"/>
          <a:stretch/>
        </p:blipFill>
        <p:spPr>
          <a:xfrm>
            <a:off x="621506" y="7444456"/>
            <a:ext cx="1031909" cy="956207"/>
          </a:xfrm>
          <a:prstGeom prst="rect">
            <a:avLst/>
          </a:prstGeom>
        </p:spPr>
      </p:pic>
      <p:sp>
        <p:nvSpPr>
          <p:cNvPr id="14" name="TextBox 13">
            <a:extLst>
              <a:ext uri="{FF2B5EF4-FFF2-40B4-BE49-F238E27FC236}">
                <a16:creationId xmlns:a16="http://schemas.microsoft.com/office/drawing/2014/main" id="{A5A24AFD-284D-3A75-AE15-A14DA6674F9C}"/>
              </a:ext>
            </a:extLst>
          </p:cNvPr>
          <p:cNvSpPr txBox="1"/>
          <p:nvPr/>
        </p:nvSpPr>
        <p:spPr>
          <a:xfrm>
            <a:off x="2061632" y="7444457"/>
            <a:ext cx="15474201" cy="1477328"/>
          </a:xfrm>
          <a:prstGeom prst="rect">
            <a:avLst/>
          </a:prstGeom>
          <a:noFill/>
        </p:spPr>
        <p:txBody>
          <a:bodyPr wrap="square">
            <a:spAutoFit/>
          </a:bodyPr>
          <a:lstStyle/>
          <a:p>
            <a:pPr algn="just"/>
            <a:r>
              <a:rPr lang="ru-RU" dirty="0" err="1">
                <a:latin typeface="Montserrat" panose="00000500000000000000" pitchFamily="2" charset="-52"/>
              </a:rPr>
              <a:t>Жалғыз</a:t>
            </a:r>
            <a:r>
              <a:rPr lang="ru-RU" dirty="0">
                <a:latin typeface="Montserrat" panose="00000500000000000000" pitchFamily="2" charset="-52"/>
              </a:rPr>
              <a:t> акционер </a:t>
            </a:r>
            <a:r>
              <a:rPr lang="ru-RU" dirty="0" err="1">
                <a:latin typeface="Montserrat" panose="00000500000000000000" pitchFamily="2" charset="-52"/>
              </a:rPr>
              <a:t>Қоғамның</a:t>
            </a:r>
            <a:r>
              <a:rPr lang="ru-RU" dirty="0">
                <a:latin typeface="Montserrat" panose="00000500000000000000" pitchFamily="2" charset="-52"/>
              </a:rPr>
              <a:t> </a:t>
            </a:r>
            <a:r>
              <a:rPr lang="ru-RU" dirty="0" err="1">
                <a:latin typeface="Montserrat" panose="00000500000000000000" pitchFamily="2" charset="-52"/>
              </a:rPr>
              <a:t>Жарғысын</a:t>
            </a:r>
            <a:r>
              <a:rPr lang="ru-RU" dirty="0">
                <a:latin typeface="Montserrat" panose="00000500000000000000" pitchFamily="2" charset="-52"/>
              </a:rPr>
              <a:t> </a:t>
            </a:r>
            <a:r>
              <a:rPr lang="ru-RU" dirty="0" err="1">
                <a:latin typeface="Montserrat" panose="00000500000000000000" pitchFamily="2" charset="-52"/>
              </a:rPr>
              <a:t>және</a:t>
            </a:r>
            <a:r>
              <a:rPr lang="ru-RU" dirty="0">
                <a:latin typeface="Montserrat" panose="00000500000000000000" pitchFamily="2" charset="-52"/>
              </a:rPr>
              <a:t> </a:t>
            </a:r>
            <a:r>
              <a:rPr lang="ru-RU" dirty="0" err="1">
                <a:latin typeface="Montserrat" panose="00000500000000000000" pitchFamily="2" charset="-52"/>
              </a:rPr>
              <a:t>Корпоративтік</a:t>
            </a:r>
            <a:r>
              <a:rPr lang="ru-RU" dirty="0">
                <a:latin typeface="Montserrat" panose="00000500000000000000" pitchFamily="2" charset="-52"/>
              </a:rPr>
              <a:t> </a:t>
            </a:r>
            <a:r>
              <a:rPr lang="ru-RU" dirty="0" err="1">
                <a:latin typeface="Montserrat" panose="00000500000000000000" pitchFamily="2" charset="-52"/>
              </a:rPr>
              <a:t>басқару</a:t>
            </a:r>
            <a:r>
              <a:rPr lang="ru-RU" dirty="0">
                <a:latin typeface="Montserrat" panose="00000500000000000000" pitchFamily="2" charset="-52"/>
              </a:rPr>
              <a:t> </a:t>
            </a:r>
            <a:r>
              <a:rPr lang="ru-RU" dirty="0" err="1">
                <a:latin typeface="Montserrat" panose="00000500000000000000" pitchFamily="2" charset="-52"/>
              </a:rPr>
              <a:t>кодексін</a:t>
            </a:r>
            <a:r>
              <a:rPr lang="ru-RU" dirty="0">
                <a:latin typeface="Montserrat" panose="00000500000000000000" pitchFamily="2" charset="-52"/>
              </a:rPr>
              <a:t> </a:t>
            </a:r>
            <a:r>
              <a:rPr lang="ru-RU" dirty="0" err="1">
                <a:latin typeface="Montserrat" panose="00000500000000000000" pitchFamily="2" charset="-52"/>
              </a:rPr>
              <a:t>жаңа</a:t>
            </a:r>
            <a:r>
              <a:rPr lang="ru-RU" dirty="0">
                <a:latin typeface="Montserrat" panose="00000500000000000000" pitchFamily="2" charset="-52"/>
              </a:rPr>
              <a:t> </a:t>
            </a:r>
            <a:r>
              <a:rPr lang="ru-RU" dirty="0" err="1">
                <a:latin typeface="Montserrat" panose="00000500000000000000" pitchFamily="2" charset="-52"/>
              </a:rPr>
              <a:t>редакцияда</a:t>
            </a:r>
            <a:r>
              <a:rPr lang="ru-RU" dirty="0">
                <a:latin typeface="Montserrat" panose="00000500000000000000" pitchFamily="2" charset="-52"/>
              </a:rPr>
              <a:t> </a:t>
            </a:r>
            <a:r>
              <a:rPr lang="ru-RU" dirty="0" err="1">
                <a:latin typeface="Montserrat" panose="00000500000000000000" pitchFamily="2" charset="-52"/>
              </a:rPr>
              <a:t>бекіткеннен</a:t>
            </a:r>
            <a:r>
              <a:rPr lang="ru-RU" dirty="0">
                <a:latin typeface="Montserrat" panose="00000500000000000000" pitchFamily="2" charset="-52"/>
              </a:rPr>
              <a:t> </a:t>
            </a:r>
            <a:r>
              <a:rPr lang="ru-RU" dirty="0" err="1">
                <a:latin typeface="Montserrat" panose="00000500000000000000" pitchFamily="2" charset="-52"/>
              </a:rPr>
              <a:t>кейін</a:t>
            </a:r>
            <a:r>
              <a:rPr lang="ru-RU" dirty="0">
                <a:latin typeface="Montserrat" panose="00000500000000000000" pitchFamily="2" charset="-52"/>
              </a:rPr>
              <a:t> </a:t>
            </a:r>
            <a:r>
              <a:rPr lang="ru-RU" dirty="0" err="1">
                <a:latin typeface="Montserrat" panose="00000500000000000000" pitchFamily="2" charset="-52"/>
              </a:rPr>
              <a:t>корпоративтік</a:t>
            </a:r>
            <a:r>
              <a:rPr lang="ru-RU" dirty="0">
                <a:latin typeface="Montserrat" panose="00000500000000000000" pitchFamily="2" charset="-52"/>
              </a:rPr>
              <a:t> </a:t>
            </a:r>
            <a:r>
              <a:rPr lang="ru-RU" dirty="0" err="1">
                <a:latin typeface="Montserrat" panose="00000500000000000000" pitchFamily="2" charset="-52"/>
              </a:rPr>
              <a:t>басқару</a:t>
            </a:r>
            <a:r>
              <a:rPr lang="ru-RU" dirty="0">
                <a:latin typeface="Montserrat" panose="00000500000000000000" pitchFamily="2" charset="-52"/>
              </a:rPr>
              <a:t> </a:t>
            </a:r>
            <a:r>
              <a:rPr lang="ru-RU" dirty="0" err="1">
                <a:latin typeface="Montserrat" panose="00000500000000000000" pitchFamily="2" charset="-52"/>
              </a:rPr>
              <a:t>жүйесін</a:t>
            </a:r>
            <a:r>
              <a:rPr lang="ru-RU" dirty="0">
                <a:latin typeface="Montserrat" panose="00000500000000000000" pitchFamily="2" charset="-52"/>
              </a:rPr>
              <a:t> </a:t>
            </a:r>
            <a:r>
              <a:rPr lang="ru-RU" dirty="0" err="1">
                <a:latin typeface="Montserrat" panose="00000500000000000000" pitchFamily="2" charset="-52"/>
              </a:rPr>
              <a:t>жетілдіру</a:t>
            </a:r>
            <a:r>
              <a:rPr lang="ru-RU" dirty="0">
                <a:latin typeface="Montserrat" panose="00000500000000000000" pitchFamily="2" charset="-52"/>
              </a:rPr>
              <a:t> </a:t>
            </a:r>
            <a:r>
              <a:rPr lang="ru-RU" dirty="0" err="1">
                <a:latin typeface="Montserrat" panose="00000500000000000000" pitchFamily="2" charset="-52"/>
              </a:rPr>
              <a:t>үшін</a:t>
            </a:r>
            <a:r>
              <a:rPr lang="ru-RU" dirty="0">
                <a:latin typeface="Montserrat" panose="00000500000000000000" pitchFamily="2" charset="-52"/>
              </a:rPr>
              <a:t> </a:t>
            </a:r>
            <a:r>
              <a:rPr lang="ru-RU" dirty="0" err="1">
                <a:latin typeface="Montserrat" panose="00000500000000000000" pitchFamily="2" charset="-52"/>
              </a:rPr>
              <a:t>ішкі</a:t>
            </a:r>
            <a:r>
              <a:rPr lang="ru-RU" dirty="0">
                <a:latin typeface="Montserrat" panose="00000500000000000000" pitchFamily="2" charset="-52"/>
              </a:rPr>
              <a:t> </a:t>
            </a:r>
            <a:r>
              <a:rPr lang="ru-RU" dirty="0" err="1">
                <a:latin typeface="Montserrat" panose="00000500000000000000" pitchFamily="2" charset="-52"/>
              </a:rPr>
              <a:t>нормативтік</a:t>
            </a:r>
            <a:r>
              <a:rPr lang="ru-RU" dirty="0">
                <a:latin typeface="Montserrat" panose="00000500000000000000" pitchFamily="2" charset="-52"/>
              </a:rPr>
              <a:t> </a:t>
            </a:r>
            <a:r>
              <a:rPr lang="ru-RU" dirty="0" err="1">
                <a:latin typeface="Montserrat" panose="00000500000000000000" pitchFamily="2" charset="-52"/>
              </a:rPr>
              <a:t>құжаттарды</a:t>
            </a:r>
            <a:r>
              <a:rPr lang="ru-RU" dirty="0">
                <a:latin typeface="Montserrat" panose="00000500000000000000" pitchFamily="2" charset="-52"/>
              </a:rPr>
              <a:t> </a:t>
            </a:r>
            <a:r>
              <a:rPr lang="ru-RU" dirty="0" err="1">
                <a:latin typeface="Montserrat" panose="00000500000000000000" pitchFamily="2" charset="-52"/>
              </a:rPr>
              <a:t>сәйкестендіру</a:t>
            </a:r>
            <a:r>
              <a:rPr lang="ru-RU" dirty="0">
                <a:latin typeface="Montserrat" panose="00000500000000000000" pitchFamily="2" charset="-52"/>
              </a:rPr>
              <a:t> </a:t>
            </a:r>
            <a:r>
              <a:rPr lang="ru-RU" dirty="0" err="1">
                <a:latin typeface="Montserrat" panose="00000500000000000000" pitchFamily="2" charset="-52"/>
              </a:rPr>
              <a:t>жөніндегі</a:t>
            </a:r>
            <a:r>
              <a:rPr lang="ru-RU" dirty="0">
                <a:latin typeface="Montserrat" panose="00000500000000000000" pitchFamily="2" charset="-52"/>
              </a:rPr>
              <a:t> </a:t>
            </a:r>
            <a:r>
              <a:rPr lang="ru-RU" dirty="0" err="1">
                <a:latin typeface="Montserrat" panose="00000500000000000000" pitchFamily="2" charset="-52"/>
              </a:rPr>
              <a:t>іс-шаралар</a:t>
            </a:r>
            <a:r>
              <a:rPr lang="ru-RU" dirty="0">
                <a:latin typeface="Montserrat" panose="00000500000000000000" pitchFamily="2" charset="-52"/>
              </a:rPr>
              <a:t> </a:t>
            </a:r>
            <a:r>
              <a:rPr lang="ru-RU" dirty="0" err="1">
                <a:latin typeface="Montserrat" panose="00000500000000000000" pitchFamily="2" charset="-52"/>
              </a:rPr>
              <a:t>іске</a:t>
            </a:r>
            <a:r>
              <a:rPr lang="ru-RU" dirty="0">
                <a:latin typeface="Montserrat" panose="00000500000000000000" pitchFamily="2" charset="-52"/>
              </a:rPr>
              <a:t> </a:t>
            </a:r>
            <a:r>
              <a:rPr lang="ru-RU" dirty="0" err="1">
                <a:latin typeface="Montserrat" panose="00000500000000000000" pitchFamily="2" charset="-52"/>
              </a:rPr>
              <a:t>асырылатын</a:t>
            </a:r>
            <a:r>
              <a:rPr lang="ru-RU" dirty="0">
                <a:latin typeface="Montserrat" panose="00000500000000000000" pitchFamily="2" charset="-52"/>
              </a:rPr>
              <a:t> </a:t>
            </a:r>
            <a:r>
              <a:rPr lang="ru-RU" dirty="0" err="1">
                <a:latin typeface="Montserrat" panose="00000500000000000000" pitchFamily="2" charset="-52"/>
              </a:rPr>
              <a:t>болады</a:t>
            </a:r>
            <a:r>
              <a:rPr lang="kk-KZ" dirty="0">
                <a:latin typeface="Montserrat" panose="00000500000000000000" pitchFamily="2" charset="-52"/>
              </a:rPr>
              <a:t>, ол </a:t>
            </a:r>
            <a:r>
              <a:rPr lang="ru-RU" dirty="0" err="1">
                <a:latin typeface="Montserrat" panose="00000500000000000000" pitchFamily="2" charset="-52"/>
              </a:rPr>
              <a:t>ішкі</a:t>
            </a:r>
            <a:r>
              <a:rPr lang="ru-RU" dirty="0">
                <a:latin typeface="Montserrat" panose="00000500000000000000" pitchFamily="2" charset="-52"/>
              </a:rPr>
              <a:t> бизнес-</a:t>
            </a:r>
            <a:r>
              <a:rPr lang="ru-RU" dirty="0" err="1">
                <a:latin typeface="Montserrat" panose="00000500000000000000" pitchFamily="2" charset="-52"/>
              </a:rPr>
              <a:t>процестерді</a:t>
            </a:r>
            <a:r>
              <a:rPr lang="ru-RU" dirty="0">
                <a:latin typeface="Montserrat" panose="00000500000000000000" pitchFamily="2" charset="-52"/>
              </a:rPr>
              <a:t> </a:t>
            </a:r>
            <a:r>
              <a:rPr lang="ru-RU" dirty="0" err="1">
                <a:latin typeface="Montserrat" panose="00000500000000000000" pitchFamily="2" charset="-52"/>
              </a:rPr>
              <a:t>дамытуға</a:t>
            </a:r>
            <a:r>
              <a:rPr lang="ru-RU" dirty="0">
                <a:latin typeface="Montserrat" panose="00000500000000000000" pitchFamily="2" charset="-52"/>
              </a:rPr>
              <a:t>, </a:t>
            </a:r>
            <a:r>
              <a:rPr lang="ru-RU" dirty="0" err="1">
                <a:latin typeface="Montserrat" panose="00000500000000000000" pitchFamily="2" charset="-52"/>
              </a:rPr>
              <a:t>басқару</a:t>
            </a:r>
            <a:r>
              <a:rPr lang="ru-RU" dirty="0">
                <a:latin typeface="Montserrat" panose="00000500000000000000" pitchFamily="2" charset="-52"/>
              </a:rPr>
              <a:t> </a:t>
            </a:r>
            <a:r>
              <a:rPr lang="ru-RU" dirty="0" err="1">
                <a:latin typeface="Montserrat" panose="00000500000000000000" pitchFamily="2" charset="-52"/>
              </a:rPr>
              <a:t>органдары</a:t>
            </a:r>
            <a:r>
              <a:rPr lang="ru-RU" dirty="0">
                <a:latin typeface="Montserrat" panose="00000500000000000000" pitchFamily="2" charset="-52"/>
              </a:rPr>
              <a:t> </a:t>
            </a:r>
            <a:r>
              <a:rPr lang="ru-RU" dirty="0" err="1">
                <a:latin typeface="Montserrat" panose="00000500000000000000" pitchFamily="2" charset="-52"/>
              </a:rPr>
              <a:t>арасындағы</a:t>
            </a:r>
            <a:r>
              <a:rPr lang="ru-RU" dirty="0">
                <a:latin typeface="Montserrat" panose="00000500000000000000" pitchFamily="2" charset="-52"/>
              </a:rPr>
              <a:t> </a:t>
            </a:r>
            <a:r>
              <a:rPr lang="ru-RU" dirty="0" err="1">
                <a:latin typeface="Montserrat" panose="00000500000000000000" pitchFamily="2" charset="-52"/>
              </a:rPr>
              <a:t>өкілеттіктерді</a:t>
            </a:r>
            <a:r>
              <a:rPr lang="ru-RU" dirty="0">
                <a:latin typeface="Montserrat" panose="00000500000000000000" pitchFamily="2" charset="-52"/>
              </a:rPr>
              <a:t> </a:t>
            </a:r>
            <a:r>
              <a:rPr lang="ru-RU" dirty="0" err="1">
                <a:latin typeface="Montserrat" panose="00000500000000000000" pitchFamily="2" charset="-52"/>
              </a:rPr>
              <a:t>бөлуге</a:t>
            </a:r>
            <a:r>
              <a:rPr lang="ru-RU" dirty="0">
                <a:latin typeface="Montserrat" panose="00000500000000000000" pitchFamily="2" charset="-52"/>
              </a:rPr>
              <a:t> </a:t>
            </a:r>
            <a:r>
              <a:rPr lang="ru-RU" dirty="0" err="1">
                <a:latin typeface="Montserrat" panose="00000500000000000000" pitchFamily="2" charset="-52"/>
              </a:rPr>
              <a:t>және</a:t>
            </a:r>
            <a:r>
              <a:rPr lang="ru-RU" dirty="0">
                <a:latin typeface="Montserrat" panose="00000500000000000000" pitchFamily="2" charset="-52"/>
              </a:rPr>
              <a:t> </a:t>
            </a:r>
            <a:r>
              <a:rPr lang="ru-RU" dirty="0" err="1">
                <a:latin typeface="Montserrat" panose="00000500000000000000" pitchFamily="2" charset="-52"/>
              </a:rPr>
              <a:t>нақтылауға</a:t>
            </a:r>
            <a:r>
              <a:rPr lang="ru-RU" dirty="0">
                <a:latin typeface="Montserrat" panose="00000500000000000000" pitchFamily="2" charset="-52"/>
              </a:rPr>
              <a:t>, </a:t>
            </a:r>
            <a:r>
              <a:rPr lang="ru-RU" dirty="0" err="1">
                <a:latin typeface="Montserrat" panose="00000500000000000000" pitchFamily="2" charset="-52"/>
              </a:rPr>
              <a:t>органдардың</a:t>
            </a:r>
            <a:r>
              <a:rPr lang="ru-RU" dirty="0">
                <a:latin typeface="Montserrat" panose="00000500000000000000" pitchFamily="2" charset="-52"/>
              </a:rPr>
              <a:t> </a:t>
            </a:r>
            <a:r>
              <a:rPr lang="ru-RU" dirty="0" err="1">
                <a:latin typeface="Montserrat" panose="00000500000000000000" pitchFamily="2" charset="-52"/>
              </a:rPr>
              <a:t>жұмысын</a:t>
            </a:r>
            <a:r>
              <a:rPr lang="ru-RU" dirty="0">
                <a:latin typeface="Montserrat" panose="00000500000000000000" pitchFamily="2" charset="-52"/>
              </a:rPr>
              <a:t> </a:t>
            </a:r>
            <a:r>
              <a:rPr lang="ru-RU" dirty="0" err="1">
                <a:latin typeface="Montserrat" panose="00000500000000000000" pitchFamily="2" charset="-52"/>
              </a:rPr>
              <a:t>жүйелеуге</a:t>
            </a:r>
            <a:r>
              <a:rPr lang="ru-RU" dirty="0">
                <a:latin typeface="Montserrat" panose="00000500000000000000" pitchFamily="2" charset="-52"/>
              </a:rPr>
              <a:t>, </a:t>
            </a:r>
            <a:r>
              <a:rPr lang="ru-RU" dirty="0" err="1">
                <a:latin typeface="Montserrat" panose="00000500000000000000" pitchFamily="2" charset="-52"/>
              </a:rPr>
              <a:t>қызметкерлердің</a:t>
            </a:r>
            <a:r>
              <a:rPr lang="ru-RU" dirty="0">
                <a:latin typeface="Montserrat" panose="00000500000000000000" pitchFamily="2" charset="-52"/>
              </a:rPr>
              <a:t> </a:t>
            </a:r>
            <a:r>
              <a:rPr lang="ru-RU" dirty="0" err="1">
                <a:latin typeface="Montserrat" panose="00000500000000000000" pitchFamily="2" charset="-52"/>
              </a:rPr>
              <a:t>құзыреттерін</a:t>
            </a:r>
            <a:r>
              <a:rPr lang="ru-RU" dirty="0">
                <a:latin typeface="Montserrat" panose="00000500000000000000" pitchFamily="2" charset="-52"/>
              </a:rPr>
              <a:t> </a:t>
            </a:r>
            <a:r>
              <a:rPr lang="ru-RU" dirty="0" err="1">
                <a:latin typeface="Montserrat" panose="00000500000000000000" pitchFamily="2" charset="-52"/>
              </a:rPr>
              <a:t>дамытуға</a:t>
            </a:r>
            <a:r>
              <a:rPr lang="ru-RU" dirty="0">
                <a:latin typeface="Montserrat" panose="00000500000000000000" pitchFamily="2" charset="-52"/>
              </a:rPr>
              <a:t>, комплаенс </a:t>
            </a:r>
            <a:r>
              <a:rPr lang="ru-RU" dirty="0" err="1">
                <a:latin typeface="Montserrat" panose="00000500000000000000" pitchFamily="2" charset="-52"/>
              </a:rPr>
              <a:t>бақылау</a:t>
            </a:r>
            <a:r>
              <a:rPr lang="ru-RU" dirty="0">
                <a:latin typeface="Montserrat" panose="00000500000000000000" pitchFamily="2" charset="-52"/>
              </a:rPr>
              <a:t> </a:t>
            </a:r>
            <a:r>
              <a:rPr lang="ru-RU" dirty="0" err="1">
                <a:latin typeface="Montserrat" panose="00000500000000000000" pitchFamily="2" charset="-52"/>
              </a:rPr>
              <a:t>және</a:t>
            </a:r>
            <a:r>
              <a:rPr lang="ru-RU" dirty="0">
                <a:latin typeface="Montserrat" panose="00000500000000000000" pitchFamily="2" charset="-52"/>
              </a:rPr>
              <a:t> </a:t>
            </a:r>
            <a:r>
              <a:rPr lang="ru-RU" dirty="0" err="1">
                <a:latin typeface="Montserrat" panose="00000500000000000000" pitchFamily="2" charset="-52"/>
              </a:rPr>
              <a:t>ұсынылатын</a:t>
            </a:r>
            <a:r>
              <a:rPr lang="ru-RU" dirty="0">
                <a:latin typeface="Montserrat" panose="00000500000000000000" pitchFamily="2" charset="-52"/>
              </a:rPr>
              <a:t> </a:t>
            </a:r>
            <a:r>
              <a:rPr lang="ru-RU" dirty="0" err="1">
                <a:latin typeface="Montserrat" panose="00000500000000000000" pitchFamily="2" charset="-52"/>
              </a:rPr>
              <a:t>және</a:t>
            </a:r>
            <a:r>
              <a:rPr lang="ru-RU" dirty="0">
                <a:latin typeface="Montserrat" panose="00000500000000000000" pitchFamily="2" charset="-52"/>
              </a:rPr>
              <a:t> </a:t>
            </a:r>
            <a:r>
              <a:rPr lang="ru-RU" dirty="0" err="1">
                <a:latin typeface="Montserrat" panose="00000500000000000000" pitchFamily="2" charset="-52"/>
              </a:rPr>
              <a:t>ашылатын</a:t>
            </a:r>
            <a:r>
              <a:rPr lang="ru-RU" dirty="0">
                <a:latin typeface="Montserrat" panose="00000500000000000000" pitchFamily="2" charset="-52"/>
              </a:rPr>
              <a:t> </a:t>
            </a:r>
            <a:r>
              <a:rPr lang="ru-RU" dirty="0" err="1">
                <a:latin typeface="Montserrat" panose="00000500000000000000" pitchFamily="2" charset="-52"/>
              </a:rPr>
              <a:t>ақпараттың</a:t>
            </a:r>
            <a:r>
              <a:rPr lang="ru-RU" dirty="0">
                <a:latin typeface="Montserrat" panose="00000500000000000000" pitchFamily="2" charset="-52"/>
              </a:rPr>
              <a:t> </a:t>
            </a:r>
            <a:r>
              <a:rPr lang="ru-RU" dirty="0" err="1">
                <a:latin typeface="Montserrat" panose="00000500000000000000" pitchFamily="2" charset="-52"/>
              </a:rPr>
              <a:t>сапасын</a:t>
            </a:r>
            <a:r>
              <a:rPr lang="ru-RU" dirty="0">
                <a:latin typeface="Montserrat" panose="00000500000000000000" pitchFamily="2" charset="-52"/>
              </a:rPr>
              <a:t> </a:t>
            </a:r>
            <a:r>
              <a:rPr lang="ru-RU" dirty="0" err="1">
                <a:latin typeface="Montserrat" panose="00000500000000000000" pitchFamily="2" charset="-52"/>
              </a:rPr>
              <a:t>арттыру</a:t>
            </a:r>
            <a:r>
              <a:rPr lang="ru-RU" dirty="0">
                <a:latin typeface="Montserrat" panose="00000500000000000000" pitchFamily="2" charset="-52"/>
              </a:rPr>
              <a:t> </a:t>
            </a:r>
            <a:r>
              <a:rPr lang="ru-RU" dirty="0" err="1">
                <a:latin typeface="Montserrat" panose="00000500000000000000" pitchFamily="2" charset="-52"/>
              </a:rPr>
              <a:t>саласындағы</a:t>
            </a:r>
            <a:r>
              <a:rPr lang="ru-RU" dirty="0">
                <a:latin typeface="Montserrat" panose="00000500000000000000" pitchFamily="2" charset="-52"/>
              </a:rPr>
              <a:t> </a:t>
            </a:r>
            <a:r>
              <a:rPr lang="ru-RU" dirty="0" err="1">
                <a:latin typeface="Montserrat" panose="00000500000000000000" pitchFamily="2" charset="-52"/>
              </a:rPr>
              <a:t>саясатты</a:t>
            </a:r>
            <a:r>
              <a:rPr lang="ru-RU" dirty="0">
                <a:latin typeface="Montserrat" panose="00000500000000000000" pitchFamily="2" charset="-52"/>
              </a:rPr>
              <a:t> </a:t>
            </a:r>
            <a:r>
              <a:rPr lang="ru-RU" dirty="0" err="1">
                <a:latin typeface="Montserrat" panose="00000500000000000000" pitchFamily="2" charset="-52"/>
              </a:rPr>
              <a:t>жақсартуға</a:t>
            </a:r>
            <a:r>
              <a:rPr lang="ru-RU" dirty="0">
                <a:latin typeface="Montserrat" panose="00000500000000000000" pitchFamily="2" charset="-52"/>
              </a:rPr>
              <a:t> </a:t>
            </a:r>
            <a:r>
              <a:rPr lang="ru-RU" dirty="0" err="1">
                <a:latin typeface="Montserrat" panose="00000500000000000000" pitchFamily="2" charset="-52"/>
              </a:rPr>
              <a:t>пәрменді</a:t>
            </a:r>
            <a:r>
              <a:rPr lang="ru-RU" dirty="0">
                <a:latin typeface="Montserrat" panose="00000500000000000000" pitchFamily="2" charset="-52"/>
              </a:rPr>
              <a:t> </a:t>
            </a:r>
            <a:r>
              <a:rPr lang="ru-RU" dirty="0" err="1">
                <a:latin typeface="Montserrat" panose="00000500000000000000" pitchFamily="2" charset="-52"/>
              </a:rPr>
              <a:t>маңыз</a:t>
            </a:r>
            <a:r>
              <a:rPr lang="ru-RU" dirty="0">
                <a:latin typeface="Montserrat" panose="00000500000000000000" pitchFamily="2" charset="-52"/>
              </a:rPr>
              <a:t> </a:t>
            </a:r>
            <a:r>
              <a:rPr lang="ru-RU" dirty="0" err="1">
                <a:latin typeface="Montserrat" panose="00000500000000000000" pitchFamily="2" charset="-52"/>
              </a:rPr>
              <a:t>береді</a:t>
            </a:r>
            <a:r>
              <a:rPr lang="ru-RU" dirty="0">
                <a:solidFill>
                  <a:srgbClr val="0B1B10"/>
                </a:solidFill>
                <a:latin typeface="Montserrat" panose="00000500000000000000" pitchFamily="2" charset="-52"/>
                <a:ea typeface="+mj-ea"/>
                <a:cs typeface="+mj-cs"/>
              </a:rPr>
              <a:t>.</a:t>
            </a:r>
          </a:p>
        </p:txBody>
      </p:sp>
      <p:sp>
        <p:nvSpPr>
          <p:cNvPr id="12" name="Номер слайда 11">
            <a:extLst>
              <a:ext uri="{FF2B5EF4-FFF2-40B4-BE49-F238E27FC236}">
                <a16:creationId xmlns:a16="http://schemas.microsoft.com/office/drawing/2014/main" id="{D2C7907F-FC3F-E548-31BF-764424F108A6}"/>
              </a:ext>
            </a:extLst>
          </p:cNvPr>
          <p:cNvSpPr>
            <a:spLocks noGrp="1"/>
          </p:cNvSpPr>
          <p:nvPr>
            <p:ph type="sldNum" sz="quarter" idx="12"/>
          </p:nvPr>
        </p:nvSpPr>
        <p:spPr/>
        <p:txBody>
          <a:bodyPr/>
          <a:lstStyle/>
          <a:p>
            <a:fld id="{E0D1615F-1C8A-4F80-B4CF-B85FFB2BA77F}" type="slidenum">
              <a:rPr lang="en-US" smtClean="0"/>
              <a:pPr/>
              <a:t>17</a:t>
            </a:fld>
            <a:endParaRPr lang="en-US" dirty="0"/>
          </a:p>
        </p:txBody>
      </p:sp>
      <p:sp>
        <p:nvSpPr>
          <p:cNvPr id="15" name="TextBox 14">
            <a:extLst>
              <a:ext uri="{FF2B5EF4-FFF2-40B4-BE49-F238E27FC236}">
                <a16:creationId xmlns:a16="http://schemas.microsoft.com/office/drawing/2014/main" id="{BA601931-808C-4FBD-5D9D-CFF1608113EA}"/>
              </a:ext>
            </a:extLst>
          </p:cNvPr>
          <p:cNvSpPr txBox="1"/>
          <p:nvPr/>
        </p:nvSpPr>
        <p:spPr>
          <a:xfrm>
            <a:off x="7559040" y="9525000"/>
            <a:ext cx="5318760" cy="369332"/>
          </a:xfrm>
          <a:prstGeom prst="rect">
            <a:avLst/>
          </a:prstGeom>
          <a:noFill/>
        </p:spPr>
        <p:txBody>
          <a:bodyPr wrap="square" rtlCol="0">
            <a:spAutoFit/>
          </a:bodyPr>
          <a:lstStyle/>
          <a:p>
            <a:endParaRPr lang="ru-RU" dirty="0"/>
          </a:p>
        </p:txBody>
      </p:sp>
      <p:pic>
        <p:nvPicPr>
          <p:cNvPr id="3" name="Рисунок 4">
            <a:extLst>
              <a:ext uri="{FF2B5EF4-FFF2-40B4-BE49-F238E27FC236}">
                <a16:creationId xmlns:a16="http://schemas.microsoft.com/office/drawing/2014/main" id="{81E2FEA4-C5DB-126A-E1C3-4377EDC4E0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Tree>
    <p:extLst>
      <p:ext uri="{BB962C8B-B14F-4D97-AF65-F5344CB8AC3E}">
        <p14:creationId xmlns:p14="http://schemas.microsoft.com/office/powerpoint/2010/main" val="4164806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57">
            <a:extLst>
              <a:ext uri="{FF2B5EF4-FFF2-40B4-BE49-F238E27FC236}">
                <a16:creationId xmlns:a16="http://schemas.microsoft.com/office/drawing/2014/main" id="{D28F4464-2D3B-EE6E-F81C-E41CDCF5A0CF}"/>
              </a:ext>
            </a:extLst>
          </p:cNvPr>
          <p:cNvSpPr/>
          <p:nvPr/>
        </p:nvSpPr>
        <p:spPr>
          <a:xfrm>
            <a:off x="12561682" y="1617063"/>
            <a:ext cx="4670351" cy="6539410"/>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19050" algn="ctr" eaLnBrk="1" fontAlgn="auto" hangingPunct="1">
              <a:lnSpc>
                <a:spcPts val="2618"/>
              </a:lnSpc>
              <a:spcBef>
                <a:spcPts val="0"/>
              </a:spcBef>
              <a:spcAft>
                <a:spcPts val="0"/>
              </a:spcAft>
              <a:defRPr/>
            </a:pPr>
            <a:endParaRPr lang="ru-RU" dirty="0">
              <a:solidFill>
                <a:schemeClr val="tx1">
                  <a:lumMod val="85000"/>
                  <a:lumOff val="15000"/>
                </a:schemeClr>
              </a:solidFill>
              <a:latin typeface="Montserrat "/>
              <a:cs typeface="Arial"/>
            </a:endParaRPr>
          </a:p>
        </p:txBody>
      </p:sp>
      <p:sp>
        <p:nvSpPr>
          <p:cNvPr id="9" name="Прямоугольник 57">
            <a:extLst>
              <a:ext uri="{FF2B5EF4-FFF2-40B4-BE49-F238E27FC236}">
                <a16:creationId xmlns:a16="http://schemas.microsoft.com/office/drawing/2014/main" id="{2D8A62D1-655F-3E15-7867-25DD74F462DB}"/>
              </a:ext>
            </a:extLst>
          </p:cNvPr>
          <p:cNvSpPr/>
          <p:nvPr/>
        </p:nvSpPr>
        <p:spPr>
          <a:xfrm>
            <a:off x="6709486" y="1582038"/>
            <a:ext cx="4573094" cy="6574436"/>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19050" algn="ctr" eaLnBrk="1" fontAlgn="auto" hangingPunct="1">
              <a:lnSpc>
                <a:spcPts val="2618"/>
              </a:lnSpc>
              <a:spcBef>
                <a:spcPts val="0"/>
              </a:spcBef>
              <a:spcAft>
                <a:spcPts val="0"/>
              </a:spcAft>
              <a:defRPr/>
            </a:pPr>
            <a:endParaRPr lang="ru-RU" dirty="0">
              <a:solidFill>
                <a:schemeClr val="tx1">
                  <a:lumMod val="85000"/>
                  <a:lumOff val="15000"/>
                </a:schemeClr>
              </a:solidFill>
              <a:latin typeface="Montserrat "/>
              <a:cs typeface="Arial"/>
            </a:endParaRPr>
          </a:p>
        </p:txBody>
      </p:sp>
      <p:pic>
        <p:nvPicPr>
          <p:cNvPr id="2" name="Рисунок 4">
            <a:extLst>
              <a:ext uri="{FF2B5EF4-FFF2-40B4-BE49-F238E27FC236}">
                <a16:creationId xmlns:a16="http://schemas.microsoft.com/office/drawing/2014/main" id="{D56A1DB9-F101-1627-9FB1-1C44E3625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3" name="TextBox 13">
            <a:extLst>
              <a:ext uri="{FF2B5EF4-FFF2-40B4-BE49-F238E27FC236}">
                <a16:creationId xmlns:a16="http://schemas.microsoft.com/office/drawing/2014/main" id="{7F07BAD1-B0B3-439D-3505-07123D7EB935}"/>
              </a:ext>
            </a:extLst>
          </p:cNvPr>
          <p:cNvSpPr txBox="1">
            <a:spLocks noChangeArrowheads="1"/>
          </p:cNvSpPr>
          <p:nvPr/>
        </p:nvSpPr>
        <p:spPr bwMode="auto">
          <a:xfrm>
            <a:off x="861813" y="580409"/>
            <a:ext cx="14769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643063">
              <a:defRPr/>
            </a:pPr>
            <a:r>
              <a:rPr lang="ru-RU" sz="3200" dirty="0">
                <a:latin typeface="Montserrat" panose="00000500000000000000" pitchFamily="2" charset="-52"/>
                <a:ea typeface="微软雅黑" pitchFamily="2" charset="-122"/>
              </a:rPr>
              <a:t>БАСҚАРМА</a:t>
            </a:r>
          </a:p>
        </p:txBody>
      </p:sp>
      <p:sp>
        <p:nvSpPr>
          <p:cNvPr id="5" name="Прямоугольник 1">
            <a:extLst>
              <a:ext uri="{FF2B5EF4-FFF2-40B4-BE49-F238E27FC236}">
                <a16:creationId xmlns:a16="http://schemas.microsoft.com/office/drawing/2014/main" id="{26F9DB36-AED5-6535-80D5-FC93921A5515}"/>
              </a:ext>
            </a:extLst>
          </p:cNvPr>
          <p:cNvSpPr/>
          <p:nvPr/>
        </p:nvSpPr>
        <p:spPr>
          <a:xfrm>
            <a:off x="6819604" y="5978305"/>
            <a:ext cx="4357382" cy="1947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Басқарма</a:t>
            </a:r>
            <a:r>
              <a:rPr lang="ru-RU" sz="2000" b="1" dirty="0">
                <a:solidFill>
                  <a:schemeClr val="tx1">
                    <a:lumMod val="85000"/>
                    <a:lumOff val="15000"/>
                  </a:schemeClr>
                </a:solidFill>
                <a:latin typeface="Montserrat" panose="00000500000000000000" pitchFamily="2" charset="-52"/>
                <a:cs typeface="Segoe UI Light" panose="020B0502040204020203" pitchFamily="34" charset="0"/>
              </a:rPr>
              <a:t> </a:t>
            </a: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Төрағасы</a:t>
            </a:r>
            <a:endParaRPr lang="ru-RU" sz="2000" b="1" dirty="0">
              <a:solidFill>
                <a:schemeClr val="tx1">
                  <a:lumMod val="85000"/>
                  <a:lumOff val="15000"/>
                </a:schemeClr>
              </a:solidFill>
              <a:latin typeface="Montserrat" panose="00000500000000000000" pitchFamily="2" charset="-52"/>
              <a:cs typeface="Segoe UI Light" panose="020B0502040204020203" pitchFamily="34" charset="0"/>
            </a:endParaRPr>
          </a:p>
          <a:p>
            <a:pPr algn="ct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Қарымсақов</a:t>
            </a:r>
            <a:r>
              <a:rPr lang="ru-RU" sz="2000" b="1" dirty="0">
                <a:solidFill>
                  <a:schemeClr val="tx1">
                    <a:lumMod val="85000"/>
                    <a:lumOff val="15000"/>
                  </a:schemeClr>
                </a:solidFill>
                <a:latin typeface="Montserrat" panose="00000500000000000000" pitchFamily="2" charset="-52"/>
                <a:cs typeface="Segoe UI Light" panose="020B0502040204020203" pitchFamily="34" charset="0"/>
              </a:rPr>
              <a:t> Дидар </a:t>
            </a: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Нұрлыбекұлы</a:t>
            </a:r>
            <a:endParaRPr lang="ru-RU" sz="2000" b="1" dirty="0">
              <a:solidFill>
                <a:schemeClr val="tx1">
                  <a:lumMod val="85000"/>
                  <a:lumOff val="15000"/>
                </a:schemeClr>
              </a:solidFill>
              <a:latin typeface="Montserrat" panose="00000500000000000000" pitchFamily="2" charset="-52"/>
              <a:cs typeface="Segoe UI Light" panose="020B0502040204020203" pitchFamily="34" charset="0"/>
            </a:endParaRPr>
          </a:p>
        </p:txBody>
      </p:sp>
      <p:sp>
        <p:nvSpPr>
          <p:cNvPr id="6" name="Прямоугольник 9">
            <a:extLst>
              <a:ext uri="{FF2B5EF4-FFF2-40B4-BE49-F238E27FC236}">
                <a16:creationId xmlns:a16="http://schemas.microsoft.com/office/drawing/2014/main" id="{5101143A-455A-6A72-D564-3603978857D2}"/>
              </a:ext>
            </a:extLst>
          </p:cNvPr>
          <p:cNvSpPr/>
          <p:nvPr/>
        </p:nvSpPr>
        <p:spPr>
          <a:xfrm>
            <a:off x="12797725" y="5794273"/>
            <a:ext cx="4434305"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Басқарма</a:t>
            </a:r>
            <a:r>
              <a:rPr lang="ru-RU" sz="2000" b="1" dirty="0">
                <a:solidFill>
                  <a:schemeClr val="tx1">
                    <a:lumMod val="85000"/>
                    <a:lumOff val="15000"/>
                  </a:schemeClr>
                </a:solidFill>
                <a:latin typeface="Montserrat" panose="00000500000000000000" pitchFamily="2" charset="-52"/>
                <a:cs typeface="Segoe UI Light" panose="020B0502040204020203" pitchFamily="34" charset="0"/>
              </a:rPr>
              <a:t> </a:t>
            </a: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Төрағасының</a:t>
            </a:r>
            <a:r>
              <a:rPr lang="ru-RU" sz="2000" b="1" dirty="0">
                <a:solidFill>
                  <a:schemeClr val="tx1">
                    <a:lumMod val="85000"/>
                    <a:lumOff val="15000"/>
                  </a:schemeClr>
                </a:solidFill>
                <a:latin typeface="Montserrat" panose="00000500000000000000" pitchFamily="2" charset="-52"/>
                <a:cs typeface="Segoe UI Light" panose="020B0502040204020203" pitchFamily="34" charset="0"/>
              </a:rPr>
              <a:t> </a:t>
            </a: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орынбасары</a:t>
            </a:r>
            <a:endParaRPr lang="ru-RU" sz="2000" b="1" dirty="0">
              <a:solidFill>
                <a:schemeClr val="tx1">
                  <a:lumMod val="85000"/>
                  <a:lumOff val="15000"/>
                </a:schemeClr>
              </a:solidFill>
              <a:latin typeface="Montserrat" panose="00000500000000000000" pitchFamily="2" charset="-52"/>
              <a:cs typeface="Segoe UI Light" panose="020B0502040204020203" pitchFamily="34" charset="0"/>
            </a:endParaRPr>
          </a:p>
          <a:p>
            <a:pPr algn="ct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Қозыке</a:t>
            </a:r>
            <a:r>
              <a:rPr lang="ru-RU" sz="2000" b="1" dirty="0">
                <a:solidFill>
                  <a:schemeClr val="tx1">
                    <a:lumMod val="85000"/>
                    <a:lumOff val="15000"/>
                  </a:schemeClr>
                </a:solidFill>
                <a:latin typeface="Montserrat" panose="00000500000000000000" pitchFamily="2" charset="-52"/>
                <a:cs typeface="Segoe UI Light" panose="020B0502040204020203" pitchFamily="34" charset="0"/>
              </a:rPr>
              <a:t> </a:t>
            </a: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Сәуле</a:t>
            </a:r>
            <a:r>
              <a:rPr lang="ru-RU" sz="2000" b="1" dirty="0">
                <a:solidFill>
                  <a:schemeClr val="tx1">
                    <a:lumMod val="85000"/>
                    <a:lumOff val="15000"/>
                  </a:schemeClr>
                </a:solidFill>
                <a:latin typeface="Montserrat" panose="00000500000000000000" pitchFamily="2" charset="-52"/>
                <a:cs typeface="Segoe UI Light" panose="020B0502040204020203" pitchFamily="34" charset="0"/>
              </a:rPr>
              <a:t> </a:t>
            </a: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Қозыкеқызы</a:t>
            </a:r>
            <a:endParaRPr lang="ru-RU" sz="2000" dirty="0">
              <a:solidFill>
                <a:schemeClr val="tx1">
                  <a:lumMod val="85000"/>
                  <a:lumOff val="15000"/>
                </a:schemeClr>
              </a:solidFill>
              <a:latin typeface="Montserrat" panose="00000500000000000000" pitchFamily="2" charset="-52"/>
              <a:cs typeface="Segoe UI Light" panose="020B0502040204020203" pitchFamily="34" charset="0"/>
            </a:endParaRPr>
          </a:p>
        </p:txBody>
      </p:sp>
      <p:sp>
        <p:nvSpPr>
          <p:cNvPr id="4" name="Прямоугольник 57">
            <a:extLst>
              <a:ext uri="{FF2B5EF4-FFF2-40B4-BE49-F238E27FC236}">
                <a16:creationId xmlns:a16="http://schemas.microsoft.com/office/drawing/2014/main" id="{7C33DEFC-2292-5465-866B-1242DCBAA8BA}"/>
              </a:ext>
            </a:extLst>
          </p:cNvPr>
          <p:cNvSpPr/>
          <p:nvPr/>
        </p:nvSpPr>
        <p:spPr>
          <a:xfrm>
            <a:off x="861814" y="1617064"/>
            <a:ext cx="4573094" cy="6574436"/>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19050" algn="ctr" eaLnBrk="1" fontAlgn="auto" hangingPunct="1">
              <a:lnSpc>
                <a:spcPts val="2618"/>
              </a:lnSpc>
              <a:spcBef>
                <a:spcPts val="0"/>
              </a:spcBef>
              <a:spcAft>
                <a:spcPts val="0"/>
              </a:spcAft>
              <a:defRPr/>
            </a:pPr>
            <a:endParaRPr lang="ru-RU" dirty="0">
              <a:solidFill>
                <a:schemeClr val="tx1">
                  <a:lumMod val="85000"/>
                  <a:lumOff val="15000"/>
                </a:schemeClr>
              </a:solidFill>
              <a:latin typeface="Montserrat "/>
              <a:cs typeface="Arial"/>
            </a:endParaRPr>
          </a:p>
        </p:txBody>
      </p:sp>
      <p:sp>
        <p:nvSpPr>
          <p:cNvPr id="7" name="Прямоугольник 6">
            <a:extLst>
              <a:ext uri="{FF2B5EF4-FFF2-40B4-BE49-F238E27FC236}">
                <a16:creationId xmlns:a16="http://schemas.microsoft.com/office/drawing/2014/main" id="{21409427-3751-D7DE-EDE7-AAF6E76C3044}"/>
              </a:ext>
            </a:extLst>
          </p:cNvPr>
          <p:cNvSpPr/>
          <p:nvPr/>
        </p:nvSpPr>
        <p:spPr>
          <a:xfrm>
            <a:off x="1055967" y="6183696"/>
            <a:ext cx="4137653" cy="1742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Басқарма</a:t>
            </a:r>
            <a:r>
              <a:rPr lang="ru-RU" sz="2000" b="1" dirty="0">
                <a:solidFill>
                  <a:schemeClr val="tx1">
                    <a:lumMod val="85000"/>
                    <a:lumOff val="15000"/>
                  </a:schemeClr>
                </a:solidFill>
                <a:latin typeface="Montserrat" panose="00000500000000000000" pitchFamily="2" charset="-52"/>
                <a:cs typeface="Segoe UI Light" panose="020B0502040204020203" pitchFamily="34" charset="0"/>
              </a:rPr>
              <a:t> </a:t>
            </a: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Төрағасының</a:t>
            </a:r>
            <a:r>
              <a:rPr lang="ru-RU" sz="2000" b="1" dirty="0">
                <a:solidFill>
                  <a:schemeClr val="tx1">
                    <a:lumMod val="85000"/>
                    <a:lumOff val="15000"/>
                  </a:schemeClr>
                </a:solidFill>
                <a:latin typeface="Montserrat" panose="00000500000000000000" pitchFamily="2" charset="-52"/>
                <a:cs typeface="Segoe UI Light" panose="020B0502040204020203" pitchFamily="34" charset="0"/>
              </a:rPr>
              <a:t> </a:t>
            </a: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орынбасары</a:t>
            </a:r>
            <a:endParaRPr lang="ru-RU" sz="2000" b="1" dirty="0">
              <a:solidFill>
                <a:schemeClr val="tx1">
                  <a:lumMod val="85000"/>
                  <a:lumOff val="15000"/>
                </a:schemeClr>
              </a:solidFill>
              <a:latin typeface="Montserrat" panose="00000500000000000000" pitchFamily="2" charset="-52"/>
              <a:cs typeface="Segoe UI Light" panose="020B0502040204020203" pitchFamily="34" charset="0"/>
            </a:endParaRPr>
          </a:p>
          <a:p>
            <a:pPr algn="ct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Жақеев</a:t>
            </a:r>
            <a:r>
              <a:rPr lang="ru-RU" sz="2000" b="1" dirty="0">
                <a:solidFill>
                  <a:schemeClr val="tx1">
                    <a:lumMod val="85000"/>
                    <a:lumOff val="15000"/>
                  </a:schemeClr>
                </a:solidFill>
                <a:latin typeface="Montserrat" panose="00000500000000000000" pitchFamily="2" charset="-52"/>
                <a:cs typeface="Segoe UI Light" panose="020B0502040204020203" pitchFamily="34" charset="0"/>
              </a:rPr>
              <a:t> </a:t>
            </a: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Бекежан</a:t>
            </a:r>
            <a:r>
              <a:rPr lang="ru-RU" sz="2000" b="1" dirty="0">
                <a:solidFill>
                  <a:schemeClr val="tx1">
                    <a:lumMod val="85000"/>
                    <a:lumOff val="15000"/>
                  </a:schemeClr>
                </a:solidFill>
                <a:latin typeface="Montserrat" panose="00000500000000000000" pitchFamily="2" charset="-52"/>
                <a:cs typeface="Segoe UI Light" panose="020B0502040204020203" pitchFamily="34" charset="0"/>
              </a:rPr>
              <a:t> </a:t>
            </a:r>
            <a:r>
              <a:rPr lang="ru-RU" sz="2000" b="1" dirty="0" err="1">
                <a:solidFill>
                  <a:schemeClr val="tx1">
                    <a:lumMod val="85000"/>
                    <a:lumOff val="15000"/>
                  </a:schemeClr>
                </a:solidFill>
                <a:latin typeface="Montserrat" panose="00000500000000000000" pitchFamily="2" charset="-52"/>
                <a:cs typeface="Segoe UI Light" panose="020B0502040204020203" pitchFamily="34" charset="0"/>
              </a:rPr>
              <a:t>Искандарұлы</a:t>
            </a:r>
            <a:endParaRPr lang="ru-RU" sz="2000" b="1" dirty="0">
              <a:solidFill>
                <a:schemeClr val="tx1">
                  <a:lumMod val="85000"/>
                  <a:lumOff val="15000"/>
                </a:schemeClr>
              </a:solidFill>
              <a:latin typeface="Montserrat" panose="00000500000000000000" pitchFamily="2" charset="-52"/>
              <a:cs typeface="Segoe UI Light" panose="020B0502040204020203" pitchFamily="34" charset="0"/>
            </a:endParaRPr>
          </a:p>
        </p:txBody>
      </p:sp>
      <p:pic>
        <p:nvPicPr>
          <p:cNvPr id="12" name="Picture 2" descr="Каримсаков Дидар Нурлыбекович">
            <a:extLst>
              <a:ext uri="{FF2B5EF4-FFF2-40B4-BE49-F238E27FC236}">
                <a16:creationId xmlns:a16="http://schemas.microsoft.com/office/drawing/2014/main" id="{8D1CE5E0-99FE-B597-7B47-A707A6871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412" y="1796647"/>
            <a:ext cx="4091765" cy="4091765"/>
          </a:xfrm>
          <a:prstGeom prst="roundRect">
            <a:avLst>
              <a:gd name="adj" fmla="val 6641"/>
            </a:avLst>
          </a:prstGeom>
          <a:noFill/>
          <a:extLst>
            <a:ext uri="{909E8E84-426E-40DD-AFC4-6F175D3DCCD1}">
              <a14:hiddenFill xmlns:a14="http://schemas.microsoft.com/office/drawing/2010/main">
                <a:solidFill>
                  <a:srgbClr val="FFFFFF"/>
                </a:solidFill>
              </a14:hiddenFill>
            </a:ext>
          </a:extLst>
        </p:spPr>
      </p:pic>
      <p:sp>
        <p:nvSpPr>
          <p:cNvPr id="13" name="Slide Number Placeholder 1">
            <a:extLst>
              <a:ext uri="{FF2B5EF4-FFF2-40B4-BE49-F238E27FC236}">
                <a16:creationId xmlns:a16="http://schemas.microsoft.com/office/drawing/2014/main" id="{FC0EF45A-D21F-D331-8921-E22F7B1A74E4}"/>
              </a:ext>
            </a:extLst>
          </p:cNvPr>
          <p:cNvSpPr>
            <a:spLocks noGrp="1"/>
          </p:cNvSpPr>
          <p:nvPr>
            <p:ph type="sldNum" sz="quarter" idx="12"/>
          </p:nvPr>
        </p:nvSpPr>
        <p:spPr>
          <a:xfrm>
            <a:off x="16432039" y="9534529"/>
            <a:ext cx="598661" cy="547688"/>
          </a:xfrm>
        </p:spPr>
        <p:txBody>
          <a:bodyPr/>
          <a:lstStyle/>
          <a:p>
            <a:fld id="{6B3CCD0A-A661-4717-AC1A-925CB584A779}" type="slidenum">
              <a:rPr lang="ru-RU" smtClean="0">
                <a:latin typeface="Montserrat" panose="00000500000000000000" pitchFamily="2" charset="0"/>
              </a:rPr>
              <a:t>18</a:t>
            </a:fld>
            <a:endParaRPr lang="ru-RU" dirty="0">
              <a:latin typeface="Montserrat" panose="00000500000000000000" pitchFamily="2" charset="0"/>
            </a:endParaRPr>
          </a:p>
        </p:txBody>
      </p:sp>
      <p:pic>
        <p:nvPicPr>
          <p:cNvPr id="1026" name="Picture 2">
            <a:extLst>
              <a:ext uri="{FF2B5EF4-FFF2-40B4-BE49-F238E27FC236}">
                <a16:creationId xmlns:a16="http://schemas.microsoft.com/office/drawing/2014/main" id="{4198A5D8-4E87-3F28-1991-9006781E3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5424" y="1796647"/>
            <a:ext cx="4181658" cy="4181658"/>
          </a:xfrm>
          <a:prstGeom prst="roundRect">
            <a:avLst>
              <a:gd name="adj" fmla="val 6641"/>
            </a:avLst>
          </a:prstGeom>
          <a:noFill/>
          <a:extLst>
            <a:ext uri="{909E8E84-426E-40DD-AFC4-6F175D3DCCD1}">
              <a14:hiddenFill xmlns:a14="http://schemas.microsoft.com/office/drawing/2010/main">
                <a:solidFill>
                  <a:srgbClr val="FFFFFF"/>
                </a:solidFill>
              </a14:hiddenFill>
            </a:ext>
          </a:extLst>
        </p:spPr>
      </p:pic>
      <p:pic>
        <p:nvPicPr>
          <p:cNvPr id="1030" name="Picture 6" descr="Жакеев Бекежан Искандарович - НАО &quot;Международный центр ...">
            <a:extLst>
              <a:ext uri="{FF2B5EF4-FFF2-40B4-BE49-F238E27FC236}">
                <a16:creationId xmlns:a16="http://schemas.microsoft.com/office/drawing/2014/main" id="{55D291F6-A704-7745-EAA2-52C455BF20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883" y="1796647"/>
            <a:ext cx="4091765" cy="4091765"/>
          </a:xfrm>
          <a:prstGeom prst="roundRect">
            <a:avLst>
              <a:gd name="adj" fmla="val 664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25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a:extLst>
              <a:ext uri="{FF2B5EF4-FFF2-40B4-BE49-F238E27FC236}">
                <a16:creationId xmlns:a16="http://schemas.microsoft.com/office/drawing/2014/main" id="{0CF79290-26F4-186F-C3FF-71A88FCBF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3" name="TextBox 13">
            <a:extLst>
              <a:ext uri="{FF2B5EF4-FFF2-40B4-BE49-F238E27FC236}">
                <a16:creationId xmlns:a16="http://schemas.microsoft.com/office/drawing/2014/main" id="{8C6AD078-BC61-7E87-6ACC-A3405B0FB8BB}"/>
              </a:ext>
            </a:extLst>
          </p:cNvPr>
          <p:cNvSpPr txBox="1">
            <a:spLocks noChangeArrowheads="1"/>
          </p:cNvSpPr>
          <p:nvPr/>
        </p:nvSpPr>
        <p:spPr bwMode="auto">
          <a:xfrm>
            <a:off x="861813" y="580409"/>
            <a:ext cx="14769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643063" fontAlgn="auto">
              <a:spcAft>
                <a:spcPts val="0"/>
              </a:spcAft>
              <a:defRPr/>
            </a:pPr>
            <a:r>
              <a:rPr lang="ru-RU" altLang="en-US" sz="3200" dirty="0">
                <a:solidFill>
                  <a:schemeClr val="tx1"/>
                </a:solidFill>
                <a:latin typeface="Montserrat" panose="00000500000000000000" pitchFamily="2" charset="-52"/>
                <a:ea typeface="微软雅黑" pitchFamily="2" charset="-122"/>
              </a:rPr>
              <a:t>«ХЖТИЖО» КЕАҚ БАСҚАРМАСЫНЫҢ ЕСЕБІ</a:t>
            </a:r>
            <a:endParaRPr lang="ru-RU" sz="3200" dirty="0">
              <a:solidFill>
                <a:schemeClr val="tx1"/>
              </a:solidFill>
              <a:latin typeface="Montserrat" panose="00000500000000000000" pitchFamily="2" charset="-52"/>
              <a:ea typeface="微软雅黑" pitchFamily="2" charset="-122"/>
            </a:endParaRPr>
          </a:p>
        </p:txBody>
      </p:sp>
      <p:sp>
        <p:nvSpPr>
          <p:cNvPr id="4" name="Slide Number Placeholder 1">
            <a:extLst>
              <a:ext uri="{FF2B5EF4-FFF2-40B4-BE49-F238E27FC236}">
                <a16:creationId xmlns:a16="http://schemas.microsoft.com/office/drawing/2014/main" id="{EA6244CC-69D9-1F0C-6F00-3DC658B0E617}"/>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19</a:t>
            </a:fld>
            <a:endParaRPr lang="ru-RU" dirty="0">
              <a:solidFill>
                <a:prstClr val="black">
                  <a:tint val="82000"/>
                </a:prstClr>
              </a:solidFill>
              <a:latin typeface="Montserrat" panose="00000500000000000000" pitchFamily="2" charset="0"/>
            </a:endParaRPr>
          </a:p>
        </p:txBody>
      </p:sp>
      <p:sp>
        <p:nvSpPr>
          <p:cNvPr id="5" name="TextBox 4">
            <a:extLst>
              <a:ext uri="{FF2B5EF4-FFF2-40B4-BE49-F238E27FC236}">
                <a16:creationId xmlns:a16="http://schemas.microsoft.com/office/drawing/2014/main" id="{070DFCA6-4A5F-7411-146A-D3AAD5BADB16}"/>
              </a:ext>
            </a:extLst>
          </p:cNvPr>
          <p:cNvSpPr txBox="1"/>
          <p:nvPr/>
        </p:nvSpPr>
        <p:spPr>
          <a:xfrm>
            <a:off x="861812" y="1272906"/>
            <a:ext cx="12828788" cy="461665"/>
          </a:xfrm>
          <a:prstGeom prst="rect">
            <a:avLst/>
          </a:prstGeom>
          <a:noFill/>
        </p:spPr>
        <p:txBody>
          <a:bodyPr wrap="square">
            <a:spAutoFit/>
          </a:bodyPr>
          <a:lstStyle/>
          <a:p>
            <a:pPr defTabSz="1371600" eaLnBrk="1" fontAlgn="auto" hangingPunct="1">
              <a:spcBef>
                <a:spcPts val="0"/>
              </a:spcBef>
              <a:spcAft>
                <a:spcPts val="0"/>
              </a:spcAft>
            </a:pPr>
            <a:r>
              <a:rPr lang="ru-RU" sz="2400" dirty="0">
                <a:solidFill>
                  <a:prstClr val="black"/>
                </a:solidFill>
                <a:latin typeface="Montserrat" panose="00000500000000000000" pitchFamily="2" charset="0"/>
              </a:rPr>
              <a:t>2024 </a:t>
            </a:r>
            <a:r>
              <a:rPr lang="ru-RU" sz="2400" dirty="0" err="1">
                <a:solidFill>
                  <a:prstClr val="black"/>
                </a:solidFill>
                <a:latin typeface="Montserrat" panose="00000500000000000000" pitchFamily="2" charset="0"/>
              </a:rPr>
              <a:t>корпоративтік</a:t>
            </a:r>
            <a:r>
              <a:rPr lang="ru-RU" sz="2400" dirty="0">
                <a:solidFill>
                  <a:prstClr val="black"/>
                </a:solidFill>
                <a:latin typeface="Montserrat" panose="00000500000000000000" pitchFamily="2" charset="0"/>
              </a:rPr>
              <a:t> </a:t>
            </a:r>
            <a:r>
              <a:rPr lang="ru-RU" sz="2400" dirty="0" err="1">
                <a:solidFill>
                  <a:prstClr val="black"/>
                </a:solidFill>
                <a:latin typeface="Montserrat" panose="00000500000000000000" pitchFamily="2" charset="0"/>
              </a:rPr>
              <a:t>жылы</a:t>
            </a:r>
            <a:r>
              <a:rPr lang="ru-RU" sz="2400" dirty="0">
                <a:solidFill>
                  <a:prstClr val="black"/>
                </a:solidFill>
                <a:latin typeface="Montserrat" panose="00000500000000000000" pitchFamily="2" charset="0"/>
              </a:rPr>
              <a:t> </a:t>
            </a:r>
            <a:r>
              <a:rPr lang="ru-RU" sz="2400" dirty="0" err="1">
                <a:solidFill>
                  <a:prstClr val="black"/>
                </a:solidFill>
                <a:latin typeface="Montserrat" panose="00000500000000000000" pitchFamily="2" charset="0"/>
              </a:rPr>
              <a:t>атқарылған</a:t>
            </a:r>
            <a:r>
              <a:rPr lang="ru-RU" sz="2400" dirty="0">
                <a:solidFill>
                  <a:prstClr val="black"/>
                </a:solidFill>
                <a:latin typeface="Montserrat" panose="00000500000000000000" pitchFamily="2" charset="0"/>
              </a:rPr>
              <a:t> </a:t>
            </a:r>
            <a:r>
              <a:rPr lang="ru-RU" sz="2400" dirty="0" err="1">
                <a:solidFill>
                  <a:prstClr val="black"/>
                </a:solidFill>
                <a:latin typeface="Montserrat" panose="00000500000000000000" pitchFamily="2" charset="0"/>
              </a:rPr>
              <a:t>жұмыс</a:t>
            </a:r>
            <a:r>
              <a:rPr lang="ru-RU" sz="2400" dirty="0">
                <a:solidFill>
                  <a:prstClr val="black"/>
                </a:solidFill>
                <a:latin typeface="Montserrat" panose="00000500000000000000" pitchFamily="2" charset="0"/>
              </a:rPr>
              <a:t> </a:t>
            </a:r>
            <a:r>
              <a:rPr lang="ru-RU" sz="2400" dirty="0" err="1">
                <a:solidFill>
                  <a:prstClr val="black"/>
                </a:solidFill>
                <a:latin typeface="Montserrat" panose="00000500000000000000" pitchFamily="2" charset="0"/>
              </a:rPr>
              <a:t>туралы</a:t>
            </a:r>
            <a:endParaRPr lang="ru-RU" sz="2400" dirty="0">
              <a:solidFill>
                <a:prstClr val="black"/>
              </a:solidFill>
              <a:latin typeface="Montserrat" panose="00000500000000000000" pitchFamily="2" charset="0"/>
            </a:endParaRPr>
          </a:p>
        </p:txBody>
      </p:sp>
      <p:grpSp>
        <p:nvGrpSpPr>
          <p:cNvPr id="8" name="Group 7">
            <a:extLst>
              <a:ext uri="{FF2B5EF4-FFF2-40B4-BE49-F238E27FC236}">
                <a16:creationId xmlns:a16="http://schemas.microsoft.com/office/drawing/2014/main" id="{9F78EE43-5340-0497-3B07-5DB9A1A2C917}"/>
              </a:ext>
            </a:extLst>
          </p:cNvPr>
          <p:cNvGrpSpPr/>
          <p:nvPr/>
        </p:nvGrpSpPr>
        <p:grpSpPr>
          <a:xfrm>
            <a:off x="861812" y="2428373"/>
            <a:ext cx="16370222" cy="1432428"/>
            <a:chOff x="665988" y="2192327"/>
            <a:chExt cx="10913481" cy="954952"/>
          </a:xfrm>
        </p:grpSpPr>
        <p:sp>
          <p:nvSpPr>
            <p:cNvPr id="9" name="Прямоугольник: скругленные углы 16">
              <a:extLst>
                <a:ext uri="{FF2B5EF4-FFF2-40B4-BE49-F238E27FC236}">
                  <a16:creationId xmlns:a16="http://schemas.microsoft.com/office/drawing/2014/main" id="{635487A8-1BFE-7812-F420-CC38B9B412E3}"/>
                </a:ext>
              </a:extLst>
            </p:cNvPr>
            <p:cNvSpPr/>
            <p:nvPr/>
          </p:nvSpPr>
          <p:spPr>
            <a:xfrm>
              <a:off x="820435" y="2192327"/>
              <a:ext cx="10759034" cy="954952"/>
            </a:xfrm>
            <a:prstGeom prst="roundRect">
              <a:avLst>
                <a:gd name="adj" fmla="val 1137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07195" algn="just" defTabSz="1234379" eaLnBrk="1" fontAlgn="auto" hangingPunct="1">
                <a:spcBef>
                  <a:spcPts val="0"/>
                </a:spcBef>
                <a:spcAft>
                  <a:spcPts val="0"/>
                </a:spcAft>
                <a:defRPr/>
              </a:pPr>
              <a:r>
                <a:rPr lang="ru-RU" sz="1900" kern="0" dirty="0" err="1">
                  <a:solidFill>
                    <a:srgbClr val="000000">
                      <a:lumMod val="75000"/>
                      <a:lumOff val="25000"/>
                    </a:srgbClr>
                  </a:solidFill>
                  <a:latin typeface="Montserrat" panose="00000500000000000000" pitchFamily="2" charset="-52"/>
                </a:rPr>
                <a:t>Басқарма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өз</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қызметін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Қазақстан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Республикасының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заңнамасына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Орталықтың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Жарғысына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Акционерлердің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жалпы</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жиналысының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Жалғыз</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акционердің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және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Орталықтың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Директорлар</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кеңесінің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шешімдеріне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оның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ішінде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Басқарма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туралы</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ережеге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және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Орталықтың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өзге</a:t>
              </a:r>
              <a:r>
                <a:rPr lang="ru-RU" sz="1900" kern="0" dirty="0">
                  <a:solidFill>
                    <a:srgbClr val="000000">
                      <a:lumMod val="75000"/>
                      <a:lumOff val="25000"/>
                    </a:srgbClr>
                  </a:solidFill>
                  <a:latin typeface="Montserrat" panose="00000500000000000000" pitchFamily="2" charset="-52"/>
                </a:rPr>
                <a:t> де </a:t>
              </a:r>
              <a:r>
                <a:rPr lang="ru-RU" sz="1900" kern="0" dirty="0" err="1">
                  <a:solidFill>
                    <a:srgbClr val="000000">
                      <a:lumMod val="75000"/>
                      <a:lumOff val="25000"/>
                    </a:srgbClr>
                  </a:solidFill>
                  <a:latin typeface="Montserrat" panose="00000500000000000000" pitchFamily="2" charset="-52"/>
                </a:rPr>
                <a:t>ішкі</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құжаттарына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сәйкес</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жүзеге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асырады</a:t>
              </a:r>
              <a:r>
                <a:rPr lang="ru-RU" sz="1900" kern="0" dirty="0">
                  <a:solidFill>
                    <a:srgbClr val="000000">
                      <a:lumMod val="75000"/>
                      <a:lumOff val="25000"/>
                    </a:srgbClr>
                  </a:solidFill>
                  <a:latin typeface="Montserrat" panose="00000500000000000000" pitchFamily="2" charset="-52"/>
                </a:rPr>
                <a:t>.</a:t>
              </a:r>
            </a:p>
          </p:txBody>
        </p:sp>
        <p:sp>
          <p:nvSpPr>
            <p:cNvPr id="10" name="Oval 9">
              <a:extLst>
                <a:ext uri="{FF2B5EF4-FFF2-40B4-BE49-F238E27FC236}">
                  <a16:creationId xmlns:a16="http://schemas.microsoft.com/office/drawing/2014/main" id="{B030F134-E67F-B487-F615-9F1808C3B6E6}"/>
                </a:ext>
              </a:extLst>
            </p:cNvPr>
            <p:cNvSpPr/>
            <p:nvPr/>
          </p:nvSpPr>
          <p:spPr>
            <a:xfrm>
              <a:off x="665988" y="2499874"/>
              <a:ext cx="339858" cy="3398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ru-RU" b="1" dirty="0">
                  <a:solidFill>
                    <a:srgbClr val="4EA72E">
                      <a:lumMod val="75000"/>
                    </a:srgbClr>
                  </a:solidFill>
                  <a:latin typeface="Montserrat" panose="00000500000000000000" pitchFamily="2" charset="0"/>
                </a:rPr>
                <a:t>1</a:t>
              </a:r>
              <a:endParaRPr lang="en-US" b="1" dirty="0">
                <a:solidFill>
                  <a:srgbClr val="4EA72E">
                    <a:lumMod val="75000"/>
                  </a:srgbClr>
                </a:solidFill>
                <a:latin typeface="Montserrat" panose="00000500000000000000" pitchFamily="2" charset="0"/>
              </a:endParaRPr>
            </a:p>
          </p:txBody>
        </p:sp>
      </p:grpSp>
      <p:grpSp>
        <p:nvGrpSpPr>
          <p:cNvPr id="11" name="Group 10">
            <a:extLst>
              <a:ext uri="{FF2B5EF4-FFF2-40B4-BE49-F238E27FC236}">
                <a16:creationId xmlns:a16="http://schemas.microsoft.com/office/drawing/2014/main" id="{420F15DB-2F0F-9D9D-E0E6-0E2725C6E98B}"/>
              </a:ext>
            </a:extLst>
          </p:cNvPr>
          <p:cNvGrpSpPr/>
          <p:nvPr/>
        </p:nvGrpSpPr>
        <p:grpSpPr>
          <a:xfrm>
            <a:off x="861812" y="4120383"/>
            <a:ext cx="16370222" cy="1432428"/>
            <a:chOff x="665988" y="2192327"/>
            <a:chExt cx="10913481" cy="954952"/>
          </a:xfrm>
        </p:grpSpPr>
        <p:sp>
          <p:nvSpPr>
            <p:cNvPr id="12" name="Прямоугольник: скругленные углы 16">
              <a:extLst>
                <a:ext uri="{FF2B5EF4-FFF2-40B4-BE49-F238E27FC236}">
                  <a16:creationId xmlns:a16="http://schemas.microsoft.com/office/drawing/2014/main" id="{D9D089F4-D083-DB66-7F58-21A322BBBB7F}"/>
                </a:ext>
              </a:extLst>
            </p:cNvPr>
            <p:cNvSpPr/>
            <p:nvPr/>
          </p:nvSpPr>
          <p:spPr>
            <a:xfrm>
              <a:off x="820435" y="2192327"/>
              <a:ext cx="10759034" cy="954952"/>
            </a:xfrm>
            <a:prstGeom prst="roundRect">
              <a:avLst>
                <a:gd name="adj" fmla="val 1137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07195" algn="just" defTabSz="1234379" eaLnBrk="1" fontAlgn="auto" hangingPunct="1">
                <a:spcBef>
                  <a:spcPts val="0"/>
                </a:spcBef>
                <a:spcAft>
                  <a:spcPts val="0"/>
                </a:spcAft>
                <a:defRPr/>
              </a:pPr>
              <a:r>
                <a:rPr lang="ru-RU" sz="1900" kern="0" dirty="0" err="1">
                  <a:solidFill>
                    <a:srgbClr val="000000">
                      <a:lumMod val="75000"/>
                      <a:lumOff val="25000"/>
                    </a:srgbClr>
                  </a:solidFill>
                  <a:latin typeface="Montserrat" panose="00000500000000000000" pitchFamily="2" charset="-52"/>
                </a:rPr>
                <a:t>Басқарма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туралы</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ереже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Басқарманың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мәртебесін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қалыптасу</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және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жұмыс</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істеу</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тәртібін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Басқарма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мүшелерінің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құқықтарын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міндеттері</a:t>
              </a:r>
              <a:r>
                <a:rPr lang="ru-RU" sz="1900" kern="0" dirty="0">
                  <a:solidFill>
                    <a:srgbClr val="000000">
                      <a:lumMod val="75000"/>
                      <a:lumOff val="25000"/>
                    </a:srgbClr>
                  </a:solidFill>
                  <a:latin typeface="Montserrat" panose="00000500000000000000" pitchFamily="2" charset="-52"/>
                </a:rPr>
                <a:t> мен </a:t>
              </a:r>
              <a:r>
                <a:rPr lang="ru-RU" sz="1900" kern="0" dirty="0" err="1">
                  <a:solidFill>
                    <a:srgbClr val="000000">
                      <a:lumMod val="75000"/>
                      <a:lumOff val="25000"/>
                    </a:srgbClr>
                  </a:solidFill>
                  <a:latin typeface="Montserrat" panose="00000500000000000000" pitchFamily="2" charset="-52"/>
                </a:rPr>
                <a:t>жауапкершілігін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Басқарма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отырыстарын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шақыру</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өткізу</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тәртібін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Басқарма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жұмысының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регламентін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айқындайды</a:t>
              </a:r>
              <a:r>
                <a:rPr lang="ru-RU" sz="1900" kern="0" dirty="0">
                  <a:solidFill>
                    <a:srgbClr val="000000">
                      <a:lumMod val="75000"/>
                      <a:lumOff val="25000"/>
                    </a:srgbClr>
                  </a:solidFill>
                  <a:latin typeface="Montserrat" panose="00000500000000000000" pitchFamily="2" charset="-52"/>
                </a:rPr>
                <a:t>.</a:t>
              </a:r>
            </a:p>
          </p:txBody>
        </p:sp>
        <p:sp>
          <p:nvSpPr>
            <p:cNvPr id="13" name="Oval 12">
              <a:extLst>
                <a:ext uri="{FF2B5EF4-FFF2-40B4-BE49-F238E27FC236}">
                  <a16:creationId xmlns:a16="http://schemas.microsoft.com/office/drawing/2014/main" id="{A9EBBC03-9250-AC00-2A71-7288D1380AE0}"/>
                </a:ext>
              </a:extLst>
            </p:cNvPr>
            <p:cNvSpPr/>
            <p:nvPr/>
          </p:nvSpPr>
          <p:spPr>
            <a:xfrm>
              <a:off x="665988" y="2499874"/>
              <a:ext cx="339858" cy="3398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en-US" b="1" dirty="0">
                  <a:solidFill>
                    <a:srgbClr val="4EA72E">
                      <a:lumMod val="75000"/>
                    </a:srgbClr>
                  </a:solidFill>
                  <a:latin typeface="Montserrat" panose="00000500000000000000" pitchFamily="2" charset="0"/>
                </a:rPr>
                <a:t>2</a:t>
              </a:r>
            </a:p>
          </p:txBody>
        </p:sp>
      </p:grpSp>
      <p:grpSp>
        <p:nvGrpSpPr>
          <p:cNvPr id="17" name="Group 16">
            <a:extLst>
              <a:ext uri="{FF2B5EF4-FFF2-40B4-BE49-F238E27FC236}">
                <a16:creationId xmlns:a16="http://schemas.microsoft.com/office/drawing/2014/main" id="{84FD8779-4240-DA24-8055-5DC8C265432B}"/>
              </a:ext>
            </a:extLst>
          </p:cNvPr>
          <p:cNvGrpSpPr/>
          <p:nvPr/>
        </p:nvGrpSpPr>
        <p:grpSpPr>
          <a:xfrm>
            <a:off x="861812" y="5808621"/>
            <a:ext cx="16370222" cy="1432428"/>
            <a:chOff x="665988" y="2192327"/>
            <a:chExt cx="10913481" cy="954952"/>
          </a:xfrm>
        </p:grpSpPr>
        <p:sp>
          <p:nvSpPr>
            <p:cNvPr id="18" name="Прямоугольник: скругленные углы 16">
              <a:extLst>
                <a:ext uri="{FF2B5EF4-FFF2-40B4-BE49-F238E27FC236}">
                  <a16:creationId xmlns:a16="http://schemas.microsoft.com/office/drawing/2014/main" id="{E6CC4C05-FB7E-05D3-40D3-3F4182787404}"/>
                </a:ext>
              </a:extLst>
            </p:cNvPr>
            <p:cNvSpPr/>
            <p:nvPr/>
          </p:nvSpPr>
          <p:spPr>
            <a:xfrm>
              <a:off x="820435" y="2192327"/>
              <a:ext cx="10759034" cy="954952"/>
            </a:xfrm>
            <a:prstGeom prst="roundRect">
              <a:avLst>
                <a:gd name="adj" fmla="val 1137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07195" algn="just" defTabSz="1234379" eaLnBrk="1" fontAlgn="auto" hangingPunct="1">
                <a:spcBef>
                  <a:spcPts val="0"/>
                </a:spcBef>
                <a:spcAft>
                  <a:spcPts val="0"/>
                </a:spcAft>
                <a:defRPr/>
              </a:pPr>
              <a:r>
                <a:rPr lang="ru-RU" sz="1900" kern="0" dirty="0" err="1">
                  <a:solidFill>
                    <a:srgbClr val="000000">
                      <a:lumMod val="75000"/>
                      <a:lumOff val="25000"/>
                    </a:srgbClr>
                  </a:solidFill>
                  <a:latin typeface="Montserrat" panose="00000500000000000000" pitchFamily="2" charset="-52"/>
                </a:rPr>
                <a:t>Басқарманың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Орталық</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қызметінің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Қазақстан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Республикасының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заңнамалық</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актілерінде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Орталықтың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Жарғысында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Орталықтың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басқа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органдары</a:t>
              </a:r>
              <a:r>
                <a:rPr lang="ru-RU" sz="1900" kern="0" dirty="0">
                  <a:solidFill>
                    <a:srgbClr val="000000">
                      <a:lumMod val="75000"/>
                      <a:lumOff val="25000"/>
                    </a:srgbClr>
                  </a:solidFill>
                  <a:latin typeface="Montserrat" panose="00000500000000000000" pitchFamily="2" charset="-52"/>
                </a:rPr>
                <a:t> мен </a:t>
              </a:r>
              <a:r>
                <a:rPr lang="ru-RU" sz="1900" kern="0" dirty="0" err="1">
                  <a:solidFill>
                    <a:srgbClr val="000000">
                      <a:lumMod val="75000"/>
                      <a:lumOff val="25000"/>
                    </a:srgbClr>
                  </a:solidFill>
                  <a:latin typeface="Montserrat" panose="00000500000000000000" pitchFamily="2" charset="-52"/>
                </a:rPr>
                <a:t>лауазымды</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адамдарының</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құзыретіне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жатқызылмаған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кез</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келген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мәселелер</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бойынша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шешімдер</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қабылдауға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құқығы</a:t>
              </a:r>
              <a:r>
                <a:rPr lang="ru-RU" sz="1900" kern="0" dirty="0">
                  <a:solidFill>
                    <a:srgbClr val="000000">
                      <a:lumMod val="75000"/>
                      <a:lumOff val="25000"/>
                    </a:srgbClr>
                  </a:solidFill>
                  <a:latin typeface="Montserrat" panose="00000500000000000000" pitchFamily="2" charset="-52"/>
                </a:rPr>
                <a:t> бар.</a:t>
              </a:r>
            </a:p>
          </p:txBody>
        </p:sp>
        <p:sp>
          <p:nvSpPr>
            <p:cNvPr id="19" name="Oval 18">
              <a:extLst>
                <a:ext uri="{FF2B5EF4-FFF2-40B4-BE49-F238E27FC236}">
                  <a16:creationId xmlns:a16="http://schemas.microsoft.com/office/drawing/2014/main" id="{BE53E118-6DFD-75A8-773B-80B72AE243A2}"/>
                </a:ext>
              </a:extLst>
            </p:cNvPr>
            <p:cNvSpPr/>
            <p:nvPr/>
          </p:nvSpPr>
          <p:spPr>
            <a:xfrm>
              <a:off x="665988" y="2499874"/>
              <a:ext cx="339858" cy="3398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en-US" b="1" dirty="0">
                  <a:solidFill>
                    <a:srgbClr val="4EA72E">
                      <a:lumMod val="75000"/>
                    </a:srgbClr>
                  </a:solidFill>
                  <a:latin typeface="Montserrat" panose="00000500000000000000" pitchFamily="2" charset="0"/>
                </a:rPr>
                <a:t>3</a:t>
              </a:r>
            </a:p>
          </p:txBody>
        </p:sp>
      </p:grpSp>
      <p:grpSp>
        <p:nvGrpSpPr>
          <p:cNvPr id="20" name="Group 19">
            <a:extLst>
              <a:ext uri="{FF2B5EF4-FFF2-40B4-BE49-F238E27FC236}">
                <a16:creationId xmlns:a16="http://schemas.microsoft.com/office/drawing/2014/main" id="{1A868166-9B52-73A5-DA19-B1E9406EFCAE}"/>
              </a:ext>
            </a:extLst>
          </p:cNvPr>
          <p:cNvGrpSpPr/>
          <p:nvPr/>
        </p:nvGrpSpPr>
        <p:grpSpPr>
          <a:xfrm>
            <a:off x="861812" y="7496859"/>
            <a:ext cx="16370222" cy="1432428"/>
            <a:chOff x="665988" y="2192327"/>
            <a:chExt cx="10913481" cy="954952"/>
          </a:xfrm>
        </p:grpSpPr>
        <p:sp>
          <p:nvSpPr>
            <p:cNvPr id="21" name="Прямоугольник: скругленные углы 16">
              <a:extLst>
                <a:ext uri="{FF2B5EF4-FFF2-40B4-BE49-F238E27FC236}">
                  <a16:creationId xmlns:a16="http://schemas.microsoft.com/office/drawing/2014/main" id="{19C06163-9C5A-5FD6-DD79-47788194204C}"/>
                </a:ext>
              </a:extLst>
            </p:cNvPr>
            <p:cNvSpPr/>
            <p:nvPr/>
          </p:nvSpPr>
          <p:spPr>
            <a:xfrm>
              <a:off x="820435" y="2192327"/>
              <a:ext cx="10759034" cy="954952"/>
            </a:xfrm>
            <a:prstGeom prst="roundRect">
              <a:avLst>
                <a:gd name="adj" fmla="val 1137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07195" algn="just" defTabSz="1234379" eaLnBrk="1" fontAlgn="auto" hangingPunct="1">
                <a:spcBef>
                  <a:spcPts val="0"/>
                </a:spcBef>
                <a:spcAft>
                  <a:spcPts val="0"/>
                </a:spcAft>
                <a:defRPr/>
              </a:pPr>
              <a:r>
                <a:rPr lang="ru-RU" sz="1900" kern="0" dirty="0">
                  <a:solidFill>
                    <a:srgbClr val="000000">
                      <a:lumMod val="75000"/>
                      <a:lumOff val="25000"/>
                    </a:srgbClr>
                  </a:solidFill>
                  <a:latin typeface="Montserrat" panose="00000500000000000000" pitchFamily="2" charset="-52"/>
                </a:rPr>
                <a:t>2024 </a:t>
              </a:r>
              <a:r>
                <a:rPr lang="ru-RU" sz="1900" kern="0" dirty="0" err="1">
                  <a:solidFill>
                    <a:srgbClr val="000000">
                      <a:lumMod val="75000"/>
                      <a:lumOff val="25000"/>
                    </a:srgbClr>
                  </a:solidFill>
                  <a:latin typeface="Montserrat" panose="00000500000000000000" pitchFamily="2" charset="-52"/>
                </a:rPr>
                <a:t>жылғы</a:t>
              </a:r>
              <a:r>
                <a:rPr lang="ru-RU" sz="1900" kern="0" dirty="0">
                  <a:solidFill>
                    <a:srgbClr val="000000">
                      <a:lumMod val="75000"/>
                      <a:lumOff val="25000"/>
                    </a:srgbClr>
                  </a:solidFill>
                  <a:latin typeface="Montserrat" panose="00000500000000000000" pitchFamily="2" charset="-52"/>
                </a:rPr>
                <a:t> 1 </a:t>
              </a:r>
              <a:r>
                <a:rPr lang="ru-RU" sz="1900" kern="0" dirty="0" err="1">
                  <a:solidFill>
                    <a:srgbClr val="000000">
                      <a:lumMod val="75000"/>
                      <a:lumOff val="25000"/>
                    </a:srgbClr>
                  </a:solidFill>
                  <a:latin typeface="Montserrat" panose="00000500000000000000" pitchFamily="2" charset="-52"/>
                </a:rPr>
                <a:t>қаңтардан</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бастап</a:t>
              </a:r>
              <a:r>
                <a:rPr lang="ru-RU" sz="1900" kern="0" dirty="0">
                  <a:solidFill>
                    <a:srgbClr val="000000">
                      <a:lumMod val="75000"/>
                      <a:lumOff val="25000"/>
                    </a:srgbClr>
                  </a:solidFill>
                  <a:latin typeface="Montserrat" panose="00000500000000000000" pitchFamily="2" charset="-52"/>
                </a:rPr>
                <a:t> 2024 </a:t>
              </a:r>
              <a:r>
                <a:rPr lang="ru-RU" sz="1900" kern="0" dirty="0" err="1">
                  <a:solidFill>
                    <a:srgbClr val="000000">
                      <a:lumMod val="75000"/>
                      <a:lumOff val="25000"/>
                    </a:srgbClr>
                  </a:solidFill>
                  <a:latin typeface="Montserrat" panose="00000500000000000000" pitchFamily="2" charset="-52"/>
                </a:rPr>
                <a:t>жылғы</a:t>
              </a:r>
              <a:r>
                <a:rPr lang="ru-RU" sz="1900" kern="0" dirty="0">
                  <a:solidFill>
                    <a:srgbClr val="000000">
                      <a:lumMod val="75000"/>
                      <a:lumOff val="25000"/>
                    </a:srgbClr>
                  </a:solidFill>
                  <a:latin typeface="Montserrat" panose="00000500000000000000" pitchFamily="2" charset="-52"/>
                </a:rPr>
                <a:t> 31 </a:t>
              </a:r>
              <a:r>
                <a:rPr lang="ru-RU" sz="1900" kern="0" dirty="0" err="1">
                  <a:solidFill>
                    <a:srgbClr val="000000">
                      <a:lumMod val="75000"/>
                      <a:lumOff val="25000"/>
                    </a:srgbClr>
                  </a:solidFill>
                  <a:latin typeface="Montserrat" panose="00000500000000000000" pitchFamily="2" charset="-52"/>
                </a:rPr>
                <a:t>желтоқсанға</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дейінгі</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кезеңде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Басқарма</a:t>
              </a:r>
              <a:r>
                <a:rPr lang="ru-RU" sz="1900" kern="0" dirty="0">
                  <a:solidFill>
                    <a:srgbClr val="000000">
                      <a:lumMod val="75000"/>
                      <a:lumOff val="25000"/>
                    </a:srgbClr>
                  </a:solidFill>
                  <a:latin typeface="Montserrat" panose="00000500000000000000" pitchFamily="2" charset="-52"/>
                </a:rPr>
                <a:t> 31 </a:t>
              </a:r>
              <a:r>
                <a:rPr lang="ru-RU" sz="1900" kern="0" dirty="0" err="1">
                  <a:solidFill>
                    <a:srgbClr val="000000">
                      <a:lumMod val="75000"/>
                      <a:lumOff val="25000"/>
                    </a:srgbClr>
                  </a:solidFill>
                  <a:latin typeface="Montserrat" panose="00000500000000000000" pitchFamily="2" charset="-52"/>
                </a:rPr>
                <a:t>отырыс</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өткізді</a:t>
              </a:r>
              <a:r>
                <a:rPr lang="ru-RU" sz="1900" kern="0" dirty="0">
                  <a:solidFill>
                    <a:srgbClr val="000000">
                      <a:lumMod val="75000"/>
                      <a:lumOff val="25000"/>
                    </a:srgbClr>
                  </a:solidFill>
                  <a:latin typeface="Montserrat" panose="00000500000000000000" pitchFamily="2" charset="-52"/>
                </a:rPr>
                <a:t>, 105 </a:t>
              </a:r>
              <a:r>
                <a:rPr lang="ru-RU" sz="1900" kern="0" dirty="0" err="1">
                  <a:solidFill>
                    <a:srgbClr val="000000">
                      <a:lumMod val="75000"/>
                      <a:lumOff val="25000"/>
                    </a:srgbClr>
                  </a:solidFill>
                  <a:latin typeface="Montserrat" panose="00000500000000000000" pitchFamily="2" charset="-52"/>
                </a:rPr>
                <a:t>мәселе</a:t>
              </a:r>
              <a:r>
                <a:rPr lang="ru-RU" sz="1900" kern="0" dirty="0">
                  <a:solidFill>
                    <a:srgbClr val="000000">
                      <a:lumMod val="75000"/>
                      <a:lumOff val="25000"/>
                    </a:srgbClr>
                  </a:solidFill>
                  <a:latin typeface="Montserrat" panose="00000500000000000000" pitchFamily="2" charset="-52"/>
                </a:rPr>
                <a:t> </a:t>
              </a:r>
              <a:r>
                <a:rPr lang="ru-RU" sz="1900" kern="0" dirty="0" err="1">
                  <a:solidFill>
                    <a:srgbClr val="000000">
                      <a:lumMod val="75000"/>
                      <a:lumOff val="25000"/>
                    </a:srgbClr>
                  </a:solidFill>
                  <a:latin typeface="Montserrat" panose="00000500000000000000" pitchFamily="2" charset="-52"/>
                </a:rPr>
                <a:t>қаралды</a:t>
              </a:r>
              <a:r>
                <a:rPr lang="ru-RU" sz="1900" kern="0" dirty="0">
                  <a:solidFill>
                    <a:srgbClr val="000000">
                      <a:lumMod val="75000"/>
                      <a:lumOff val="25000"/>
                    </a:srgbClr>
                  </a:solidFill>
                  <a:latin typeface="Montserrat" panose="00000500000000000000" pitchFamily="2" charset="-52"/>
                </a:rPr>
                <a:t>. </a:t>
              </a:r>
            </a:p>
          </p:txBody>
        </p:sp>
        <p:sp>
          <p:nvSpPr>
            <p:cNvPr id="22" name="Oval 21">
              <a:extLst>
                <a:ext uri="{FF2B5EF4-FFF2-40B4-BE49-F238E27FC236}">
                  <a16:creationId xmlns:a16="http://schemas.microsoft.com/office/drawing/2014/main" id="{F39935B9-F792-4C87-C8F6-052B1D84ED2B}"/>
                </a:ext>
              </a:extLst>
            </p:cNvPr>
            <p:cNvSpPr/>
            <p:nvPr/>
          </p:nvSpPr>
          <p:spPr>
            <a:xfrm>
              <a:off x="665988" y="2499874"/>
              <a:ext cx="339858" cy="3398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en-US" b="1" dirty="0">
                  <a:solidFill>
                    <a:srgbClr val="4EA72E">
                      <a:lumMod val="75000"/>
                    </a:srgbClr>
                  </a:solidFill>
                  <a:latin typeface="Montserrat" panose="00000500000000000000" pitchFamily="2" charset="0"/>
                </a:rPr>
                <a:t>4</a:t>
              </a:r>
            </a:p>
          </p:txBody>
        </p:sp>
      </p:grpSp>
    </p:spTree>
    <p:extLst>
      <p:ext uri="{BB962C8B-B14F-4D97-AF65-F5344CB8AC3E}">
        <p14:creationId xmlns:p14="http://schemas.microsoft.com/office/powerpoint/2010/main" val="307323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5E78B77E-D115-6EF9-3995-96B80899DEA4}"/>
              </a:ext>
            </a:extLst>
          </p:cNvPr>
          <p:cNvSpPr txBox="1">
            <a:spLocks noChangeArrowheads="1"/>
          </p:cNvSpPr>
          <p:nvPr/>
        </p:nvSpPr>
        <p:spPr bwMode="auto">
          <a:xfrm>
            <a:off x="1037088" y="665444"/>
            <a:ext cx="11126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fontAlgn="auto">
              <a:spcBef>
                <a:spcPts val="0"/>
              </a:spcBef>
              <a:spcAft>
                <a:spcPts val="0"/>
              </a:spcAft>
            </a:pPr>
            <a:r>
              <a:rPr lang="ru-RU" altLang="en-US" sz="3200" dirty="0">
                <a:solidFill>
                  <a:prstClr val="black"/>
                </a:solidFill>
              </a:rPr>
              <a:t>МАЗМҰНЫ</a:t>
            </a:r>
          </a:p>
        </p:txBody>
      </p:sp>
      <p:pic>
        <p:nvPicPr>
          <p:cNvPr id="3" name="Рисунок 4">
            <a:extLst>
              <a:ext uri="{FF2B5EF4-FFF2-40B4-BE49-F238E27FC236}">
                <a16:creationId xmlns:a16="http://schemas.microsoft.com/office/drawing/2014/main" id="{7E560543-934C-2AEF-9723-740AE32BE4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4" name="TextBox 13">
            <a:extLst>
              <a:ext uri="{FF2B5EF4-FFF2-40B4-BE49-F238E27FC236}">
                <a16:creationId xmlns:a16="http://schemas.microsoft.com/office/drawing/2014/main" id="{8B5C6606-DBD4-67B6-B210-89470BABAC3B}"/>
              </a:ext>
            </a:extLst>
          </p:cNvPr>
          <p:cNvSpPr txBox="1">
            <a:spLocks noChangeArrowheads="1"/>
          </p:cNvSpPr>
          <p:nvPr/>
        </p:nvSpPr>
        <p:spPr bwMode="auto">
          <a:xfrm>
            <a:off x="1037086" y="1288319"/>
            <a:ext cx="7377864" cy="737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marL="685800" indent="-685800" defTabSz="1371600" fontAlgn="auto">
              <a:lnSpc>
                <a:spcPct val="200000"/>
              </a:lnSpc>
              <a:spcBef>
                <a:spcPts val="0"/>
              </a:spcBef>
              <a:spcAft>
                <a:spcPts val="0"/>
              </a:spcAft>
              <a:buFontTx/>
              <a:buAutoNum type="arabicPeriod"/>
            </a:pPr>
            <a:r>
              <a:rPr lang="ru-RU" b="0" dirty="0">
                <a:solidFill>
                  <a:prstClr val="black"/>
                </a:solidFill>
                <a:latin typeface="Montserrat" panose="00000500000000000000" pitchFamily="2" charset="0"/>
              </a:rPr>
              <a:t>2024 </a:t>
            </a:r>
            <a:r>
              <a:rPr lang="ru-RU" b="0" dirty="0" err="1">
                <a:solidFill>
                  <a:prstClr val="black"/>
                </a:solidFill>
                <a:latin typeface="Montserrat" panose="00000500000000000000" pitchFamily="2" charset="0"/>
              </a:rPr>
              <a:t>жылдың</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негізгі</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оқиғалары</a:t>
            </a:r>
            <a:endParaRPr lang="ru-RU" b="0" dirty="0">
              <a:solidFill>
                <a:prstClr val="black"/>
              </a:solidFill>
              <a:latin typeface="Montserrat" panose="00000500000000000000" pitchFamily="2" charset="0"/>
            </a:endParaRPr>
          </a:p>
          <a:p>
            <a:pPr marL="685800" indent="-685800" defTabSz="1371600" fontAlgn="auto">
              <a:lnSpc>
                <a:spcPct val="200000"/>
              </a:lnSpc>
              <a:spcBef>
                <a:spcPts val="0"/>
              </a:spcBef>
              <a:spcAft>
                <a:spcPts val="0"/>
              </a:spcAft>
              <a:buFontTx/>
              <a:buAutoNum type="arabicPeriod"/>
            </a:pPr>
            <a:r>
              <a:rPr lang="ru-RU" b="0" dirty="0" err="1">
                <a:solidFill>
                  <a:prstClr val="black"/>
                </a:solidFill>
                <a:latin typeface="Montserrat" panose="00000500000000000000" pitchFamily="2" charset="0"/>
              </a:rPr>
              <a:t>Директорлар</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Кеңесі</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Төрағасының</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сөзі</a:t>
            </a:r>
            <a:endParaRPr lang="ru-RU" b="0" dirty="0">
              <a:solidFill>
                <a:prstClr val="black"/>
              </a:solidFill>
              <a:latin typeface="Montserrat" panose="00000500000000000000" pitchFamily="2" charset="0"/>
            </a:endParaRPr>
          </a:p>
          <a:p>
            <a:pPr marL="685800" indent="-685800" defTabSz="1371600" fontAlgn="auto">
              <a:lnSpc>
                <a:spcPct val="200000"/>
              </a:lnSpc>
              <a:spcBef>
                <a:spcPts val="0"/>
              </a:spcBef>
              <a:spcAft>
                <a:spcPts val="0"/>
              </a:spcAft>
              <a:buFontTx/>
              <a:buAutoNum type="arabicPeriod"/>
            </a:pPr>
            <a:r>
              <a:rPr lang="ru-RU" b="0" dirty="0" err="1">
                <a:solidFill>
                  <a:prstClr val="black"/>
                </a:solidFill>
                <a:latin typeface="Montserrat" panose="00000500000000000000" pitchFamily="2" charset="0"/>
              </a:rPr>
              <a:t>Басқарма</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Төрағасының</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сөзі</a:t>
            </a:r>
            <a:endParaRPr lang="ru-RU" b="0" dirty="0">
              <a:solidFill>
                <a:prstClr val="black"/>
              </a:solidFill>
              <a:latin typeface="Montserrat" panose="00000500000000000000" pitchFamily="2" charset="0"/>
            </a:endParaRPr>
          </a:p>
          <a:p>
            <a:pPr defTabSz="1371600" fontAlgn="auto">
              <a:lnSpc>
                <a:spcPct val="200000"/>
              </a:lnSpc>
              <a:spcBef>
                <a:spcPts val="0"/>
              </a:spcBef>
              <a:spcAft>
                <a:spcPts val="0"/>
              </a:spcAft>
            </a:pPr>
            <a:r>
              <a:rPr lang="ru-RU" b="0" dirty="0">
                <a:solidFill>
                  <a:prstClr val="black"/>
                </a:solidFill>
                <a:latin typeface="Montserrat" panose="00000500000000000000" pitchFamily="2" charset="0"/>
              </a:rPr>
              <a:t>4.     </a:t>
            </a:r>
            <a:r>
              <a:rPr lang="ru-RU" b="0" dirty="0" err="1">
                <a:solidFill>
                  <a:prstClr val="black"/>
                </a:solidFill>
                <a:latin typeface="Montserrat" panose="00000500000000000000" pitchFamily="2" charset="0"/>
              </a:rPr>
              <a:t>Орталық</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туралы</a:t>
            </a:r>
            <a:endParaRPr lang="ru-RU" b="0" dirty="0">
              <a:solidFill>
                <a:prstClr val="black"/>
              </a:solidFill>
              <a:latin typeface="Montserrat" panose="00000500000000000000" pitchFamily="2" charset="0"/>
            </a:endParaRPr>
          </a:p>
          <a:p>
            <a:pPr defTabSz="1371600" fontAlgn="auto">
              <a:lnSpc>
                <a:spcPct val="200000"/>
              </a:lnSpc>
              <a:spcBef>
                <a:spcPts val="0"/>
              </a:spcBef>
              <a:spcAft>
                <a:spcPts val="0"/>
              </a:spcAft>
            </a:pPr>
            <a:r>
              <a:rPr lang="ru-RU" b="0" dirty="0">
                <a:solidFill>
                  <a:prstClr val="black"/>
                </a:solidFill>
                <a:latin typeface="Montserrat" panose="00000500000000000000" pitchFamily="2" charset="0"/>
              </a:rPr>
              <a:t>5.      Даму </a:t>
            </a:r>
            <a:r>
              <a:rPr lang="ru-RU" b="0" dirty="0" err="1">
                <a:solidFill>
                  <a:prstClr val="black"/>
                </a:solidFill>
                <a:latin typeface="Montserrat" panose="00000500000000000000" pitchFamily="2" charset="0"/>
              </a:rPr>
              <a:t>стратегиясы</a:t>
            </a:r>
            <a:endParaRPr lang="ru-RU" b="0" dirty="0">
              <a:solidFill>
                <a:prstClr val="black"/>
              </a:solidFill>
              <a:latin typeface="Montserrat" panose="00000500000000000000" pitchFamily="2" charset="0"/>
            </a:endParaRPr>
          </a:p>
          <a:p>
            <a:pPr defTabSz="1371600" fontAlgn="auto">
              <a:lnSpc>
                <a:spcPct val="200000"/>
              </a:lnSpc>
              <a:spcBef>
                <a:spcPts val="0"/>
              </a:spcBef>
              <a:spcAft>
                <a:spcPts val="0"/>
              </a:spcAft>
            </a:pPr>
            <a:r>
              <a:rPr lang="ru-RU" b="0" dirty="0">
                <a:solidFill>
                  <a:prstClr val="black"/>
                </a:solidFill>
                <a:latin typeface="Montserrat" panose="00000500000000000000" pitchFamily="2" charset="0"/>
              </a:rPr>
              <a:t>6.      </a:t>
            </a:r>
            <a:r>
              <a:rPr lang="ru-RU" b="0" dirty="0" err="1">
                <a:solidFill>
                  <a:prstClr val="black"/>
                </a:solidFill>
                <a:latin typeface="Montserrat" panose="00000500000000000000" pitchFamily="2" charset="0"/>
              </a:rPr>
              <a:t>Қазақстан</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Республикасының</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Ең</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үздік</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қолжетімді</a:t>
            </a:r>
            <a:r>
              <a:rPr lang="ru-RU" b="0" dirty="0">
                <a:solidFill>
                  <a:prstClr val="black"/>
                </a:solidFill>
                <a:latin typeface="Montserrat" panose="00000500000000000000" pitchFamily="2" charset="0"/>
              </a:rPr>
              <a:t> техника </a:t>
            </a:r>
            <a:r>
              <a:rPr lang="ru-RU" b="0" dirty="0" err="1">
                <a:solidFill>
                  <a:prstClr val="black"/>
                </a:solidFill>
                <a:latin typeface="Montserrat" panose="00000500000000000000" pitchFamily="2" charset="0"/>
              </a:rPr>
              <a:t>қағидаттарына</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көшуіне</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ықпал</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ету</a:t>
            </a:r>
            <a:endParaRPr lang="ru-RU" b="0" dirty="0">
              <a:solidFill>
                <a:prstClr val="black"/>
              </a:solidFill>
              <a:latin typeface="Montserrat" panose="00000500000000000000" pitchFamily="2" charset="0"/>
            </a:endParaRPr>
          </a:p>
          <a:p>
            <a:pPr defTabSz="1371600" fontAlgn="auto">
              <a:lnSpc>
                <a:spcPct val="200000"/>
              </a:lnSpc>
              <a:spcBef>
                <a:spcPts val="0"/>
              </a:spcBef>
              <a:spcAft>
                <a:spcPts val="0"/>
              </a:spcAft>
            </a:pPr>
            <a:r>
              <a:rPr lang="ru-RU" b="0" dirty="0">
                <a:solidFill>
                  <a:prstClr val="black"/>
                </a:solidFill>
                <a:latin typeface="Montserrat" panose="00000500000000000000" pitchFamily="2" charset="0"/>
              </a:rPr>
              <a:t>7.     </a:t>
            </a:r>
            <a:r>
              <a:rPr lang="ru-RU" b="0" dirty="0" err="1">
                <a:solidFill>
                  <a:prstClr val="black"/>
                </a:solidFill>
                <a:latin typeface="Montserrat" panose="00000500000000000000" pitchFamily="2" charset="0"/>
              </a:rPr>
              <a:t>Жасыл</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технологиялар</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нарығын</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дамыту</a:t>
            </a:r>
            <a:endParaRPr lang="ru-RU" b="0" dirty="0">
              <a:solidFill>
                <a:prstClr val="black"/>
              </a:solidFill>
              <a:latin typeface="Montserrat" panose="00000500000000000000" pitchFamily="2" charset="0"/>
            </a:endParaRPr>
          </a:p>
          <a:p>
            <a:pPr defTabSz="1371600" fontAlgn="auto">
              <a:lnSpc>
                <a:spcPct val="200000"/>
              </a:lnSpc>
              <a:spcBef>
                <a:spcPts val="0"/>
              </a:spcBef>
              <a:spcAft>
                <a:spcPts val="0"/>
              </a:spcAft>
            </a:pPr>
            <a:r>
              <a:rPr lang="ru-RU" b="0" dirty="0">
                <a:solidFill>
                  <a:prstClr val="black"/>
                </a:solidFill>
                <a:latin typeface="Montserrat" panose="00000500000000000000" pitchFamily="2" charset="0"/>
              </a:rPr>
              <a:t>8.     </a:t>
            </a:r>
            <a:r>
              <a:rPr lang="ru-RU" b="0" dirty="0" err="1">
                <a:solidFill>
                  <a:prstClr val="black"/>
                </a:solidFill>
                <a:latin typeface="Montserrat" panose="00000500000000000000" pitchFamily="2" charset="0"/>
              </a:rPr>
              <a:t>Корпоративтік</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басқару</a:t>
            </a:r>
            <a:endParaRPr lang="ru-RU" b="0" dirty="0">
              <a:solidFill>
                <a:prstClr val="black"/>
              </a:solidFill>
              <a:latin typeface="Montserrat" panose="00000500000000000000" pitchFamily="2" charset="0"/>
            </a:endParaRPr>
          </a:p>
        </p:txBody>
      </p:sp>
      <p:sp>
        <p:nvSpPr>
          <p:cNvPr id="5" name="Slide Number Placeholder 1">
            <a:extLst>
              <a:ext uri="{FF2B5EF4-FFF2-40B4-BE49-F238E27FC236}">
                <a16:creationId xmlns:a16="http://schemas.microsoft.com/office/drawing/2014/main" id="{50C60BB3-8A25-491F-19E5-3053F3EA1424}"/>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2</a:t>
            </a:fld>
            <a:endParaRPr lang="ru-RU">
              <a:solidFill>
                <a:prstClr val="black">
                  <a:tint val="82000"/>
                </a:prstClr>
              </a:solidFill>
              <a:latin typeface="Montserrat" panose="00000500000000000000" pitchFamily="2" charset="0"/>
            </a:endParaRPr>
          </a:p>
        </p:txBody>
      </p:sp>
      <p:sp>
        <p:nvSpPr>
          <p:cNvPr id="6" name="TextBox 13">
            <a:extLst>
              <a:ext uri="{FF2B5EF4-FFF2-40B4-BE49-F238E27FC236}">
                <a16:creationId xmlns:a16="http://schemas.microsoft.com/office/drawing/2014/main" id="{5DD006B6-CEED-DB19-AB7E-76F0B99DD503}"/>
              </a:ext>
            </a:extLst>
          </p:cNvPr>
          <p:cNvSpPr txBox="1">
            <a:spLocks noChangeArrowheads="1"/>
          </p:cNvSpPr>
          <p:nvPr/>
        </p:nvSpPr>
        <p:spPr bwMode="auto">
          <a:xfrm>
            <a:off x="9873050" y="1234539"/>
            <a:ext cx="7377864" cy="884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marL="685800" indent="-685800" defTabSz="1371600" fontAlgn="auto">
              <a:lnSpc>
                <a:spcPct val="200000"/>
              </a:lnSpc>
              <a:spcBef>
                <a:spcPts val="0"/>
              </a:spcBef>
              <a:spcAft>
                <a:spcPts val="0"/>
              </a:spcAft>
              <a:buFont typeface="+mj-lt"/>
              <a:buAutoNum type="arabicPeriod" startAt="9"/>
            </a:pPr>
            <a:r>
              <a:rPr lang="ru-RU" b="0" dirty="0" err="1">
                <a:solidFill>
                  <a:prstClr val="black"/>
                </a:solidFill>
                <a:latin typeface="Montserrat" panose="00000500000000000000" pitchFamily="2" charset="0"/>
              </a:rPr>
              <a:t>Корпоративтік</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оқиғалар</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туралы</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ақпарат</a:t>
            </a:r>
            <a:endParaRPr lang="en-US" b="0" dirty="0">
              <a:solidFill>
                <a:prstClr val="black"/>
              </a:solidFill>
              <a:latin typeface="Montserrat" panose="00000500000000000000" pitchFamily="2" charset="0"/>
            </a:endParaRPr>
          </a:p>
          <a:p>
            <a:pPr marL="685800" indent="-685800" defTabSz="1371600" fontAlgn="auto">
              <a:lnSpc>
                <a:spcPct val="200000"/>
              </a:lnSpc>
              <a:spcBef>
                <a:spcPts val="0"/>
              </a:spcBef>
              <a:spcAft>
                <a:spcPts val="0"/>
              </a:spcAft>
              <a:buFont typeface="+mj-lt"/>
              <a:buAutoNum type="arabicPeriod" startAt="9"/>
            </a:pPr>
            <a:r>
              <a:rPr lang="ru-RU" b="0" dirty="0" err="1">
                <a:solidFill>
                  <a:prstClr val="black"/>
                </a:solidFill>
                <a:latin typeface="Montserrat" panose="00000500000000000000" pitchFamily="2" charset="0"/>
              </a:rPr>
              <a:t>Халықаралық</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ынтымақтастық</a:t>
            </a:r>
            <a:endParaRPr lang="ru-RU" b="0" dirty="0">
              <a:solidFill>
                <a:prstClr val="black"/>
              </a:solidFill>
              <a:latin typeface="Montserrat" panose="00000500000000000000" pitchFamily="2" charset="0"/>
            </a:endParaRPr>
          </a:p>
          <a:p>
            <a:pPr marL="685800" indent="-685800" defTabSz="1371600" fontAlgn="auto">
              <a:lnSpc>
                <a:spcPct val="200000"/>
              </a:lnSpc>
              <a:spcBef>
                <a:spcPts val="0"/>
              </a:spcBef>
              <a:spcAft>
                <a:spcPts val="0"/>
              </a:spcAft>
              <a:buFont typeface="+mj-lt"/>
              <a:buAutoNum type="arabicPeriod" startAt="9"/>
            </a:pPr>
            <a:r>
              <a:rPr lang="ru-RU" b="0" dirty="0" err="1">
                <a:solidFill>
                  <a:prstClr val="black"/>
                </a:solidFill>
                <a:latin typeface="Montserrat" panose="00000500000000000000" pitchFamily="2" charset="0"/>
              </a:rPr>
              <a:t>Ақпараттық</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жұмыс</a:t>
            </a:r>
            <a:endParaRPr lang="ru-RU" b="0" dirty="0">
              <a:solidFill>
                <a:prstClr val="black"/>
              </a:solidFill>
              <a:latin typeface="Montserrat" panose="00000500000000000000" pitchFamily="2" charset="0"/>
            </a:endParaRPr>
          </a:p>
          <a:p>
            <a:pPr marL="685800" indent="-685800" defTabSz="1371600" fontAlgn="auto">
              <a:lnSpc>
                <a:spcPct val="200000"/>
              </a:lnSpc>
              <a:spcBef>
                <a:spcPts val="0"/>
              </a:spcBef>
              <a:spcAft>
                <a:spcPts val="0"/>
              </a:spcAft>
              <a:buFont typeface="+mj-lt"/>
              <a:buAutoNum type="arabicPeriod" startAt="9"/>
            </a:pPr>
            <a:r>
              <a:rPr lang="ru-RU" b="0" dirty="0" err="1">
                <a:solidFill>
                  <a:prstClr val="black"/>
                </a:solidFill>
                <a:latin typeface="Montserrat" panose="00000500000000000000" pitchFamily="2" charset="0"/>
              </a:rPr>
              <a:t>Қауіп-қатерлерді</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басқару</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жүйесі</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және</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негізгі</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қауіп</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факторлары</a:t>
            </a:r>
            <a:endParaRPr lang="ru-RU" b="0" dirty="0">
              <a:solidFill>
                <a:prstClr val="black"/>
              </a:solidFill>
              <a:latin typeface="Montserrat" panose="00000500000000000000" pitchFamily="2" charset="0"/>
            </a:endParaRPr>
          </a:p>
          <a:p>
            <a:pPr marL="685800" indent="-685800" defTabSz="1371600" fontAlgn="auto">
              <a:lnSpc>
                <a:spcPct val="200000"/>
              </a:lnSpc>
              <a:spcBef>
                <a:spcPts val="0"/>
              </a:spcBef>
              <a:spcAft>
                <a:spcPts val="0"/>
              </a:spcAft>
              <a:buFont typeface="+mj-lt"/>
              <a:buAutoNum type="arabicPeriod" startAt="9"/>
            </a:pPr>
            <a:r>
              <a:rPr lang="ru-RU" b="0" dirty="0" err="1">
                <a:solidFill>
                  <a:prstClr val="black"/>
                </a:solidFill>
                <a:latin typeface="Montserrat" panose="00000500000000000000" pitchFamily="2" charset="0"/>
              </a:rPr>
              <a:t>Тұрақты</a:t>
            </a:r>
            <a:r>
              <a:rPr lang="ru-RU" b="0" dirty="0">
                <a:solidFill>
                  <a:prstClr val="black"/>
                </a:solidFill>
                <a:latin typeface="Montserrat" panose="00000500000000000000" pitchFamily="2" charset="0"/>
              </a:rPr>
              <a:t> даму</a:t>
            </a:r>
          </a:p>
          <a:p>
            <a:pPr marL="685800" indent="-685800" defTabSz="1371600" fontAlgn="auto">
              <a:lnSpc>
                <a:spcPct val="200000"/>
              </a:lnSpc>
              <a:spcBef>
                <a:spcPts val="0"/>
              </a:spcBef>
              <a:spcAft>
                <a:spcPts val="0"/>
              </a:spcAft>
              <a:buFont typeface="+mj-lt"/>
              <a:buAutoNum type="arabicPeriod" startAt="9"/>
            </a:pPr>
            <a:r>
              <a:rPr lang="ru-RU" b="0" dirty="0">
                <a:solidFill>
                  <a:prstClr val="black"/>
                </a:solidFill>
                <a:latin typeface="Montserrat" panose="00000500000000000000" pitchFamily="2" charset="0"/>
              </a:rPr>
              <a:t>Адам </a:t>
            </a:r>
            <a:r>
              <a:rPr lang="ru-RU" b="0" dirty="0" err="1">
                <a:solidFill>
                  <a:prstClr val="black"/>
                </a:solidFill>
                <a:latin typeface="Montserrat" panose="00000500000000000000" pitchFamily="2" charset="0"/>
              </a:rPr>
              <a:t>ресурстарын</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басқару</a:t>
            </a:r>
            <a:endParaRPr lang="ru-RU" b="0" dirty="0">
              <a:solidFill>
                <a:prstClr val="black"/>
              </a:solidFill>
              <a:latin typeface="Montserrat" panose="00000500000000000000" pitchFamily="2" charset="0"/>
            </a:endParaRPr>
          </a:p>
          <a:p>
            <a:pPr marL="685800" indent="-685800" defTabSz="1371600" fontAlgn="auto">
              <a:lnSpc>
                <a:spcPct val="200000"/>
              </a:lnSpc>
              <a:spcBef>
                <a:spcPts val="0"/>
              </a:spcBef>
              <a:spcAft>
                <a:spcPts val="0"/>
              </a:spcAft>
              <a:buFont typeface="+mj-lt"/>
              <a:buAutoNum type="arabicPeriod" startAt="9"/>
            </a:pPr>
            <a:r>
              <a:rPr lang="ru-RU" b="0" dirty="0" err="1">
                <a:solidFill>
                  <a:prstClr val="black"/>
                </a:solidFill>
                <a:latin typeface="Montserrat" panose="00000500000000000000" pitchFamily="2" charset="0"/>
              </a:rPr>
              <a:t>Орталықтың</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қаржы-экономикалық</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қызметіне</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шолу</a:t>
            </a:r>
            <a:endParaRPr lang="ru-RU" b="0" dirty="0">
              <a:solidFill>
                <a:prstClr val="black"/>
              </a:solidFill>
              <a:latin typeface="Montserrat" panose="00000500000000000000" pitchFamily="2" charset="0"/>
            </a:endParaRPr>
          </a:p>
          <a:p>
            <a:pPr marL="685800" indent="-685800" defTabSz="1371600" fontAlgn="auto">
              <a:lnSpc>
                <a:spcPct val="200000"/>
              </a:lnSpc>
              <a:spcBef>
                <a:spcPts val="0"/>
              </a:spcBef>
              <a:spcAft>
                <a:spcPts val="0"/>
              </a:spcAft>
              <a:buFont typeface="+mj-lt"/>
              <a:buAutoNum type="arabicPeriod" startAt="9"/>
            </a:pPr>
            <a:r>
              <a:rPr lang="ru-RU" b="0" dirty="0">
                <a:solidFill>
                  <a:prstClr val="black"/>
                </a:solidFill>
                <a:latin typeface="Montserrat" panose="00000500000000000000" pitchFamily="2" charset="0"/>
              </a:rPr>
              <a:t>Аудит </a:t>
            </a:r>
            <a:r>
              <a:rPr lang="ru-RU" b="0" dirty="0" err="1">
                <a:solidFill>
                  <a:prstClr val="black"/>
                </a:solidFill>
                <a:latin typeface="Montserrat" panose="00000500000000000000" pitchFamily="2" charset="0"/>
              </a:rPr>
              <a:t>және</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қаржылық</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есептілік</a:t>
            </a:r>
            <a:endParaRPr lang="ru-RU" b="0" dirty="0">
              <a:solidFill>
                <a:prstClr val="black"/>
              </a:solidFill>
              <a:latin typeface="Montserrat" panose="00000500000000000000" pitchFamily="2" charset="0"/>
            </a:endParaRPr>
          </a:p>
          <a:p>
            <a:pPr marL="685800" indent="-685800" defTabSz="1371600" fontAlgn="auto">
              <a:lnSpc>
                <a:spcPct val="200000"/>
              </a:lnSpc>
              <a:spcBef>
                <a:spcPts val="0"/>
              </a:spcBef>
              <a:spcAft>
                <a:spcPts val="0"/>
              </a:spcAft>
              <a:buFont typeface="+mj-lt"/>
              <a:buAutoNum type="arabicPeriod" startAt="9"/>
            </a:pPr>
            <a:r>
              <a:rPr lang="ru-RU" b="0" dirty="0">
                <a:solidFill>
                  <a:prstClr val="black"/>
                </a:solidFill>
                <a:latin typeface="Montserrat" panose="00000500000000000000" pitchFamily="2" charset="0"/>
              </a:rPr>
              <a:t>2025 </a:t>
            </a:r>
            <a:r>
              <a:rPr lang="ru-RU" b="0" dirty="0" err="1">
                <a:solidFill>
                  <a:prstClr val="black"/>
                </a:solidFill>
                <a:latin typeface="Montserrat" panose="00000500000000000000" pitchFamily="2" charset="0"/>
              </a:rPr>
              <a:t>жылға</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арналған</a:t>
            </a:r>
            <a:r>
              <a:rPr lang="ru-RU" b="0" dirty="0">
                <a:solidFill>
                  <a:prstClr val="black"/>
                </a:solidFill>
                <a:latin typeface="Montserrat" panose="00000500000000000000" pitchFamily="2" charset="0"/>
              </a:rPr>
              <a:t> </a:t>
            </a:r>
            <a:r>
              <a:rPr lang="ru-RU" b="0" dirty="0" err="1">
                <a:solidFill>
                  <a:prstClr val="black"/>
                </a:solidFill>
                <a:latin typeface="Montserrat" panose="00000500000000000000" pitchFamily="2" charset="0"/>
              </a:rPr>
              <a:t>мақсаттар</a:t>
            </a:r>
            <a:r>
              <a:rPr lang="ru-RU" b="0" dirty="0">
                <a:solidFill>
                  <a:prstClr val="black"/>
                </a:solidFill>
                <a:latin typeface="Montserrat" panose="00000500000000000000" pitchFamily="2" charset="0"/>
              </a:rPr>
              <a:t> мен </a:t>
            </a:r>
            <a:r>
              <a:rPr lang="ru-RU" b="0" dirty="0" err="1">
                <a:solidFill>
                  <a:prstClr val="black"/>
                </a:solidFill>
                <a:latin typeface="Montserrat" panose="00000500000000000000" pitchFamily="2" charset="0"/>
              </a:rPr>
              <a:t>жоспарлар</a:t>
            </a:r>
            <a:endParaRPr lang="ru-RU" b="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8726793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9C7E0-1EE7-178B-91A3-75B172EEC5F4}"/>
            </a:ext>
          </a:extLst>
        </p:cNvPr>
        <p:cNvGrpSpPr/>
        <p:nvPr/>
      </p:nvGrpSpPr>
      <p:grpSpPr>
        <a:xfrm>
          <a:off x="0" y="0"/>
          <a:ext cx="0" cy="0"/>
          <a:chOff x="0" y="0"/>
          <a:chExt cx="0" cy="0"/>
        </a:xfrm>
      </p:grpSpPr>
      <p:sp>
        <p:nvSpPr>
          <p:cNvPr id="4" name="Номер слайда 1">
            <a:extLst>
              <a:ext uri="{FF2B5EF4-FFF2-40B4-BE49-F238E27FC236}">
                <a16:creationId xmlns:a16="http://schemas.microsoft.com/office/drawing/2014/main" id="{D8A3088D-090E-E0F8-AF22-582731839835}"/>
              </a:ext>
            </a:extLst>
          </p:cNvPr>
          <p:cNvSpPr>
            <a:spLocks noGrp="1"/>
          </p:cNvSpPr>
          <p:nvPr>
            <p:ph type="sldNum" sz="quarter" idx="12"/>
          </p:nvPr>
        </p:nvSpPr>
        <p:spPr>
          <a:xfrm>
            <a:off x="17613438" y="9546079"/>
            <a:ext cx="530760" cy="547688"/>
          </a:xfrm>
        </p:spPr>
        <p:txBody>
          <a:bodyPr/>
          <a:lstStyle/>
          <a:p>
            <a:pPr defTabSz="1371600" eaLnBrk="1" fontAlgn="auto" hangingPunct="1">
              <a:spcBef>
                <a:spcPts val="0"/>
              </a:spcBef>
              <a:spcAft>
                <a:spcPts val="0"/>
              </a:spcAft>
            </a:pPr>
            <a:fld id="{F5EE300C-428C-48ED-BE16-2A98B139324D}" type="slidenum">
              <a:rPr lang="ru-RU">
                <a:solidFill>
                  <a:prstClr val="black">
                    <a:tint val="75000"/>
                  </a:prstClr>
                </a:solidFill>
                <a:latin typeface="Calibri" panose="020F0502020204030204"/>
              </a:rPr>
              <a:pPr defTabSz="1371600" eaLnBrk="1" fontAlgn="auto" hangingPunct="1">
                <a:spcBef>
                  <a:spcPts val="0"/>
                </a:spcBef>
                <a:spcAft>
                  <a:spcPts val="0"/>
                </a:spcAft>
              </a:pPr>
              <a:t>20</a:t>
            </a:fld>
            <a:endParaRPr lang="ru-RU" dirty="0">
              <a:solidFill>
                <a:prstClr val="black">
                  <a:tint val="75000"/>
                </a:prstClr>
              </a:solidFill>
              <a:latin typeface="Calibri" panose="020F0502020204030204"/>
            </a:endParaRPr>
          </a:p>
        </p:txBody>
      </p:sp>
      <p:sp>
        <p:nvSpPr>
          <p:cNvPr id="5" name="Полилиния: фигура 4">
            <a:extLst>
              <a:ext uri="{FF2B5EF4-FFF2-40B4-BE49-F238E27FC236}">
                <a16:creationId xmlns:a16="http://schemas.microsoft.com/office/drawing/2014/main" id="{08F71607-A73F-6C1F-7B29-5F1FFE4CE137}"/>
              </a:ext>
            </a:extLst>
          </p:cNvPr>
          <p:cNvSpPr/>
          <p:nvPr/>
        </p:nvSpPr>
        <p:spPr>
          <a:xfrm>
            <a:off x="1229358" y="3692715"/>
            <a:ext cx="7558935" cy="49463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777" tIns="601827" rIns="103436" bIns="601829" numCol="1" spcCol="1270" anchor="ctr" anchorCtr="0">
            <a:noAutofit/>
          </a:bodyPr>
          <a:lstStyle/>
          <a:p>
            <a:pPr defTabSz="733425" eaLnBrk="1" fontAlgn="auto" hangingPunct="1">
              <a:lnSpc>
                <a:spcPct val="90000"/>
              </a:lnSpc>
              <a:spcAft>
                <a:spcPct val="35000"/>
              </a:spcAft>
            </a:pPr>
            <a:r>
              <a:rPr lang="ru-RU" sz="2200" b="1" dirty="0" err="1">
                <a:solidFill>
                  <a:prstClr val="black"/>
                </a:solidFill>
                <a:latin typeface="Montserrat" panose="00000500000000000000" pitchFamily="2" charset="-52"/>
                <a:cs typeface="Times New Roman" panose="02020603050405020304" pitchFamily="18" charset="0"/>
              </a:rPr>
              <a:t>Павильонның</a:t>
            </a:r>
            <a:r>
              <a:rPr lang="ru-RU" sz="2200" b="1" dirty="0">
                <a:solidFill>
                  <a:prstClr val="black"/>
                </a:solidFill>
                <a:latin typeface="Montserrat" panose="00000500000000000000" pitchFamily="2" charset="-52"/>
                <a:cs typeface="Times New Roman" panose="02020603050405020304" pitchFamily="18" charset="0"/>
              </a:rPr>
              <a:t> 10-22 </a:t>
            </a:r>
            <a:r>
              <a:rPr lang="ru-RU" sz="2200" b="1" dirty="0" err="1">
                <a:solidFill>
                  <a:prstClr val="black"/>
                </a:solidFill>
                <a:latin typeface="Montserrat" panose="00000500000000000000" pitchFamily="2" charset="-52"/>
                <a:cs typeface="Times New Roman" panose="02020603050405020304" pitchFamily="18" charset="0"/>
              </a:rPr>
              <a:t>қараша</a:t>
            </a:r>
            <a:r>
              <a:rPr lang="ru-RU" sz="2200" b="1" dirty="0">
                <a:solidFill>
                  <a:prstClr val="black"/>
                </a:solidFill>
                <a:latin typeface="Montserrat" panose="00000500000000000000" pitchFamily="2" charset="-52"/>
                <a:cs typeface="Times New Roman" panose="02020603050405020304" pitchFamily="18" charset="0"/>
              </a:rPr>
              <a:t> </a:t>
            </a:r>
            <a:r>
              <a:rPr lang="ru-RU" sz="2200" b="1" dirty="0" err="1">
                <a:solidFill>
                  <a:prstClr val="black"/>
                </a:solidFill>
                <a:latin typeface="Montserrat" panose="00000500000000000000" pitchFamily="2" charset="-52"/>
                <a:cs typeface="Times New Roman" panose="02020603050405020304" pitchFamily="18" charset="0"/>
              </a:rPr>
              <a:t>аралығындағы</a:t>
            </a:r>
            <a:r>
              <a:rPr lang="ru-RU" sz="2200" b="1" dirty="0">
                <a:solidFill>
                  <a:prstClr val="black"/>
                </a:solidFill>
                <a:latin typeface="Montserrat" panose="00000500000000000000" pitchFamily="2" charset="-52"/>
                <a:cs typeface="Times New Roman" panose="02020603050405020304" pitchFamily="18" charset="0"/>
              </a:rPr>
              <a:t> </a:t>
            </a:r>
            <a:r>
              <a:rPr lang="ru-RU" sz="2200" b="1" dirty="0" err="1">
                <a:solidFill>
                  <a:prstClr val="black"/>
                </a:solidFill>
                <a:latin typeface="Montserrat" panose="00000500000000000000" pitchFamily="2" charset="-52"/>
                <a:cs typeface="Times New Roman" panose="02020603050405020304" pitchFamily="18" charset="0"/>
              </a:rPr>
              <a:t>әр</a:t>
            </a:r>
            <a:r>
              <a:rPr lang="ru-RU" sz="2200" b="1" dirty="0">
                <a:solidFill>
                  <a:prstClr val="black"/>
                </a:solidFill>
                <a:latin typeface="Montserrat" panose="00000500000000000000" pitchFamily="2" charset="-52"/>
                <a:cs typeface="Times New Roman" panose="02020603050405020304" pitchFamily="18" charset="0"/>
              </a:rPr>
              <a:t> </a:t>
            </a:r>
            <a:r>
              <a:rPr lang="ru-RU" sz="2200" b="1" dirty="0" err="1">
                <a:solidFill>
                  <a:prstClr val="black"/>
                </a:solidFill>
                <a:latin typeface="Montserrat" panose="00000500000000000000" pitchFamily="2" charset="-52"/>
                <a:cs typeface="Times New Roman" panose="02020603050405020304" pitchFamily="18" charset="0"/>
              </a:rPr>
              <a:t>күнінің</a:t>
            </a:r>
            <a:r>
              <a:rPr lang="ru-RU" sz="2200" b="1" dirty="0">
                <a:solidFill>
                  <a:prstClr val="black"/>
                </a:solidFill>
                <a:latin typeface="Montserrat" panose="00000500000000000000" pitchFamily="2" charset="-52"/>
                <a:cs typeface="Times New Roman" panose="02020603050405020304" pitchFamily="18" charset="0"/>
              </a:rPr>
              <a:t> </a:t>
            </a:r>
            <a:r>
              <a:rPr lang="ru-RU" sz="2200" b="1" dirty="0" err="1">
                <a:solidFill>
                  <a:prstClr val="black"/>
                </a:solidFill>
                <a:latin typeface="Montserrat" panose="00000500000000000000" pitchFamily="2" charset="-52"/>
                <a:cs typeface="Times New Roman" panose="02020603050405020304" pitchFamily="18" charset="0"/>
              </a:rPr>
              <a:t>жұмыс</a:t>
            </a:r>
            <a:r>
              <a:rPr lang="ru-RU" sz="2200" b="1" dirty="0">
                <a:solidFill>
                  <a:prstClr val="black"/>
                </a:solidFill>
                <a:latin typeface="Montserrat" panose="00000500000000000000" pitchFamily="2" charset="-52"/>
                <a:cs typeface="Times New Roman" panose="02020603050405020304" pitchFamily="18" charset="0"/>
              </a:rPr>
              <a:t> </a:t>
            </a:r>
            <a:r>
              <a:rPr lang="ru-RU" sz="2200" b="1" dirty="0" err="1">
                <a:solidFill>
                  <a:prstClr val="black"/>
                </a:solidFill>
                <a:latin typeface="Montserrat" panose="00000500000000000000" pitchFamily="2" charset="-52"/>
                <a:cs typeface="Times New Roman" panose="02020603050405020304" pitchFamily="18" charset="0"/>
              </a:rPr>
              <a:t>бағдарламасын</a:t>
            </a:r>
            <a:r>
              <a:rPr lang="ru-RU" sz="2200" b="1" dirty="0">
                <a:solidFill>
                  <a:prstClr val="black"/>
                </a:solidFill>
                <a:latin typeface="Montserrat" panose="00000500000000000000" pitchFamily="2" charset="-52"/>
                <a:cs typeface="Times New Roman" panose="02020603050405020304" pitchFamily="18" charset="0"/>
              </a:rPr>
              <a:t> </a:t>
            </a:r>
            <a:r>
              <a:rPr lang="ru-RU" sz="2200" b="1" dirty="0" err="1">
                <a:solidFill>
                  <a:prstClr val="black"/>
                </a:solidFill>
                <a:latin typeface="Montserrat" panose="00000500000000000000" pitchFamily="2" charset="-52"/>
                <a:cs typeface="Times New Roman" panose="02020603050405020304" pitchFamily="18" charset="0"/>
              </a:rPr>
              <a:t>пысықтау</a:t>
            </a:r>
            <a:r>
              <a:rPr lang="ru-RU" sz="2200" b="1" dirty="0">
                <a:solidFill>
                  <a:prstClr val="black"/>
                </a:solidFill>
                <a:latin typeface="Montserrat" panose="00000500000000000000" pitchFamily="2" charset="-52"/>
                <a:cs typeface="Times New Roman" panose="02020603050405020304" pitchFamily="18" charset="0"/>
              </a:rPr>
              <a:t>, </a:t>
            </a:r>
            <a:r>
              <a:rPr lang="ru-RU" sz="2200" b="1" dirty="0" err="1">
                <a:solidFill>
                  <a:prstClr val="black"/>
                </a:solidFill>
                <a:latin typeface="Montserrat" panose="00000500000000000000" pitchFamily="2" charset="-52"/>
                <a:cs typeface="Times New Roman" panose="02020603050405020304" pitchFamily="18" charset="0"/>
              </a:rPr>
              <a:t>оның</a:t>
            </a:r>
            <a:r>
              <a:rPr lang="ru-RU" sz="2200" b="1" dirty="0">
                <a:solidFill>
                  <a:prstClr val="black"/>
                </a:solidFill>
                <a:latin typeface="Montserrat" panose="00000500000000000000" pitchFamily="2" charset="-52"/>
                <a:cs typeface="Times New Roman" panose="02020603050405020304" pitchFamily="18" charset="0"/>
              </a:rPr>
              <a:t> </a:t>
            </a:r>
            <a:r>
              <a:rPr lang="ru-RU" sz="2200" b="1" dirty="0" err="1">
                <a:solidFill>
                  <a:prstClr val="black"/>
                </a:solidFill>
                <a:latin typeface="Montserrat" panose="00000500000000000000" pitchFamily="2" charset="-52"/>
                <a:cs typeface="Times New Roman" panose="02020603050405020304" pitchFamily="18" charset="0"/>
              </a:rPr>
              <a:t>іске</a:t>
            </a:r>
            <a:r>
              <a:rPr lang="ru-RU" sz="2200" b="1" dirty="0">
                <a:solidFill>
                  <a:prstClr val="black"/>
                </a:solidFill>
                <a:latin typeface="Montserrat" panose="00000500000000000000" pitchFamily="2" charset="-52"/>
                <a:cs typeface="Times New Roman" panose="02020603050405020304" pitchFamily="18" charset="0"/>
              </a:rPr>
              <a:t> </a:t>
            </a:r>
            <a:r>
              <a:rPr lang="ru-RU" sz="2200" b="1" dirty="0" err="1">
                <a:solidFill>
                  <a:prstClr val="black"/>
                </a:solidFill>
                <a:latin typeface="Montserrat" panose="00000500000000000000" pitchFamily="2" charset="-52"/>
                <a:cs typeface="Times New Roman" panose="02020603050405020304" pitchFamily="18" charset="0"/>
              </a:rPr>
              <a:t>асырылуын</a:t>
            </a:r>
            <a:r>
              <a:rPr lang="ru-RU" sz="2200" b="1" dirty="0">
                <a:solidFill>
                  <a:prstClr val="black"/>
                </a:solidFill>
                <a:latin typeface="Montserrat" panose="00000500000000000000" pitchFamily="2" charset="-52"/>
                <a:cs typeface="Times New Roman" panose="02020603050405020304" pitchFamily="18" charset="0"/>
              </a:rPr>
              <a:t> </a:t>
            </a:r>
            <a:r>
              <a:rPr lang="ru-RU" sz="2200" b="1" dirty="0" err="1">
                <a:solidFill>
                  <a:prstClr val="black"/>
                </a:solidFill>
                <a:latin typeface="Montserrat" panose="00000500000000000000" pitchFamily="2" charset="-52"/>
                <a:cs typeface="Times New Roman" panose="02020603050405020304" pitchFamily="18" charset="0"/>
              </a:rPr>
              <a:t>бақылау</a:t>
            </a:r>
            <a:endParaRPr lang="ru-RU" sz="2200" b="1" dirty="0">
              <a:solidFill>
                <a:prstClr val="black"/>
              </a:solidFill>
              <a:latin typeface="Montserrat" panose="00000500000000000000" pitchFamily="2" charset="-52"/>
              <a:cs typeface="Times New Roman" panose="02020603050405020304" pitchFamily="18" charset="0"/>
            </a:endParaRPr>
          </a:p>
          <a:p>
            <a:pPr defTabSz="733425" eaLnBrk="1" fontAlgn="auto" hangingPunct="1">
              <a:lnSpc>
                <a:spcPct val="90000"/>
              </a:lnSpc>
              <a:spcAft>
                <a:spcPct val="35000"/>
              </a:spcAft>
            </a:pPr>
            <a:endParaRPr lang="ru-RU" sz="2200" b="1" dirty="0">
              <a:solidFill>
                <a:prstClr val="black"/>
              </a:solidFill>
              <a:latin typeface="Montserrat" panose="00000500000000000000" pitchFamily="2" charset="-52"/>
              <a:cs typeface="Times New Roman" panose="02020603050405020304" pitchFamily="18" charset="0"/>
            </a:endParaRPr>
          </a:p>
          <a:p>
            <a:pPr marL="428625" indent="-428625" defTabSz="733425" eaLnBrk="1" fontAlgn="auto" hangingPunct="1">
              <a:lnSpc>
                <a:spcPct val="90000"/>
              </a:lnSpc>
              <a:spcAft>
                <a:spcPct val="35000"/>
              </a:spcAft>
              <a:buFont typeface="Arial" panose="020B0604020202020204" pitchFamily="34" charset="0"/>
              <a:buChar char="•"/>
            </a:pPr>
            <a:r>
              <a:rPr lang="ru-RU" sz="2200" dirty="0" err="1">
                <a:solidFill>
                  <a:prstClr val="black"/>
                </a:solidFill>
                <a:latin typeface="Montserrat" panose="00000500000000000000" pitchFamily="2" charset="-52"/>
                <a:cs typeface="Times New Roman" panose="02020603050405020304" pitchFamily="18" charset="0"/>
              </a:rPr>
              <a:t>Әртүрлі</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ұйымдармен</a:t>
            </a:r>
            <a:r>
              <a:rPr lang="ru-RU" sz="2200" dirty="0">
                <a:solidFill>
                  <a:prstClr val="black"/>
                </a:solidFill>
                <a:latin typeface="Montserrat" panose="00000500000000000000" pitchFamily="2" charset="-52"/>
                <a:cs typeface="Times New Roman" panose="02020603050405020304" pitchFamily="18" charset="0"/>
              </a:rPr>
              <a:t> </a:t>
            </a:r>
            <a:r>
              <a:rPr lang="ru-RU" sz="3200" b="1" dirty="0">
                <a:solidFill>
                  <a:srgbClr val="4EA72E"/>
                </a:solidFill>
                <a:latin typeface="Montserrat" panose="00000500000000000000" pitchFamily="2" charset="-52"/>
                <a:cs typeface="Times New Roman" panose="02020603050405020304" pitchFamily="18" charset="0"/>
              </a:rPr>
              <a:t>21</a:t>
            </a:r>
            <a:r>
              <a:rPr lang="ru-RU" sz="2200" dirty="0">
                <a:solidFill>
                  <a:prstClr val="black"/>
                </a:solidFill>
                <a:latin typeface="Montserrat" panose="00000500000000000000" pitchFamily="2" charset="-52"/>
                <a:cs typeface="Times New Roman" panose="02020603050405020304" pitchFamily="18" charset="0"/>
              </a:rPr>
              <a:t> </a:t>
            </a:r>
            <a:r>
              <a:rPr lang="kk-KZ" sz="2200" dirty="0">
                <a:solidFill>
                  <a:prstClr val="black"/>
                </a:solidFill>
                <a:latin typeface="Montserrat" panose="00000500000000000000" pitchFamily="2" charset="-52"/>
                <a:cs typeface="Times New Roman" panose="02020603050405020304" pitchFamily="18" charset="0"/>
              </a:rPr>
              <a:t>құжатқа қол қойылды</a:t>
            </a:r>
            <a:endParaRPr lang="ru-RU" sz="2200" dirty="0">
              <a:solidFill>
                <a:prstClr val="black"/>
              </a:solidFill>
              <a:latin typeface="Montserrat" panose="00000500000000000000" pitchFamily="2" charset="-52"/>
              <a:cs typeface="Times New Roman" panose="02020603050405020304" pitchFamily="18" charset="0"/>
            </a:endParaRPr>
          </a:p>
          <a:p>
            <a:pPr marL="428625" indent="-428625" defTabSz="733425" eaLnBrk="1" fontAlgn="auto" hangingPunct="1">
              <a:lnSpc>
                <a:spcPct val="90000"/>
              </a:lnSpc>
              <a:spcAft>
                <a:spcPct val="35000"/>
              </a:spcAft>
              <a:buFont typeface="Arial" panose="020B0604020202020204" pitchFamily="34" charset="0"/>
              <a:buChar char="•"/>
            </a:pPr>
            <a:endParaRPr lang="en-US" sz="2200" dirty="0">
              <a:solidFill>
                <a:prstClr val="black"/>
              </a:solidFill>
              <a:latin typeface="Montserrat" panose="00000500000000000000" pitchFamily="2" charset="-52"/>
              <a:cs typeface="Times New Roman" panose="02020603050405020304" pitchFamily="18" charset="0"/>
            </a:endParaRPr>
          </a:p>
          <a:p>
            <a:pPr marL="428625" indent="-428625" defTabSz="733425" eaLnBrk="1" fontAlgn="auto" hangingPunct="1">
              <a:lnSpc>
                <a:spcPct val="90000"/>
              </a:lnSpc>
              <a:spcAft>
                <a:spcPct val="35000"/>
              </a:spcAft>
              <a:buFont typeface="Arial" panose="020B0604020202020204" pitchFamily="34" charset="0"/>
              <a:buChar char="•"/>
            </a:pPr>
            <a:r>
              <a:rPr lang="kk-KZ" sz="2200" i="1" dirty="0">
                <a:solidFill>
                  <a:prstClr val="black"/>
                </a:solidFill>
                <a:latin typeface="Montserrat" panose="00000500000000000000" pitchFamily="2" charset="-52"/>
                <a:cs typeface="Times New Roman" panose="02020603050405020304" pitchFamily="18" charset="0"/>
              </a:rPr>
              <a:t>ХЖТИЖО </a:t>
            </a:r>
            <a:r>
              <a:rPr lang="en-US" sz="2200" b="1" i="1" dirty="0">
                <a:solidFill>
                  <a:prstClr val="black"/>
                </a:solidFill>
                <a:latin typeface="Montserrat" panose="00000500000000000000" pitchFamily="2" charset="-52"/>
                <a:cs typeface="Times New Roman" panose="02020603050405020304" pitchFamily="18" charset="0"/>
              </a:rPr>
              <a:t>Deep Rock </a:t>
            </a:r>
            <a:r>
              <a:rPr lang="kk-KZ" sz="2200" b="1" i="1" dirty="0">
                <a:solidFill>
                  <a:prstClr val="black"/>
                </a:solidFill>
                <a:latin typeface="Montserrat" panose="00000500000000000000" pitchFamily="2" charset="-52"/>
                <a:cs typeface="Times New Roman" panose="02020603050405020304" pitchFamily="18" charset="0"/>
              </a:rPr>
              <a:t>және</a:t>
            </a:r>
            <a:r>
              <a:rPr lang="en-US" sz="2200" b="1" i="1" dirty="0">
                <a:solidFill>
                  <a:prstClr val="black"/>
                </a:solidFill>
                <a:latin typeface="Montserrat" panose="00000500000000000000" pitchFamily="2" charset="-52"/>
                <a:cs typeface="Times New Roman" panose="02020603050405020304" pitchFamily="18" charset="0"/>
              </a:rPr>
              <a:t> TACT+INVEST Group</a:t>
            </a:r>
            <a:r>
              <a:rPr lang="kk-KZ" sz="2200" b="1" i="1" dirty="0">
                <a:solidFill>
                  <a:prstClr val="black"/>
                </a:solidFill>
                <a:latin typeface="Montserrat" panose="00000500000000000000" pitchFamily="2" charset="-52"/>
                <a:cs typeface="Times New Roman" panose="02020603050405020304" pitchFamily="18" charset="0"/>
              </a:rPr>
              <a:t>-пен </a:t>
            </a:r>
            <a:r>
              <a:rPr lang="ru-RU" sz="2200" i="1" dirty="0">
                <a:solidFill>
                  <a:prstClr val="black"/>
                </a:solidFill>
                <a:latin typeface="Montserrat" panose="00000500000000000000" pitchFamily="2" charset="-52"/>
                <a:cs typeface="Times New Roman" panose="02020603050405020304" pitchFamily="18" charset="0"/>
              </a:rPr>
              <a:t> </a:t>
            </a:r>
            <a:r>
              <a:rPr lang="ru-RU" sz="3200" b="1" i="1" dirty="0">
                <a:solidFill>
                  <a:srgbClr val="4EA72E"/>
                </a:solidFill>
                <a:latin typeface="Montserrat" panose="00000500000000000000" pitchFamily="2" charset="-52"/>
                <a:cs typeface="Times New Roman" panose="02020603050405020304" pitchFamily="18" charset="0"/>
              </a:rPr>
              <a:t>2 </a:t>
            </a:r>
            <a:r>
              <a:rPr lang="ru-RU" sz="2200" i="1" dirty="0" err="1">
                <a:solidFill>
                  <a:prstClr val="black"/>
                </a:solidFill>
                <a:latin typeface="Montserrat" panose="00000500000000000000" pitchFamily="2" charset="-52"/>
                <a:cs typeface="Times New Roman" panose="02020603050405020304" pitchFamily="18" charset="0"/>
              </a:rPr>
              <a:t>меморандумға</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қол</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қойды</a:t>
            </a:r>
            <a:endParaRPr lang="ru-RU" sz="2200" b="1" i="1" dirty="0">
              <a:solidFill>
                <a:prstClr val="black"/>
              </a:solidFill>
              <a:latin typeface="Montserrat" panose="00000500000000000000" pitchFamily="2" charset="-52"/>
              <a:cs typeface="Times New Roman" panose="02020603050405020304" pitchFamily="18" charset="0"/>
            </a:endParaRPr>
          </a:p>
          <a:p>
            <a:pPr marL="428625" indent="-428625" defTabSz="733425" eaLnBrk="1" fontAlgn="auto" hangingPunct="1">
              <a:lnSpc>
                <a:spcPct val="90000"/>
              </a:lnSpc>
              <a:spcAft>
                <a:spcPct val="35000"/>
              </a:spcAft>
              <a:buFont typeface="Arial" panose="020B0604020202020204" pitchFamily="34" charset="0"/>
              <a:buChar char="•"/>
            </a:pPr>
            <a:endParaRPr lang="kk-KZ" sz="2200" b="1" i="1" dirty="0">
              <a:solidFill>
                <a:prstClr val="black"/>
              </a:solidFill>
              <a:latin typeface="Montserrat" panose="00000500000000000000" pitchFamily="2" charset="-52"/>
              <a:cs typeface="Times New Roman" panose="02020603050405020304" pitchFamily="18" charset="0"/>
            </a:endParaRPr>
          </a:p>
          <a:p>
            <a:pPr marL="428625" indent="-428625" defTabSz="733425" eaLnBrk="1" fontAlgn="auto" hangingPunct="1">
              <a:lnSpc>
                <a:spcPct val="90000"/>
              </a:lnSpc>
              <a:spcAft>
                <a:spcPct val="35000"/>
              </a:spcAft>
              <a:buFont typeface="Arial" panose="020B0604020202020204" pitchFamily="34" charset="0"/>
              <a:buChar char="•"/>
            </a:pPr>
            <a:r>
              <a:rPr lang="ru-RU" sz="3200" b="1" dirty="0">
                <a:solidFill>
                  <a:srgbClr val="4EA72E"/>
                </a:solidFill>
                <a:latin typeface="Montserrat" panose="00000500000000000000" pitchFamily="2" charset="-52"/>
                <a:cs typeface="Times New Roman" panose="02020603050405020304" pitchFamily="18" charset="0"/>
              </a:rPr>
              <a:t>33</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тақырыптық</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іс</a:t>
            </a:r>
            <a:r>
              <a:rPr lang="ru-RU" sz="2200" dirty="0">
                <a:solidFill>
                  <a:prstClr val="black"/>
                </a:solidFill>
                <a:latin typeface="Montserrat" panose="00000500000000000000" pitchFamily="2" charset="-52"/>
                <a:cs typeface="Times New Roman" panose="02020603050405020304" pitchFamily="18" charset="0"/>
              </a:rPr>
              <a:t>-шара </a:t>
            </a:r>
            <a:r>
              <a:rPr lang="ru-RU" sz="2200" dirty="0" err="1">
                <a:solidFill>
                  <a:prstClr val="black"/>
                </a:solidFill>
                <a:latin typeface="Montserrat" panose="00000500000000000000" pitchFamily="2" charset="-52"/>
                <a:cs typeface="Times New Roman" panose="02020603050405020304" pitchFamily="18" charset="0"/>
              </a:rPr>
              <a:t>өткізілді</a:t>
            </a:r>
            <a:r>
              <a:rPr lang="ru-RU" sz="2200" i="1" dirty="0">
                <a:solidFill>
                  <a:prstClr val="black"/>
                </a:solidFill>
                <a:latin typeface="Montserrat" panose="00000500000000000000" pitchFamily="2" charset="-52"/>
                <a:cs typeface="Times New Roman" panose="02020603050405020304" pitchFamily="18" charset="0"/>
              </a:rPr>
              <a:t>.</a:t>
            </a:r>
            <a:endParaRPr lang="ru-RU" sz="2200" b="1" i="1" dirty="0">
              <a:solidFill>
                <a:prstClr val="black"/>
              </a:solidFill>
              <a:latin typeface="Montserrat" panose="00000500000000000000" pitchFamily="2" charset="-52"/>
              <a:cs typeface="Times New Roman" panose="02020603050405020304" pitchFamily="18" charset="0"/>
            </a:endParaRPr>
          </a:p>
        </p:txBody>
      </p:sp>
      <p:pic>
        <p:nvPicPr>
          <p:cNvPr id="28" name="Google Shape;73;g3025dc973fd_0_5">
            <a:extLst>
              <a:ext uri="{FF2B5EF4-FFF2-40B4-BE49-F238E27FC236}">
                <a16:creationId xmlns:a16="http://schemas.microsoft.com/office/drawing/2014/main" id="{1584474A-7338-2500-25EA-27F1FD3894C0}"/>
              </a:ext>
            </a:extLst>
          </p:cNvPr>
          <p:cNvPicPr preferRelativeResize="0"/>
          <p:nvPr/>
        </p:nvPicPr>
        <p:blipFill rotWithShape="1">
          <a:blip r:embed="rId3">
            <a:alphaModFix/>
          </a:blip>
          <a:srcRect/>
          <a:stretch/>
        </p:blipFill>
        <p:spPr>
          <a:xfrm>
            <a:off x="1828799" y="2250275"/>
            <a:ext cx="2132085" cy="867300"/>
          </a:xfrm>
          <a:prstGeom prst="rect">
            <a:avLst/>
          </a:prstGeom>
          <a:noFill/>
          <a:ln>
            <a:noFill/>
          </a:ln>
        </p:spPr>
      </p:pic>
      <p:sp>
        <p:nvSpPr>
          <p:cNvPr id="6" name="Полилиния: фигура 5">
            <a:extLst>
              <a:ext uri="{FF2B5EF4-FFF2-40B4-BE49-F238E27FC236}">
                <a16:creationId xmlns:a16="http://schemas.microsoft.com/office/drawing/2014/main" id="{07E14AE8-AA20-A991-91C6-3BDD863B6460}"/>
              </a:ext>
            </a:extLst>
          </p:cNvPr>
          <p:cNvSpPr/>
          <p:nvPr/>
        </p:nvSpPr>
        <p:spPr>
          <a:xfrm>
            <a:off x="4495800" y="2464683"/>
            <a:ext cx="13249889" cy="5216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777" tIns="601827" rIns="103436" bIns="601829" numCol="1" spcCol="1270" anchor="ctr" anchorCtr="0">
            <a:noAutofit/>
          </a:bodyPr>
          <a:lstStyle/>
          <a:p>
            <a:pPr defTabSz="733425" eaLnBrk="1" fontAlgn="auto" hangingPunct="1">
              <a:lnSpc>
                <a:spcPct val="90000"/>
              </a:lnSpc>
              <a:spcAft>
                <a:spcPct val="35000"/>
              </a:spcAft>
            </a:pPr>
            <a:r>
              <a:rPr lang="ru-RU" sz="2400" b="1" dirty="0">
                <a:solidFill>
                  <a:srgbClr val="4EA72E"/>
                </a:solidFill>
                <a:latin typeface="Montserrat" panose="00000500000000000000" pitchFamily="2" charset="-52"/>
                <a:cs typeface="Times New Roman" panose="02020603050405020304" pitchFamily="18" charset="0"/>
              </a:rPr>
              <a:t>СОР-29-ДАҒЫ </a:t>
            </a:r>
            <a:r>
              <a:rPr lang="en-US" sz="2400" b="1" dirty="0">
                <a:solidFill>
                  <a:srgbClr val="4EA72E"/>
                </a:solidFill>
                <a:latin typeface="Montserrat" panose="00000500000000000000" pitchFamily="2" charset="-52"/>
                <a:cs typeface="Times New Roman" panose="02020603050405020304" pitchFamily="18" charset="0"/>
              </a:rPr>
              <a:t>QAZAQSTAN </a:t>
            </a:r>
            <a:r>
              <a:rPr lang="ru-RU" sz="2400" b="1" dirty="0">
                <a:solidFill>
                  <a:srgbClr val="4EA72E"/>
                </a:solidFill>
                <a:latin typeface="Montserrat" panose="00000500000000000000" pitchFamily="2" charset="-52"/>
                <a:cs typeface="Times New Roman" panose="02020603050405020304" pitchFamily="18" charset="0"/>
              </a:rPr>
              <a:t>ПАВИЛЬОНЫН МАЗМҰНДЫҚ ТОЛТЫРУ</a:t>
            </a:r>
          </a:p>
        </p:txBody>
      </p:sp>
      <p:sp>
        <p:nvSpPr>
          <p:cNvPr id="8" name="Полилиния: фигура 7">
            <a:extLst>
              <a:ext uri="{FF2B5EF4-FFF2-40B4-BE49-F238E27FC236}">
                <a16:creationId xmlns:a16="http://schemas.microsoft.com/office/drawing/2014/main" id="{77CFAA3D-6D0F-AAF6-E3F3-EE0B8CAB621A}"/>
              </a:ext>
            </a:extLst>
          </p:cNvPr>
          <p:cNvSpPr/>
          <p:nvPr/>
        </p:nvSpPr>
        <p:spPr>
          <a:xfrm>
            <a:off x="9067800" y="3771900"/>
            <a:ext cx="7794812" cy="54102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777" tIns="601827" rIns="103436" bIns="601829" numCol="1" spcCol="1270" anchor="ctr" anchorCtr="0">
            <a:noAutofit/>
          </a:bodyPr>
          <a:lstStyle/>
          <a:p>
            <a:pPr algn="just" defTabSz="733425" eaLnBrk="1" fontAlgn="auto" hangingPunct="1">
              <a:lnSpc>
                <a:spcPct val="90000"/>
              </a:lnSpc>
              <a:spcAft>
                <a:spcPct val="35000"/>
              </a:spcAft>
            </a:pPr>
            <a:r>
              <a:rPr lang="ru-RU" sz="2200" i="1" dirty="0">
                <a:solidFill>
                  <a:prstClr val="black"/>
                </a:solidFill>
                <a:latin typeface="Montserrat" panose="00000500000000000000" pitchFamily="2" charset="-52"/>
                <a:cs typeface="Times New Roman" panose="02020603050405020304" pitchFamily="18" charset="0"/>
              </a:rPr>
              <a:t>Карбон </a:t>
            </a:r>
            <a:r>
              <a:rPr lang="ru-RU" sz="2200" i="1" dirty="0" err="1">
                <a:solidFill>
                  <a:prstClr val="black"/>
                </a:solidFill>
                <a:latin typeface="Montserrat" panose="00000500000000000000" pitchFamily="2" charset="-52"/>
                <a:cs typeface="Times New Roman" panose="02020603050405020304" pitchFamily="18" charset="0"/>
              </a:rPr>
              <a:t>қорын</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құру</a:t>
            </a:r>
            <a:r>
              <a:rPr lang="ru-RU" sz="2200" i="1" dirty="0">
                <a:solidFill>
                  <a:prstClr val="black"/>
                </a:solidFill>
                <a:latin typeface="Montserrat" panose="00000500000000000000" pitchFamily="2" charset="-52"/>
                <a:cs typeface="Times New Roman" panose="02020603050405020304" pitchFamily="18" charset="0"/>
              </a:rPr>
              <a:t>, ЖКСБ </a:t>
            </a:r>
            <a:r>
              <a:rPr lang="ru-RU" sz="2200" i="1" dirty="0" err="1">
                <a:solidFill>
                  <a:prstClr val="black"/>
                </a:solidFill>
                <a:latin typeface="Montserrat" panose="00000500000000000000" pitchFamily="2" charset="-52"/>
                <a:cs typeface="Times New Roman" panose="02020603050405020304" pitchFamily="18" charset="0"/>
              </a:rPr>
              <a:t>жаңарту</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және</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технологиялар</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трансферті</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тетігі</a:t>
            </a:r>
            <a:r>
              <a:rPr lang="ru-RU" sz="2200" i="1" dirty="0">
                <a:solidFill>
                  <a:prstClr val="black"/>
                </a:solidFill>
                <a:latin typeface="Montserrat" panose="00000500000000000000" pitchFamily="2" charset="-52"/>
                <a:cs typeface="Times New Roman" panose="02020603050405020304" pitchFamily="18" charset="0"/>
              </a:rPr>
              <a:t>, ОА </a:t>
            </a:r>
            <a:r>
              <a:rPr lang="ru-RU" sz="2200" i="1" dirty="0" err="1">
                <a:solidFill>
                  <a:prstClr val="black"/>
                </a:solidFill>
                <a:latin typeface="Montserrat" panose="00000500000000000000" pitchFamily="2" charset="-52"/>
                <a:cs typeface="Times New Roman" panose="02020603050405020304" pitchFamily="18" charset="0"/>
              </a:rPr>
              <a:t>арналған</a:t>
            </a:r>
            <a:r>
              <a:rPr lang="ru-RU" sz="2200" i="1" dirty="0">
                <a:solidFill>
                  <a:prstClr val="black"/>
                </a:solidFill>
                <a:latin typeface="Montserrat" panose="00000500000000000000" pitchFamily="2" charset="-52"/>
                <a:cs typeface="Times New Roman" panose="02020603050405020304" pitchFamily="18" charset="0"/>
              </a:rPr>
              <a:t> ЕҚТ </a:t>
            </a:r>
            <a:r>
              <a:rPr lang="ru-RU" sz="2200" i="1" dirty="0" err="1">
                <a:solidFill>
                  <a:prstClr val="black"/>
                </a:solidFill>
                <a:latin typeface="Montserrat" panose="00000500000000000000" pitchFamily="2" charset="-52"/>
                <a:cs typeface="Times New Roman" panose="02020603050405020304" pitchFamily="18" charset="0"/>
              </a:rPr>
              <a:t>цифрлық</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платформасы</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қалаларды</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төмен</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көміртекті</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дамыту</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бойынша</a:t>
            </a:r>
            <a:r>
              <a:rPr lang="ru-RU" sz="2200" i="1" dirty="0">
                <a:solidFill>
                  <a:prstClr val="black"/>
                </a:solidFill>
                <a:latin typeface="Montserrat" panose="00000500000000000000" pitchFamily="2" charset="-52"/>
                <a:cs typeface="Times New Roman" panose="02020603050405020304" pitchFamily="18" charset="0"/>
              </a:rPr>
              <a:t> сайд-</a:t>
            </a:r>
            <a:r>
              <a:rPr lang="ru-RU" sz="2200" i="1" dirty="0" err="1">
                <a:solidFill>
                  <a:prstClr val="black"/>
                </a:solidFill>
                <a:latin typeface="Montserrat" panose="00000500000000000000" pitchFamily="2" charset="-52"/>
                <a:cs typeface="Times New Roman" panose="02020603050405020304" pitchFamily="18" charset="0"/>
              </a:rPr>
              <a:t>ивенттер</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ұйымдастырылды</a:t>
            </a:r>
            <a:endParaRPr lang="ru-RU" sz="2200" i="1" dirty="0">
              <a:solidFill>
                <a:prstClr val="black"/>
              </a:solidFill>
              <a:latin typeface="Montserrat" panose="00000500000000000000" pitchFamily="2" charset="-52"/>
              <a:cs typeface="Times New Roman" panose="02020603050405020304" pitchFamily="18" charset="0"/>
            </a:endParaRPr>
          </a:p>
          <a:p>
            <a:pPr marL="428625" indent="-428625" algn="just" defTabSz="733425" eaLnBrk="1" fontAlgn="auto" hangingPunct="1">
              <a:lnSpc>
                <a:spcPct val="90000"/>
              </a:lnSpc>
              <a:spcAft>
                <a:spcPct val="35000"/>
              </a:spcAft>
              <a:buFont typeface="Arial" panose="020B0604020202020204" pitchFamily="34" charset="0"/>
              <a:buChar char="•"/>
            </a:pPr>
            <a:r>
              <a:rPr lang="ru-RU" sz="2200" dirty="0" err="1">
                <a:solidFill>
                  <a:prstClr val="black"/>
                </a:solidFill>
                <a:latin typeface="Montserrat" panose="00000500000000000000" pitchFamily="2" charset="-52"/>
                <a:cs typeface="Times New Roman" panose="02020603050405020304" pitchFamily="18" charset="0"/>
              </a:rPr>
              <a:t>Елдің</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оң</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имиджін</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және</a:t>
            </a:r>
            <a:r>
              <a:rPr lang="ru-RU" sz="2200" dirty="0">
                <a:solidFill>
                  <a:prstClr val="black"/>
                </a:solidFill>
                <a:latin typeface="Montserrat" panose="00000500000000000000" pitchFamily="2" charset="-52"/>
                <a:cs typeface="Times New Roman" panose="02020603050405020304" pitchFamily="18" charset="0"/>
              </a:rPr>
              <a:t> </a:t>
            </a:r>
            <a:r>
              <a:rPr lang="en-US" sz="2200" dirty="0">
                <a:solidFill>
                  <a:prstClr val="black"/>
                </a:solidFill>
                <a:latin typeface="Montserrat" panose="00000500000000000000" pitchFamily="2" charset="-52"/>
                <a:cs typeface="Times New Roman" panose="02020603050405020304" pitchFamily="18" charset="0"/>
              </a:rPr>
              <a:t>IGTIC </a:t>
            </a:r>
            <a:r>
              <a:rPr lang="ru-RU" sz="2200" dirty="0" err="1">
                <a:solidFill>
                  <a:prstClr val="black"/>
                </a:solidFill>
                <a:latin typeface="Montserrat" panose="00000500000000000000" pitchFamily="2" charset="-52"/>
                <a:cs typeface="Times New Roman" panose="02020603050405020304" pitchFamily="18" charset="0"/>
              </a:rPr>
              <a:t>брендін</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қалыптастыру</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мақсатында</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Павильонның</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мүмкіндіктерін</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пайдалану</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үшін</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медиаконтентті</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бейнероликтерді</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қалыптастыру</a:t>
            </a:r>
            <a:r>
              <a:rPr lang="ru-RU" sz="2200" dirty="0">
                <a:solidFill>
                  <a:prstClr val="black"/>
                </a:solidFill>
                <a:latin typeface="Montserrat" panose="00000500000000000000" pitchFamily="2" charset="-52"/>
                <a:cs typeface="Times New Roman" panose="02020603050405020304" pitchFamily="18" charset="0"/>
              </a:rPr>
              <a:t>. </a:t>
            </a:r>
          </a:p>
          <a:p>
            <a:pPr marL="428625" indent="-428625" algn="just" defTabSz="733425" eaLnBrk="1" fontAlgn="auto" hangingPunct="1">
              <a:lnSpc>
                <a:spcPct val="90000"/>
              </a:lnSpc>
              <a:spcAft>
                <a:spcPct val="35000"/>
              </a:spcAft>
              <a:buFont typeface="Arial" panose="020B0604020202020204" pitchFamily="34" charset="0"/>
              <a:buChar char="•"/>
            </a:pPr>
            <a:r>
              <a:rPr lang="ru-RU" sz="2200" dirty="0" err="1">
                <a:solidFill>
                  <a:prstClr val="black"/>
                </a:solidFill>
                <a:latin typeface="Montserrat" panose="00000500000000000000" pitchFamily="2" charset="-52"/>
                <a:cs typeface="Times New Roman" panose="02020603050405020304" pitchFamily="18" charset="0"/>
              </a:rPr>
              <a:t>Екіжақты</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және</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көпжақты</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кездесулерге</a:t>
            </a:r>
            <a:r>
              <a:rPr lang="ru-RU" sz="2200" dirty="0">
                <a:solidFill>
                  <a:prstClr val="black"/>
                </a:solidFill>
                <a:latin typeface="Montserrat" panose="00000500000000000000" pitchFamily="2" charset="-52"/>
                <a:cs typeface="Times New Roman" panose="02020603050405020304" pitchFamily="18" charset="0"/>
              </a:rPr>
              <a:t> </a:t>
            </a:r>
            <a:r>
              <a:rPr lang="ru-RU" sz="2200" dirty="0" err="1">
                <a:solidFill>
                  <a:prstClr val="black"/>
                </a:solidFill>
                <a:latin typeface="Montserrat" panose="00000500000000000000" pitchFamily="2" charset="-52"/>
                <a:cs typeface="Times New Roman" panose="02020603050405020304" pitchFamily="18" charset="0"/>
              </a:rPr>
              <a:t>қатысу</a:t>
            </a:r>
            <a:r>
              <a:rPr lang="ru-RU" sz="2200" dirty="0">
                <a:solidFill>
                  <a:prstClr val="black"/>
                </a:solidFill>
                <a:latin typeface="Montserrat" panose="00000500000000000000" pitchFamily="2" charset="-52"/>
                <a:cs typeface="Times New Roman" panose="02020603050405020304" pitchFamily="18" charset="0"/>
              </a:rPr>
              <a:t>.</a:t>
            </a:r>
          </a:p>
          <a:p>
            <a:pPr algn="just" defTabSz="733425" eaLnBrk="1" fontAlgn="auto" hangingPunct="1">
              <a:lnSpc>
                <a:spcPct val="90000"/>
              </a:lnSpc>
              <a:spcAft>
                <a:spcPct val="35000"/>
              </a:spcAft>
            </a:pPr>
            <a:endParaRPr lang="ru-RU" sz="2200" i="1" dirty="0">
              <a:solidFill>
                <a:prstClr val="black"/>
              </a:solidFill>
              <a:latin typeface="Montserrat" panose="00000500000000000000" pitchFamily="2" charset="-52"/>
              <a:cs typeface="Times New Roman" panose="02020603050405020304" pitchFamily="18" charset="0"/>
            </a:endParaRPr>
          </a:p>
          <a:p>
            <a:pPr algn="just" defTabSz="733425" eaLnBrk="1" fontAlgn="auto" hangingPunct="1">
              <a:lnSpc>
                <a:spcPct val="90000"/>
              </a:lnSpc>
              <a:spcAft>
                <a:spcPct val="35000"/>
              </a:spcAft>
            </a:pPr>
            <a:r>
              <a:rPr lang="ru-RU" sz="2200" i="1" dirty="0" err="1">
                <a:solidFill>
                  <a:prstClr val="black"/>
                </a:solidFill>
                <a:latin typeface="Montserrat" panose="00000500000000000000" pitchFamily="2" charset="-52"/>
                <a:cs typeface="Times New Roman" panose="02020603050405020304" pitchFamily="18" charset="0"/>
              </a:rPr>
              <a:t>Қорытындылары</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бойынша</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одан</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әрі</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өзара</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іс-қимыл</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жасау</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үшін</a:t>
            </a:r>
            <a:r>
              <a:rPr lang="ru-RU" sz="2200" i="1" dirty="0">
                <a:solidFill>
                  <a:prstClr val="black"/>
                </a:solidFill>
                <a:latin typeface="Montserrat" panose="00000500000000000000" pitchFamily="2" charset="-52"/>
                <a:cs typeface="Times New Roman" panose="02020603050405020304" pitchFamily="18" charset="0"/>
              </a:rPr>
              <a:t> 52 </a:t>
            </a:r>
            <a:r>
              <a:rPr lang="ru-RU" sz="2200" i="1" dirty="0" err="1">
                <a:solidFill>
                  <a:prstClr val="black"/>
                </a:solidFill>
                <a:latin typeface="Montserrat" panose="00000500000000000000" pitchFamily="2" charset="-52"/>
                <a:cs typeface="Times New Roman" panose="02020603050405020304" pitchFamily="18" charset="0"/>
              </a:rPr>
              <a:t>байланыс</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тізбесі</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қалыптастырылды</a:t>
            </a:r>
            <a:r>
              <a:rPr lang="ru-RU" sz="2200" i="1" dirty="0">
                <a:solidFill>
                  <a:prstClr val="black"/>
                </a:solidFill>
                <a:latin typeface="Montserrat" panose="00000500000000000000" pitchFamily="2" charset="-52"/>
                <a:cs typeface="Times New Roman" panose="02020603050405020304" pitchFamily="18" charset="0"/>
              </a:rPr>
              <a:t>.</a:t>
            </a:r>
            <a:endParaRPr lang="ru-RU" sz="2200" b="1" i="1" dirty="0">
              <a:solidFill>
                <a:prstClr val="black"/>
              </a:solidFill>
              <a:latin typeface="Montserrat" panose="00000500000000000000" pitchFamily="2" charset="-52"/>
              <a:cs typeface="Times New Roman" panose="02020603050405020304" pitchFamily="18" charset="0"/>
            </a:endParaRPr>
          </a:p>
        </p:txBody>
      </p:sp>
      <p:cxnSp>
        <p:nvCxnSpPr>
          <p:cNvPr id="17" name="Google Shape;136;g327589e7125_0_0">
            <a:extLst>
              <a:ext uri="{FF2B5EF4-FFF2-40B4-BE49-F238E27FC236}">
                <a16:creationId xmlns:a16="http://schemas.microsoft.com/office/drawing/2014/main" id="{4AA11C34-B007-20CE-1098-7673C03427BE}"/>
              </a:ext>
            </a:extLst>
          </p:cNvPr>
          <p:cNvCxnSpPr>
            <a:cxnSpLocks/>
          </p:cNvCxnSpPr>
          <p:nvPr/>
        </p:nvCxnSpPr>
        <p:spPr>
          <a:xfrm flipV="1">
            <a:off x="1229358" y="3467100"/>
            <a:ext cx="15839442" cy="8945"/>
          </a:xfrm>
          <a:prstGeom prst="straightConnector1">
            <a:avLst/>
          </a:prstGeom>
          <a:noFill/>
          <a:ln w="9525" cap="flat" cmpd="sng">
            <a:solidFill>
              <a:schemeClr val="bg2">
                <a:lumMod val="90000"/>
              </a:schemeClr>
            </a:solidFill>
            <a:prstDash val="solid"/>
            <a:round/>
            <a:headEnd type="none" w="sm" len="sm"/>
            <a:tailEnd type="none" w="sm" len="sm"/>
          </a:ln>
        </p:spPr>
      </p:cxnSp>
      <p:sp>
        <p:nvSpPr>
          <p:cNvPr id="11" name="object 7">
            <a:extLst>
              <a:ext uri="{FF2B5EF4-FFF2-40B4-BE49-F238E27FC236}">
                <a16:creationId xmlns:a16="http://schemas.microsoft.com/office/drawing/2014/main" id="{00BCED3A-0481-2396-4EC7-D39A5C296783}"/>
              </a:ext>
            </a:extLst>
          </p:cNvPr>
          <p:cNvSpPr txBox="1">
            <a:spLocks noChangeArrowheads="1"/>
          </p:cNvSpPr>
          <p:nvPr/>
        </p:nvSpPr>
        <p:spPr bwMode="auto">
          <a:xfrm>
            <a:off x="1055967" y="581252"/>
            <a:ext cx="129872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5000" b="0" i="0">
                <a:solidFill>
                  <a:schemeClr val="tx1"/>
                </a:solidFill>
                <a:latin typeface="Arial Black"/>
                <a:ea typeface="+mj-ea"/>
                <a:cs typeface="Arial Black"/>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algn="l" defTabSz="1371600" fontAlgn="auto">
              <a:spcBef>
                <a:spcPts val="0"/>
              </a:spcBef>
              <a:spcAft>
                <a:spcPts val="0"/>
              </a:spcAft>
            </a:pPr>
            <a:r>
              <a:rPr lang="ru-RU" altLang="ru-RU" sz="3200" b="1" dirty="0">
                <a:solidFill>
                  <a:prstClr val="black"/>
                </a:solidFill>
                <a:latin typeface="Montserrat "/>
                <a:ea typeface="Segoe UI Black" panose="020B0A02040204020203" pitchFamily="34" charset="0"/>
                <a:cs typeface="+mn-cs"/>
              </a:rPr>
              <a:t>ХАЛЫҚАРАЛЫҚ ЫНТЫМАҚТАСТЫҚ</a:t>
            </a:r>
            <a:endParaRPr lang="ru-RU" altLang="ru-RU" sz="3200" b="1" kern="1200" dirty="0">
              <a:solidFill>
                <a:prstClr val="black"/>
              </a:solidFill>
              <a:latin typeface="Montserrat "/>
              <a:ea typeface="Segoe UI Black" panose="020B0A02040204020203" pitchFamily="34" charset="0"/>
              <a:cs typeface="+mn-cs"/>
            </a:endParaRPr>
          </a:p>
        </p:txBody>
      </p:sp>
      <p:pic>
        <p:nvPicPr>
          <p:cNvPr id="2" name="Рисунок 4">
            <a:extLst>
              <a:ext uri="{FF2B5EF4-FFF2-40B4-BE49-F238E27FC236}">
                <a16:creationId xmlns:a16="http://schemas.microsoft.com/office/drawing/2014/main" id="{DE825B86-251A-B2C0-91A9-0298E73B27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Tree>
    <p:extLst>
      <p:ext uri="{BB962C8B-B14F-4D97-AF65-F5344CB8AC3E}">
        <p14:creationId xmlns:p14="http://schemas.microsoft.com/office/powerpoint/2010/main" val="27436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FB5B5D1-6CBB-A01A-CE1C-5CE4E180433E}"/>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75000"/>
                  </a:prstClr>
                </a:solidFill>
                <a:latin typeface="Montserrat" panose="00000500000000000000" pitchFamily="2" charset="0"/>
              </a:rPr>
              <a:pPr defTabSz="1371600" eaLnBrk="1" fontAlgn="auto" hangingPunct="1">
                <a:spcBef>
                  <a:spcPts val="0"/>
                </a:spcBef>
                <a:spcAft>
                  <a:spcPts val="0"/>
                </a:spcAft>
              </a:pPr>
              <a:t>21</a:t>
            </a:fld>
            <a:endParaRPr lang="ru-RU" dirty="0">
              <a:solidFill>
                <a:prstClr val="black">
                  <a:tint val="75000"/>
                </a:prstClr>
              </a:solidFill>
              <a:latin typeface="Montserrat" panose="00000500000000000000" pitchFamily="2" charset="0"/>
            </a:endParaRPr>
          </a:p>
        </p:txBody>
      </p:sp>
      <p:sp>
        <p:nvSpPr>
          <p:cNvPr id="7" name="TextBox 6">
            <a:extLst>
              <a:ext uri="{FF2B5EF4-FFF2-40B4-BE49-F238E27FC236}">
                <a16:creationId xmlns:a16="http://schemas.microsoft.com/office/drawing/2014/main" id="{4E19F6B3-F311-602B-44E3-12A96E9A0160}"/>
              </a:ext>
            </a:extLst>
          </p:cNvPr>
          <p:cNvSpPr txBox="1"/>
          <p:nvPr/>
        </p:nvSpPr>
        <p:spPr>
          <a:xfrm>
            <a:off x="838200" y="2074307"/>
            <a:ext cx="9709806" cy="783193"/>
          </a:xfrm>
          <a:prstGeom prst="round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defTabSz="1371600" eaLnBrk="1" fontAlgn="auto" hangingPunct="1">
              <a:spcBef>
                <a:spcPts val="0"/>
              </a:spcBef>
              <a:spcAft>
                <a:spcPts val="0"/>
              </a:spcAft>
            </a:pPr>
            <a:r>
              <a:rPr lang="ru-RU" sz="2000" dirty="0">
                <a:solidFill>
                  <a:prstClr val="black"/>
                </a:solidFill>
                <a:latin typeface="Montserrat "/>
              </a:rPr>
              <a:t>2022 </a:t>
            </a:r>
            <a:r>
              <a:rPr lang="ru-RU" sz="2000" dirty="0" err="1">
                <a:solidFill>
                  <a:prstClr val="black"/>
                </a:solidFill>
                <a:latin typeface="Montserrat "/>
              </a:rPr>
              <a:t>жылғы</a:t>
            </a:r>
            <a:r>
              <a:rPr lang="ru-RU" sz="2000" dirty="0">
                <a:solidFill>
                  <a:prstClr val="black"/>
                </a:solidFill>
                <a:latin typeface="Montserrat "/>
              </a:rPr>
              <a:t> 10 </a:t>
            </a:r>
            <a:r>
              <a:rPr lang="ru-RU" sz="2000" dirty="0" err="1">
                <a:solidFill>
                  <a:prstClr val="black"/>
                </a:solidFill>
                <a:latin typeface="Montserrat "/>
              </a:rPr>
              <a:t>қарашада</a:t>
            </a:r>
            <a:r>
              <a:rPr lang="ru-RU" sz="2000" dirty="0">
                <a:solidFill>
                  <a:prstClr val="black"/>
                </a:solidFill>
                <a:latin typeface="Montserrat "/>
              </a:rPr>
              <a:t> </a:t>
            </a:r>
            <a:r>
              <a:rPr lang="en-US" sz="2000" dirty="0">
                <a:solidFill>
                  <a:prstClr val="black"/>
                </a:solidFill>
                <a:latin typeface="Montserrat "/>
              </a:rPr>
              <a:t>UNOPS-</a:t>
            </a:r>
            <a:r>
              <a:rPr lang="ru-RU" sz="2000" dirty="0">
                <a:solidFill>
                  <a:prstClr val="black"/>
                </a:solidFill>
                <a:latin typeface="Montserrat "/>
              </a:rPr>
              <a:t>пен 998,000 АҚШ доллары </a:t>
            </a:r>
            <a:r>
              <a:rPr lang="ru-RU" sz="2000" dirty="0" err="1">
                <a:solidFill>
                  <a:prstClr val="black"/>
                </a:solidFill>
                <a:latin typeface="Montserrat "/>
              </a:rPr>
              <a:t>сомасына</a:t>
            </a:r>
            <a:r>
              <a:rPr lang="ru-RU" sz="2000" dirty="0">
                <a:solidFill>
                  <a:prstClr val="black"/>
                </a:solidFill>
                <a:latin typeface="Montserrat "/>
              </a:rPr>
              <a:t> </a:t>
            </a:r>
            <a:r>
              <a:rPr lang="ru-RU" sz="2000" dirty="0" err="1">
                <a:solidFill>
                  <a:prstClr val="black"/>
                </a:solidFill>
                <a:latin typeface="Montserrat "/>
              </a:rPr>
              <a:t>Келісімге</a:t>
            </a:r>
            <a:r>
              <a:rPr lang="ru-RU" sz="2000" dirty="0">
                <a:solidFill>
                  <a:prstClr val="black"/>
                </a:solidFill>
                <a:latin typeface="Montserrat "/>
              </a:rPr>
              <a:t> </a:t>
            </a:r>
            <a:r>
              <a:rPr lang="ru-RU" sz="2000" dirty="0" err="1">
                <a:solidFill>
                  <a:prstClr val="black"/>
                </a:solidFill>
                <a:latin typeface="Montserrat "/>
              </a:rPr>
              <a:t>қол</a:t>
            </a:r>
            <a:r>
              <a:rPr lang="ru-RU" sz="2000" dirty="0">
                <a:solidFill>
                  <a:prstClr val="black"/>
                </a:solidFill>
                <a:latin typeface="Montserrat "/>
              </a:rPr>
              <a:t> </a:t>
            </a:r>
            <a:r>
              <a:rPr lang="ru-RU" sz="2000" dirty="0" err="1">
                <a:solidFill>
                  <a:prstClr val="black"/>
                </a:solidFill>
                <a:latin typeface="Montserrat "/>
              </a:rPr>
              <a:t>қойылды</a:t>
            </a:r>
            <a:r>
              <a:rPr lang="ru-RU" sz="2000" dirty="0">
                <a:solidFill>
                  <a:prstClr val="black"/>
                </a:solidFill>
                <a:latin typeface="Montserrat "/>
              </a:rPr>
              <a:t>: </a:t>
            </a:r>
            <a:r>
              <a:rPr lang="en-US" sz="2000" b="1" dirty="0">
                <a:solidFill>
                  <a:prstClr val="black"/>
                </a:solidFill>
                <a:latin typeface="Montserrat "/>
                <a:cs typeface="Segoe UI Light" panose="020B0502040204020203" pitchFamily="34" charset="0"/>
              </a:rPr>
              <a:t>202</a:t>
            </a:r>
            <a:r>
              <a:rPr lang="ru-RU" sz="2000" b="1" dirty="0">
                <a:solidFill>
                  <a:prstClr val="black"/>
                </a:solidFill>
                <a:latin typeface="Montserrat "/>
                <a:cs typeface="Segoe UI Light" panose="020B0502040204020203" pitchFamily="34" charset="0"/>
              </a:rPr>
              <a:t>2</a:t>
            </a:r>
            <a:r>
              <a:rPr lang="en-US" sz="2000" b="1" dirty="0">
                <a:solidFill>
                  <a:prstClr val="black"/>
                </a:solidFill>
                <a:latin typeface="Montserrat "/>
                <a:cs typeface="Segoe UI Light" panose="020B0502040204020203" pitchFamily="34" charset="0"/>
              </a:rPr>
              <a:t> – 202</a:t>
            </a:r>
            <a:r>
              <a:rPr lang="ru-RU" sz="2000" b="1" dirty="0">
                <a:solidFill>
                  <a:prstClr val="black"/>
                </a:solidFill>
                <a:latin typeface="Montserrat "/>
                <a:cs typeface="Segoe UI Light" panose="020B0502040204020203" pitchFamily="34" charset="0"/>
              </a:rPr>
              <a:t>5 (26 ай)</a:t>
            </a:r>
            <a:endParaRPr lang="ru-RU" dirty="0">
              <a:solidFill>
                <a:prstClr val="white"/>
              </a:solidFill>
              <a:latin typeface="Montserrat SemiBold" panose="00000700000000000000" pitchFamily="2" charset="-52"/>
            </a:endParaRPr>
          </a:p>
        </p:txBody>
      </p:sp>
      <p:sp>
        <p:nvSpPr>
          <p:cNvPr id="9" name="Прямоугольник 11">
            <a:extLst>
              <a:ext uri="{FF2B5EF4-FFF2-40B4-BE49-F238E27FC236}">
                <a16:creationId xmlns:a16="http://schemas.microsoft.com/office/drawing/2014/main" id="{906ADBB9-27AA-64DB-C15A-8C795D167526}"/>
              </a:ext>
            </a:extLst>
          </p:cNvPr>
          <p:cNvSpPr/>
          <p:nvPr/>
        </p:nvSpPr>
        <p:spPr>
          <a:xfrm>
            <a:off x="11118819" y="1874101"/>
            <a:ext cx="6113214" cy="427040"/>
          </a:xfrm>
          <a:prstGeom prst="rect">
            <a:avLst/>
          </a:prstGeom>
          <a:noFill/>
        </p:spPr>
        <p:txBody>
          <a:bodyPr wrap="square" lIns="102870" tIns="51435" rIns="102870" bIns="51435">
            <a:spAutoFit/>
          </a:bodyPr>
          <a:lstStyle/>
          <a:p>
            <a:pPr defTabSz="1371600" eaLnBrk="1" fontAlgn="auto" hangingPunct="1">
              <a:spcBef>
                <a:spcPts val="0"/>
              </a:spcBef>
              <a:spcAft>
                <a:spcPts val="0"/>
              </a:spcAft>
              <a:defRPr/>
            </a:pPr>
            <a:r>
              <a:rPr lang="ru-RU" sz="2100" b="1" dirty="0" err="1">
                <a:solidFill>
                  <a:srgbClr val="70AD47">
                    <a:lumMod val="75000"/>
                  </a:srgbClr>
                </a:solidFill>
                <a:latin typeface="Montserrat" panose="00000500000000000000" pitchFamily="2" charset="0"/>
              </a:rPr>
              <a:t>Жоба</a:t>
            </a:r>
            <a:r>
              <a:rPr lang="ru-RU" sz="2100" b="1" dirty="0">
                <a:solidFill>
                  <a:srgbClr val="70AD47">
                    <a:lumMod val="75000"/>
                  </a:srgbClr>
                </a:solidFill>
                <a:latin typeface="Montserrat" panose="00000500000000000000" pitchFamily="2" charset="0"/>
              </a:rPr>
              <a:t> </a:t>
            </a:r>
            <a:r>
              <a:rPr lang="ru-RU" sz="2100" b="1" dirty="0" err="1">
                <a:solidFill>
                  <a:srgbClr val="70AD47">
                    <a:lumMod val="75000"/>
                  </a:srgbClr>
                </a:solidFill>
                <a:latin typeface="Montserrat" panose="00000500000000000000" pitchFamily="2" charset="0"/>
              </a:rPr>
              <a:t>аяқталғаннан</a:t>
            </a:r>
            <a:r>
              <a:rPr lang="ru-RU" sz="2100" b="1" dirty="0">
                <a:solidFill>
                  <a:srgbClr val="70AD47">
                    <a:lumMod val="75000"/>
                  </a:srgbClr>
                </a:solidFill>
                <a:latin typeface="Montserrat" panose="00000500000000000000" pitchFamily="2" charset="0"/>
              </a:rPr>
              <a:t> </a:t>
            </a:r>
            <a:r>
              <a:rPr lang="ru-RU" sz="2100" b="1" dirty="0" err="1">
                <a:solidFill>
                  <a:srgbClr val="70AD47">
                    <a:lumMod val="75000"/>
                  </a:srgbClr>
                </a:solidFill>
                <a:latin typeface="Montserrat" panose="00000500000000000000" pitchFamily="2" charset="0"/>
              </a:rPr>
              <a:t>кейінгі</a:t>
            </a:r>
            <a:r>
              <a:rPr lang="ru-RU" sz="2100" b="1" dirty="0">
                <a:solidFill>
                  <a:srgbClr val="70AD47">
                    <a:lumMod val="75000"/>
                  </a:srgbClr>
                </a:solidFill>
                <a:latin typeface="Montserrat" panose="00000500000000000000" pitchFamily="2" charset="0"/>
              </a:rPr>
              <a:t> </a:t>
            </a:r>
            <a:r>
              <a:rPr lang="ru-RU" sz="2100" b="1" dirty="0" err="1">
                <a:solidFill>
                  <a:srgbClr val="70AD47">
                    <a:lumMod val="75000"/>
                  </a:srgbClr>
                </a:solidFill>
                <a:latin typeface="Montserrat" panose="00000500000000000000" pitchFamily="2" charset="0"/>
              </a:rPr>
              <a:t>негізгі</a:t>
            </a:r>
            <a:r>
              <a:rPr lang="ru-RU" sz="2100" b="1" dirty="0">
                <a:solidFill>
                  <a:srgbClr val="70AD47">
                    <a:lumMod val="75000"/>
                  </a:srgbClr>
                </a:solidFill>
                <a:latin typeface="Montserrat" panose="00000500000000000000" pitchFamily="2" charset="0"/>
              </a:rPr>
              <a:t> </a:t>
            </a:r>
            <a:r>
              <a:rPr lang="en-US" sz="2100" b="1" dirty="0">
                <a:solidFill>
                  <a:srgbClr val="70AD47">
                    <a:lumMod val="75000"/>
                  </a:srgbClr>
                </a:solidFill>
                <a:latin typeface="Montserrat" panose="00000500000000000000" pitchFamily="2" charset="0"/>
              </a:rPr>
              <a:t>KPI</a:t>
            </a:r>
            <a:endParaRPr lang="ru-RU" sz="2100" b="1" dirty="0">
              <a:solidFill>
                <a:srgbClr val="70AD47">
                  <a:lumMod val="75000"/>
                </a:srgbClr>
              </a:solidFill>
              <a:latin typeface="Montserrat" panose="00000500000000000000" pitchFamily="2" charset="0"/>
            </a:endParaRPr>
          </a:p>
        </p:txBody>
      </p:sp>
      <p:sp>
        <p:nvSpPr>
          <p:cNvPr id="10" name="Прямоугольник 12">
            <a:extLst>
              <a:ext uri="{FF2B5EF4-FFF2-40B4-BE49-F238E27FC236}">
                <a16:creationId xmlns:a16="http://schemas.microsoft.com/office/drawing/2014/main" id="{E9074C0D-B1C1-1EEF-70EA-168A9233DA82}"/>
              </a:ext>
            </a:extLst>
          </p:cNvPr>
          <p:cNvSpPr/>
          <p:nvPr/>
        </p:nvSpPr>
        <p:spPr>
          <a:xfrm>
            <a:off x="11118819" y="2348338"/>
            <a:ext cx="6113214" cy="896285"/>
          </a:xfrm>
          <a:prstGeom prst="roundRect">
            <a:avLst/>
          </a:prstGeom>
          <a:solidFill>
            <a:srgbClr val="F5F5F5"/>
          </a:solidFill>
          <a:ln>
            <a:solidFill>
              <a:srgbClr val="F5F5F5"/>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ru-RU" sz="1650" dirty="0">
                <a:solidFill>
                  <a:prstClr val="black"/>
                </a:solidFill>
                <a:latin typeface="Montserrat" panose="00000500000000000000" pitchFamily="2" charset="0"/>
              </a:rPr>
              <a:t>ҚР </a:t>
            </a:r>
            <a:r>
              <a:rPr lang="ru-RU" sz="1650" dirty="0" err="1">
                <a:solidFill>
                  <a:prstClr val="black"/>
                </a:solidFill>
                <a:latin typeface="Montserrat" panose="00000500000000000000" pitchFamily="2" charset="0"/>
              </a:rPr>
              <a:t>елдік</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бағдарламасы</a:t>
            </a:r>
            <a:r>
              <a:rPr lang="ru-RU" sz="1650" dirty="0">
                <a:solidFill>
                  <a:prstClr val="black"/>
                </a:solidFill>
                <a:latin typeface="Montserrat" panose="00000500000000000000" pitchFamily="2" charset="0"/>
              </a:rPr>
              <a:t>. ЖКҚ-да </a:t>
            </a:r>
            <a:r>
              <a:rPr lang="ru-RU" sz="1650" dirty="0" err="1">
                <a:solidFill>
                  <a:prstClr val="black"/>
                </a:solidFill>
                <a:latin typeface="Montserrat" panose="00000500000000000000" pitchFamily="2" charset="0"/>
              </a:rPr>
              <a:t>жобаларды</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қарау</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үшін</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ведомствоаралық</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үйлестіру</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тетігі</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құрылды</a:t>
            </a:r>
            <a:endParaRPr lang="ru-RU" sz="1650" dirty="0">
              <a:solidFill>
                <a:prstClr val="black"/>
              </a:solidFill>
              <a:latin typeface="Montserrat" panose="00000500000000000000" pitchFamily="2" charset="0"/>
            </a:endParaRPr>
          </a:p>
        </p:txBody>
      </p:sp>
      <p:sp>
        <p:nvSpPr>
          <p:cNvPr id="11" name="Прямоугольник 13">
            <a:extLst>
              <a:ext uri="{FF2B5EF4-FFF2-40B4-BE49-F238E27FC236}">
                <a16:creationId xmlns:a16="http://schemas.microsoft.com/office/drawing/2014/main" id="{8291633D-6B64-0353-6C34-AFF9019BA1FD}"/>
              </a:ext>
            </a:extLst>
          </p:cNvPr>
          <p:cNvSpPr/>
          <p:nvPr/>
        </p:nvSpPr>
        <p:spPr>
          <a:xfrm>
            <a:off x="11118821" y="4273787"/>
            <a:ext cx="6113214" cy="770423"/>
          </a:xfrm>
          <a:prstGeom prst="roundRect">
            <a:avLst/>
          </a:prstGeom>
          <a:solidFill>
            <a:srgbClr val="F5F5F5"/>
          </a:solidFill>
          <a:ln>
            <a:solidFill>
              <a:srgbClr val="F5F5F5"/>
            </a:solidFill>
          </a:ln>
        </p:spPr>
        <p:style>
          <a:lnRef idx="2">
            <a:schemeClr val="accent6"/>
          </a:lnRef>
          <a:fillRef idx="1">
            <a:schemeClr val="lt1"/>
          </a:fillRef>
          <a:effectRef idx="0">
            <a:schemeClr val="accent6"/>
          </a:effectRef>
          <a:fontRef idx="minor">
            <a:schemeClr val="dk1"/>
          </a:fontRef>
        </p:style>
        <p:txBody>
          <a:bodyPr rtlCol="0" anchor="ctr"/>
          <a:lstStyle/>
          <a:p>
            <a:pPr defTabSz="1371600" eaLnBrk="1" fontAlgn="auto" hangingPunct="1">
              <a:spcBef>
                <a:spcPts val="0"/>
              </a:spcBef>
              <a:spcAft>
                <a:spcPts val="0"/>
              </a:spcAft>
            </a:pPr>
            <a:endParaRPr lang="ru-RU" sz="1575" dirty="0">
              <a:solidFill>
                <a:prstClr val="black"/>
              </a:solidFill>
              <a:latin typeface="Montserrat" panose="00000500000000000000" pitchFamily="2" charset="0"/>
            </a:endParaRPr>
          </a:p>
          <a:p>
            <a:pPr defTabSz="1371600" eaLnBrk="1" fontAlgn="auto" hangingPunct="1">
              <a:spcBef>
                <a:spcPts val="0"/>
              </a:spcBef>
              <a:spcAft>
                <a:spcPts val="0"/>
              </a:spcAft>
            </a:pPr>
            <a:r>
              <a:rPr lang="ru-RU" sz="1650" dirty="0">
                <a:solidFill>
                  <a:prstClr val="black"/>
                </a:solidFill>
                <a:latin typeface="Montserrat" panose="00000500000000000000" pitchFamily="2" charset="0"/>
              </a:rPr>
              <a:t>Жеке сектор мен </a:t>
            </a:r>
            <a:r>
              <a:rPr lang="ru-RU" sz="1650" dirty="0" err="1">
                <a:solidFill>
                  <a:prstClr val="black"/>
                </a:solidFill>
                <a:latin typeface="Montserrat" panose="00000500000000000000" pitchFamily="2" charset="0"/>
              </a:rPr>
              <a:t>қаржы</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нарығы</a:t>
            </a:r>
            <a:r>
              <a:rPr lang="ru-RU" sz="1650" dirty="0">
                <a:solidFill>
                  <a:prstClr val="black"/>
                </a:solidFill>
                <a:latin typeface="Montserrat" panose="00000500000000000000" pitchFamily="2" charset="0"/>
              </a:rPr>
              <a:t> мен </a:t>
            </a:r>
            <a:r>
              <a:rPr lang="ru-RU" sz="1650" dirty="0" err="1">
                <a:solidFill>
                  <a:prstClr val="black"/>
                </a:solidFill>
                <a:latin typeface="Montserrat" panose="00000500000000000000" pitchFamily="2" charset="0"/>
              </a:rPr>
              <a:t>реттеушілердің</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қатысушылары</a:t>
            </a:r>
            <a:r>
              <a:rPr lang="ru-RU" sz="1650" dirty="0">
                <a:solidFill>
                  <a:prstClr val="black"/>
                </a:solidFill>
                <a:latin typeface="Montserrat" panose="00000500000000000000" pitchFamily="2" charset="0"/>
              </a:rPr>
              <a:t> ЖКҚ </a:t>
            </a:r>
            <a:r>
              <a:rPr lang="ru-RU" sz="1650" dirty="0" err="1">
                <a:solidFill>
                  <a:prstClr val="black"/>
                </a:solidFill>
                <a:latin typeface="Montserrat" panose="00000500000000000000" pitchFamily="2" charset="0"/>
              </a:rPr>
              <a:t>қызметіне</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белсенді</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тартылды</a:t>
            </a:r>
            <a:endParaRPr lang="ru-RU" sz="1650" dirty="0">
              <a:solidFill>
                <a:prstClr val="black"/>
              </a:solidFill>
              <a:latin typeface="Montserrat" panose="00000500000000000000" pitchFamily="2" charset="0"/>
            </a:endParaRPr>
          </a:p>
          <a:p>
            <a:pPr defTabSz="1371600" eaLnBrk="1" fontAlgn="auto" hangingPunct="1">
              <a:spcBef>
                <a:spcPts val="0"/>
              </a:spcBef>
              <a:spcAft>
                <a:spcPts val="0"/>
              </a:spcAft>
            </a:pPr>
            <a:endParaRPr lang="ru-RU" sz="1575" dirty="0">
              <a:solidFill>
                <a:prstClr val="black"/>
              </a:solidFill>
              <a:latin typeface="Montserrat" panose="00000500000000000000" pitchFamily="2" charset="0"/>
            </a:endParaRPr>
          </a:p>
        </p:txBody>
      </p:sp>
      <p:sp>
        <p:nvSpPr>
          <p:cNvPr id="12" name="Прямоугольник 14">
            <a:extLst>
              <a:ext uri="{FF2B5EF4-FFF2-40B4-BE49-F238E27FC236}">
                <a16:creationId xmlns:a16="http://schemas.microsoft.com/office/drawing/2014/main" id="{DB5B3839-7151-097F-4FBC-97FA18A9F17B}"/>
              </a:ext>
            </a:extLst>
          </p:cNvPr>
          <p:cNvSpPr/>
          <p:nvPr/>
        </p:nvSpPr>
        <p:spPr>
          <a:xfrm>
            <a:off x="11118819" y="5197983"/>
            <a:ext cx="6113214" cy="761658"/>
          </a:xfrm>
          <a:prstGeom prst="roundRect">
            <a:avLst/>
          </a:prstGeom>
          <a:solidFill>
            <a:srgbClr val="F5F5F5"/>
          </a:solidFill>
          <a:ln>
            <a:solidFill>
              <a:srgbClr val="F5F5F5"/>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ru-RU" sz="1650" dirty="0">
                <a:solidFill>
                  <a:prstClr val="black"/>
                </a:solidFill>
                <a:latin typeface="Montserrat" panose="00000500000000000000" pitchFamily="2" charset="0"/>
              </a:rPr>
              <a:t>Банк секторы мен </a:t>
            </a:r>
            <a:r>
              <a:rPr lang="ru-RU" sz="1650" dirty="0" err="1">
                <a:solidFill>
                  <a:prstClr val="black"/>
                </a:solidFill>
                <a:latin typeface="Montserrat" panose="00000500000000000000" pitchFamily="2" charset="0"/>
              </a:rPr>
              <a:t>қаржы</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мекемелерінің</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қолданыстағы</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операцияларына</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жасыл</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қаржыландыру</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тетіктері</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ықпалдастырылды</a:t>
            </a:r>
            <a:endParaRPr lang="ru-RU" sz="1650" dirty="0">
              <a:solidFill>
                <a:prstClr val="black"/>
              </a:solidFill>
              <a:latin typeface="Montserrat" panose="00000500000000000000" pitchFamily="2" charset="0"/>
            </a:endParaRPr>
          </a:p>
        </p:txBody>
      </p:sp>
      <p:sp>
        <p:nvSpPr>
          <p:cNvPr id="13" name="Прямоугольник 17">
            <a:extLst>
              <a:ext uri="{FF2B5EF4-FFF2-40B4-BE49-F238E27FC236}">
                <a16:creationId xmlns:a16="http://schemas.microsoft.com/office/drawing/2014/main" id="{EAD43F48-837D-8F71-FA8E-76A83084295D}"/>
              </a:ext>
            </a:extLst>
          </p:cNvPr>
          <p:cNvSpPr/>
          <p:nvPr/>
        </p:nvSpPr>
        <p:spPr>
          <a:xfrm>
            <a:off x="11118819" y="3387323"/>
            <a:ext cx="6113214" cy="750933"/>
          </a:xfrm>
          <a:prstGeom prst="roundRect">
            <a:avLst/>
          </a:prstGeom>
          <a:solidFill>
            <a:srgbClr val="F5F5F5"/>
          </a:solidFill>
          <a:ln>
            <a:solidFill>
              <a:srgbClr val="F5F5F5"/>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endParaRPr lang="ru-RU" sz="1575" dirty="0">
              <a:solidFill>
                <a:prstClr val="black"/>
              </a:solidFill>
              <a:latin typeface="Montserrat" panose="00000500000000000000" pitchFamily="2" charset="0"/>
            </a:endParaRPr>
          </a:p>
          <a:p>
            <a:pPr algn="just" defTabSz="1371600" eaLnBrk="1" fontAlgn="auto" hangingPunct="1">
              <a:spcBef>
                <a:spcPts val="0"/>
              </a:spcBef>
              <a:spcAft>
                <a:spcPts val="0"/>
              </a:spcAft>
            </a:pPr>
            <a:r>
              <a:rPr lang="ru-RU" sz="1650" dirty="0">
                <a:solidFill>
                  <a:prstClr val="black"/>
                </a:solidFill>
                <a:latin typeface="Montserrat" panose="00000500000000000000" pitchFamily="2" charset="0"/>
              </a:rPr>
              <a:t>ЖКҚ-да </a:t>
            </a:r>
            <a:r>
              <a:rPr lang="ru-RU" sz="1650" dirty="0" err="1">
                <a:solidFill>
                  <a:prstClr val="black"/>
                </a:solidFill>
                <a:latin typeface="Montserrat" panose="00000500000000000000" pitchFamily="2" charset="0"/>
              </a:rPr>
              <a:t>аккредиттеу</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алу</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үшін</a:t>
            </a:r>
            <a:r>
              <a:rPr lang="ru-RU" sz="1650" dirty="0">
                <a:solidFill>
                  <a:prstClr val="black"/>
                </a:solidFill>
                <a:latin typeface="Montserrat" panose="00000500000000000000" pitchFamily="2" charset="0"/>
              </a:rPr>
              <a:t> 3 </a:t>
            </a:r>
            <a:r>
              <a:rPr lang="ru-RU" sz="1650" dirty="0" err="1">
                <a:solidFill>
                  <a:prstClr val="black"/>
                </a:solidFill>
                <a:latin typeface="Montserrat" panose="00000500000000000000" pitchFamily="2" charset="0"/>
              </a:rPr>
              <a:t>ұйымның</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әлеуеті</a:t>
            </a:r>
            <a:r>
              <a:rPr lang="ru-RU" sz="1650" dirty="0">
                <a:solidFill>
                  <a:prstClr val="black"/>
                </a:solidFill>
                <a:latin typeface="Montserrat" panose="00000500000000000000" pitchFamily="2" charset="0"/>
              </a:rPr>
              <a:t> </a:t>
            </a:r>
            <a:r>
              <a:rPr lang="ru-RU" sz="1650" dirty="0" err="1">
                <a:solidFill>
                  <a:prstClr val="black"/>
                </a:solidFill>
                <a:latin typeface="Montserrat" panose="00000500000000000000" pitchFamily="2" charset="0"/>
              </a:rPr>
              <a:t>күшейтілді</a:t>
            </a:r>
            <a:endParaRPr lang="ru-RU" sz="1575" dirty="0">
              <a:solidFill>
                <a:prstClr val="black"/>
              </a:solidFill>
              <a:latin typeface="Montserrat" panose="00000500000000000000" pitchFamily="2" charset="0"/>
            </a:endParaRPr>
          </a:p>
        </p:txBody>
      </p:sp>
      <p:sp>
        <p:nvSpPr>
          <p:cNvPr id="15" name="Прямоугольник 20">
            <a:extLst>
              <a:ext uri="{FF2B5EF4-FFF2-40B4-BE49-F238E27FC236}">
                <a16:creationId xmlns:a16="http://schemas.microsoft.com/office/drawing/2014/main" id="{CEFBE1A7-2DAA-2E0F-E707-E75288A6F16A}"/>
              </a:ext>
            </a:extLst>
          </p:cNvPr>
          <p:cNvSpPr/>
          <p:nvPr/>
        </p:nvSpPr>
        <p:spPr>
          <a:xfrm>
            <a:off x="685800" y="2897734"/>
            <a:ext cx="9836667" cy="5713102"/>
          </a:xfrm>
          <a:prstGeom prst="rect">
            <a:avLst/>
          </a:prstGeom>
          <a:noFill/>
        </p:spPr>
        <p:txBody>
          <a:bodyPr wrap="square" lIns="102870" tIns="51435" rIns="102870" bIns="51435">
            <a:spAutoFit/>
          </a:bodyPr>
          <a:lstStyle/>
          <a:p>
            <a:pPr algn="just" defTabSz="1371600" eaLnBrk="1" fontAlgn="auto" hangingPunct="1">
              <a:spcBef>
                <a:spcPts val="0"/>
              </a:spcBef>
              <a:spcAft>
                <a:spcPts val="0"/>
              </a:spcAft>
              <a:defRPr/>
            </a:pPr>
            <a:r>
              <a:rPr lang="ru-RU" b="1" dirty="0">
                <a:solidFill>
                  <a:prstClr val="black"/>
                </a:solidFill>
                <a:latin typeface="Montserrat "/>
                <a:cs typeface="Mongolian Baiti" panose="03000500000000000000" pitchFamily="66" charset="0"/>
              </a:rPr>
              <a:t>2024 </a:t>
            </a:r>
            <a:r>
              <a:rPr lang="ru-RU" b="1" dirty="0" err="1">
                <a:solidFill>
                  <a:prstClr val="black"/>
                </a:solidFill>
                <a:latin typeface="Montserrat "/>
                <a:cs typeface="Mongolian Baiti" panose="03000500000000000000" pitchFamily="66" charset="0"/>
              </a:rPr>
              <a:t>жылғы</a:t>
            </a:r>
            <a:r>
              <a:rPr lang="ru-RU" b="1" dirty="0">
                <a:solidFill>
                  <a:prstClr val="black"/>
                </a:solidFill>
                <a:latin typeface="Montserrat "/>
                <a:cs typeface="Mongolian Baiti" panose="03000500000000000000" pitchFamily="66" charset="0"/>
              </a:rPr>
              <a:t> </a:t>
            </a:r>
            <a:r>
              <a:rPr lang="ru-RU" b="1" dirty="0" err="1">
                <a:solidFill>
                  <a:prstClr val="black"/>
                </a:solidFill>
                <a:latin typeface="Montserrat "/>
                <a:cs typeface="Mongolian Baiti" panose="03000500000000000000" pitchFamily="66" charset="0"/>
              </a:rPr>
              <a:t>жұмыс</a:t>
            </a:r>
            <a:r>
              <a:rPr lang="ru-RU" b="1" dirty="0">
                <a:solidFill>
                  <a:prstClr val="black"/>
                </a:solidFill>
                <a:latin typeface="Montserrat "/>
                <a:cs typeface="Mongolian Baiti" panose="03000500000000000000" pitchFamily="66" charset="0"/>
              </a:rPr>
              <a:t> </a:t>
            </a:r>
            <a:r>
              <a:rPr lang="ru-RU" b="1" dirty="0" err="1">
                <a:solidFill>
                  <a:prstClr val="black"/>
                </a:solidFill>
                <a:latin typeface="Montserrat "/>
                <a:cs typeface="Mongolian Baiti" panose="03000500000000000000" pitchFamily="66" charset="0"/>
              </a:rPr>
              <a:t>нәтижелері</a:t>
            </a:r>
            <a:endParaRPr lang="ru-RU" dirty="0">
              <a:solidFill>
                <a:prstClr val="black"/>
              </a:solidFill>
              <a:latin typeface="Montserrat "/>
            </a:endParaRPr>
          </a:p>
          <a:p>
            <a:pPr marL="257175" indent="-257175" algn="just" defTabSz="1371600" eaLnBrk="1" fontAlgn="auto" hangingPunct="1">
              <a:spcBef>
                <a:spcPts val="0"/>
              </a:spcBef>
              <a:spcAft>
                <a:spcPts val="0"/>
              </a:spcAft>
              <a:buFont typeface="Wingdings" panose="05000000000000000000" pitchFamily="2" charset="2"/>
              <a:buChar char="§"/>
              <a:defRPr/>
            </a:pPr>
            <a:r>
              <a:rPr lang="ru-RU" sz="1650" dirty="0" err="1">
                <a:solidFill>
                  <a:prstClr val="black"/>
                </a:solidFill>
                <a:latin typeface="Montserrat" panose="00000500000000000000" pitchFamily="2" charset="-52"/>
              </a:rPr>
              <a:t>Елдік</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Бағдарлама</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дайындалды</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және</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келісім</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жасап</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қарауы</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үшін</a:t>
            </a:r>
            <a:r>
              <a:rPr lang="ru-RU" sz="1650" dirty="0">
                <a:solidFill>
                  <a:prstClr val="black"/>
                </a:solidFill>
                <a:latin typeface="Montserrat" panose="00000500000000000000" pitchFamily="2" charset="-52"/>
              </a:rPr>
              <a:t> ЖКҚ-</a:t>
            </a:r>
            <a:r>
              <a:rPr lang="ru-RU" sz="1650" dirty="0" err="1">
                <a:solidFill>
                  <a:prstClr val="black"/>
                </a:solidFill>
                <a:latin typeface="Montserrat" panose="00000500000000000000" pitchFamily="2" charset="-52"/>
              </a:rPr>
              <a:t>ға</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жіберілді</a:t>
            </a:r>
            <a:r>
              <a:rPr lang="ru-RU" sz="1650" dirty="0">
                <a:solidFill>
                  <a:prstClr val="black"/>
                </a:solidFill>
                <a:latin typeface="Montserrat" panose="00000500000000000000" pitchFamily="2" charset="-52"/>
              </a:rPr>
              <a:t>.</a:t>
            </a:r>
          </a:p>
          <a:p>
            <a:pPr marL="257175" indent="-257175" algn="just" defTabSz="1371600" eaLnBrk="1" fontAlgn="auto" hangingPunct="1">
              <a:spcBef>
                <a:spcPts val="0"/>
              </a:spcBef>
              <a:spcAft>
                <a:spcPts val="0"/>
              </a:spcAft>
              <a:buFont typeface="Wingdings" panose="05000000000000000000" pitchFamily="2" charset="2"/>
              <a:buChar char="§"/>
              <a:defRPr/>
            </a:pPr>
            <a:endParaRPr lang="ru-RU" sz="1650" dirty="0">
              <a:solidFill>
                <a:prstClr val="black"/>
              </a:solidFill>
              <a:latin typeface="Montserrat" panose="00000500000000000000" pitchFamily="2" charset="-52"/>
            </a:endParaRPr>
          </a:p>
          <a:p>
            <a:pPr marL="257175" indent="-257175" algn="just" defTabSz="1371600" eaLnBrk="1" fontAlgn="auto" hangingPunct="1">
              <a:spcBef>
                <a:spcPts val="0"/>
              </a:spcBef>
              <a:spcAft>
                <a:spcPts val="0"/>
              </a:spcAft>
              <a:buFont typeface="Wingdings" panose="05000000000000000000" pitchFamily="2" charset="2"/>
              <a:buChar char="§"/>
              <a:defRPr/>
            </a:pPr>
            <a:r>
              <a:rPr lang="ru-RU" sz="1650" dirty="0">
                <a:solidFill>
                  <a:prstClr val="black"/>
                </a:solidFill>
                <a:latin typeface="Montserrat" panose="00000500000000000000" pitchFamily="2" charset="-52"/>
              </a:rPr>
              <a:t>5 </a:t>
            </a:r>
            <a:r>
              <a:rPr lang="ru-RU" sz="1650" dirty="0" err="1">
                <a:solidFill>
                  <a:prstClr val="black"/>
                </a:solidFill>
                <a:latin typeface="Montserrat" panose="00000500000000000000" pitchFamily="2" charset="-52"/>
              </a:rPr>
              <a:t>өнеркәсіптік</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секторға</a:t>
            </a:r>
            <a:r>
              <a:rPr lang="ru-RU" sz="1650" dirty="0">
                <a:solidFill>
                  <a:prstClr val="black"/>
                </a:solidFill>
                <a:latin typeface="Montserrat" panose="00000500000000000000" pitchFamily="2" charset="-52"/>
              </a:rPr>
              <a:t> декарбонизация </a:t>
            </a:r>
            <a:r>
              <a:rPr lang="ru-RU" sz="1650" dirty="0" err="1">
                <a:solidFill>
                  <a:prstClr val="black"/>
                </a:solidFill>
                <a:latin typeface="Montserrat" panose="00000500000000000000" pitchFamily="2" charset="-52"/>
              </a:rPr>
              <a:t>бойынша</a:t>
            </a:r>
            <a:r>
              <a:rPr lang="ru-RU" sz="1650" dirty="0">
                <a:solidFill>
                  <a:prstClr val="black"/>
                </a:solidFill>
                <a:latin typeface="Montserrat" panose="00000500000000000000" pitchFamily="2" charset="-52"/>
              </a:rPr>
              <a:t> 7 </a:t>
            </a:r>
            <a:r>
              <a:rPr lang="ru-RU" sz="1650" dirty="0" err="1">
                <a:solidFill>
                  <a:prstClr val="black"/>
                </a:solidFill>
                <a:latin typeface="Montserrat" panose="00000500000000000000" pitchFamily="2" charset="-52"/>
              </a:rPr>
              <a:t>бейнеролик</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дайындалды</a:t>
            </a:r>
            <a:r>
              <a:rPr lang="ru-RU" sz="1650" dirty="0">
                <a:solidFill>
                  <a:prstClr val="black"/>
                </a:solidFill>
                <a:latin typeface="Montserrat" panose="00000500000000000000" pitchFamily="2" charset="-52"/>
              </a:rPr>
              <a:t>. </a:t>
            </a:r>
          </a:p>
          <a:p>
            <a:pPr marL="257175" indent="-257175" algn="just" defTabSz="1371600" eaLnBrk="1" fontAlgn="auto" hangingPunct="1">
              <a:spcBef>
                <a:spcPts val="0"/>
              </a:spcBef>
              <a:spcAft>
                <a:spcPts val="0"/>
              </a:spcAft>
              <a:buFont typeface="Wingdings" panose="05000000000000000000" pitchFamily="2" charset="2"/>
              <a:buChar char="§"/>
              <a:defRPr/>
            </a:pPr>
            <a:endParaRPr lang="ru-RU" sz="1650" dirty="0">
              <a:solidFill>
                <a:prstClr val="black"/>
              </a:solidFill>
              <a:latin typeface="Montserrat" panose="00000500000000000000" pitchFamily="2" charset="-52"/>
            </a:endParaRPr>
          </a:p>
          <a:p>
            <a:pPr marL="257175" indent="-257175" algn="just" defTabSz="1371600" eaLnBrk="1" fontAlgn="auto" hangingPunct="1">
              <a:spcBef>
                <a:spcPts val="0"/>
              </a:spcBef>
              <a:spcAft>
                <a:spcPts val="0"/>
              </a:spcAft>
              <a:buFont typeface="Wingdings" panose="05000000000000000000" pitchFamily="2" charset="2"/>
              <a:buChar char="§"/>
              <a:defRPr/>
            </a:pPr>
            <a:r>
              <a:rPr lang="ru-RU" sz="1650" dirty="0" err="1">
                <a:solidFill>
                  <a:prstClr val="black"/>
                </a:solidFill>
                <a:latin typeface="Montserrat" panose="00000500000000000000" pitchFamily="2" charset="-52"/>
              </a:rPr>
              <a:t>Өнеркәсіптік</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сектордың</a:t>
            </a:r>
            <a:r>
              <a:rPr lang="ru-RU" sz="1650" dirty="0">
                <a:solidFill>
                  <a:prstClr val="black"/>
                </a:solidFill>
                <a:latin typeface="Montserrat" panose="00000500000000000000" pitchFamily="2" charset="-52"/>
              </a:rPr>
              <a:t> </a:t>
            </a:r>
            <a:r>
              <a:rPr lang="en-US" sz="1650" dirty="0">
                <a:solidFill>
                  <a:prstClr val="black"/>
                </a:solidFill>
                <a:latin typeface="Montserrat" panose="00000500000000000000" pitchFamily="2" charset="-52"/>
              </a:rPr>
              <a:t>PR </a:t>
            </a:r>
            <a:r>
              <a:rPr lang="ru-RU" sz="1650" dirty="0" err="1">
                <a:solidFill>
                  <a:prstClr val="black"/>
                </a:solidFill>
                <a:latin typeface="Montserrat" panose="00000500000000000000" pitchFamily="2" charset="-52"/>
              </a:rPr>
              <a:t>мамандары</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үшін</a:t>
            </a:r>
            <a:r>
              <a:rPr lang="ru-RU" sz="1650" dirty="0">
                <a:solidFill>
                  <a:prstClr val="black"/>
                </a:solidFill>
                <a:latin typeface="Montserrat" panose="00000500000000000000" pitchFamily="2" charset="-52"/>
              </a:rPr>
              <a:t> декарбонизация </a:t>
            </a:r>
            <a:r>
              <a:rPr lang="ru-RU" sz="1650" dirty="0" err="1">
                <a:solidFill>
                  <a:prstClr val="black"/>
                </a:solidFill>
                <a:latin typeface="Montserrat" panose="00000500000000000000" pitchFamily="2" charset="-52"/>
              </a:rPr>
              <a:t>бойынша</a:t>
            </a:r>
            <a:r>
              <a:rPr lang="ru-RU" sz="1650" dirty="0">
                <a:solidFill>
                  <a:prstClr val="black"/>
                </a:solidFill>
                <a:latin typeface="Montserrat" panose="00000500000000000000" pitchFamily="2" charset="-52"/>
              </a:rPr>
              <a:t> медиастратегия </a:t>
            </a:r>
            <a:r>
              <a:rPr lang="ru-RU" sz="1650" dirty="0" err="1">
                <a:solidFill>
                  <a:prstClr val="black"/>
                </a:solidFill>
                <a:latin typeface="Montserrat" panose="00000500000000000000" pitchFamily="2" charset="-52"/>
              </a:rPr>
              <a:t>дайындалды</a:t>
            </a:r>
            <a:r>
              <a:rPr lang="ru-RU" sz="1650" dirty="0">
                <a:solidFill>
                  <a:prstClr val="black"/>
                </a:solidFill>
                <a:latin typeface="Montserrat" panose="00000500000000000000" pitchFamily="2" charset="-52"/>
              </a:rPr>
              <a:t>.</a:t>
            </a:r>
          </a:p>
          <a:p>
            <a:pPr marL="257175" indent="-257175" algn="just" defTabSz="1371600" eaLnBrk="1" fontAlgn="auto" hangingPunct="1">
              <a:spcBef>
                <a:spcPts val="0"/>
              </a:spcBef>
              <a:spcAft>
                <a:spcPts val="0"/>
              </a:spcAft>
              <a:buFont typeface="Wingdings" panose="05000000000000000000" pitchFamily="2" charset="2"/>
              <a:buChar char="§"/>
              <a:defRPr/>
            </a:pPr>
            <a:endParaRPr lang="ru-RU" sz="1650" dirty="0">
              <a:solidFill>
                <a:prstClr val="black"/>
              </a:solidFill>
              <a:latin typeface="Montserrat" panose="00000500000000000000" pitchFamily="2" charset="-52"/>
            </a:endParaRPr>
          </a:p>
          <a:p>
            <a:pPr marL="257175" indent="-257175" algn="just" defTabSz="1371600" eaLnBrk="1" fontAlgn="auto" hangingPunct="1">
              <a:spcBef>
                <a:spcPts val="0"/>
              </a:spcBef>
              <a:spcAft>
                <a:spcPts val="0"/>
              </a:spcAft>
              <a:buFont typeface="Wingdings" panose="05000000000000000000" pitchFamily="2" charset="2"/>
              <a:buChar char="§"/>
              <a:defRPr/>
            </a:pPr>
            <a:r>
              <a:rPr lang="ru-RU" sz="1650" dirty="0">
                <a:solidFill>
                  <a:prstClr val="black"/>
                </a:solidFill>
                <a:latin typeface="Montserrat" panose="00000500000000000000" pitchFamily="2" charset="-52"/>
              </a:rPr>
              <a:t>5 </a:t>
            </a:r>
            <a:r>
              <a:rPr lang="ru-RU" sz="1650" dirty="0" err="1">
                <a:solidFill>
                  <a:prstClr val="black"/>
                </a:solidFill>
                <a:latin typeface="Montserrat" panose="00000500000000000000" pitchFamily="2" charset="-52"/>
              </a:rPr>
              <a:t>қалада</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жасыл</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қаржыландыру</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тетіктері</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арқылы</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жасыл</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жобаларды</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іске</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асыру</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бойынша</a:t>
            </a:r>
            <a:r>
              <a:rPr lang="ru-RU" sz="1650" dirty="0">
                <a:solidFill>
                  <a:prstClr val="black"/>
                </a:solidFill>
                <a:latin typeface="Montserrat" panose="00000500000000000000" pitchFamily="2" charset="-52"/>
              </a:rPr>
              <a:t> 5 тренинг </a:t>
            </a:r>
            <a:r>
              <a:rPr lang="ru-RU" sz="1650" dirty="0" err="1">
                <a:solidFill>
                  <a:prstClr val="black"/>
                </a:solidFill>
                <a:latin typeface="Montserrat" panose="00000500000000000000" pitchFamily="2" charset="-52"/>
              </a:rPr>
              <a:t>өткізілді</a:t>
            </a:r>
            <a:r>
              <a:rPr lang="ru-RU" sz="1650" dirty="0">
                <a:solidFill>
                  <a:prstClr val="black"/>
                </a:solidFill>
                <a:latin typeface="Montserrat" panose="00000500000000000000" pitchFamily="2" charset="-52"/>
              </a:rPr>
              <a:t>.</a:t>
            </a:r>
          </a:p>
          <a:p>
            <a:pPr marL="257175" indent="-257175" algn="just" defTabSz="1371600" eaLnBrk="1" fontAlgn="auto" hangingPunct="1">
              <a:spcBef>
                <a:spcPts val="0"/>
              </a:spcBef>
              <a:spcAft>
                <a:spcPts val="0"/>
              </a:spcAft>
              <a:buFont typeface="Wingdings" panose="05000000000000000000" pitchFamily="2" charset="2"/>
              <a:buChar char="§"/>
              <a:defRPr/>
            </a:pPr>
            <a:endParaRPr lang="ru-RU" sz="1650" dirty="0">
              <a:solidFill>
                <a:prstClr val="black"/>
              </a:solidFill>
              <a:latin typeface="Montserrat" panose="00000500000000000000" pitchFamily="2" charset="-52"/>
            </a:endParaRPr>
          </a:p>
          <a:p>
            <a:pPr marL="257175" indent="-257175" algn="just" defTabSz="1371600" eaLnBrk="1" fontAlgn="auto" hangingPunct="1">
              <a:spcBef>
                <a:spcPts val="0"/>
              </a:spcBef>
              <a:spcAft>
                <a:spcPts val="0"/>
              </a:spcAft>
              <a:buFont typeface="Wingdings" panose="05000000000000000000" pitchFamily="2" charset="2"/>
              <a:buChar char="§"/>
              <a:defRPr/>
            </a:pPr>
            <a:r>
              <a:rPr lang="ru-RU" sz="1650" dirty="0" err="1">
                <a:solidFill>
                  <a:prstClr val="black"/>
                </a:solidFill>
                <a:latin typeface="Montserrat" panose="00000500000000000000" pitchFamily="2" charset="-52"/>
              </a:rPr>
              <a:t>Жасыл</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облигациялар</a:t>
            </a:r>
            <a:r>
              <a:rPr lang="ru-RU" sz="1650" dirty="0">
                <a:solidFill>
                  <a:prstClr val="black"/>
                </a:solidFill>
                <a:latin typeface="Montserrat" panose="00000500000000000000" pitchFamily="2" charset="-52"/>
              </a:rPr>
              <a:t>/</a:t>
            </a:r>
            <a:r>
              <a:rPr lang="ru-RU" sz="1650" dirty="0" err="1">
                <a:solidFill>
                  <a:prstClr val="black"/>
                </a:solidFill>
                <a:latin typeface="Montserrat" panose="00000500000000000000" pitchFamily="2" charset="-52"/>
              </a:rPr>
              <a:t>кредиттер</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және</a:t>
            </a:r>
            <a:r>
              <a:rPr lang="ru-RU" sz="1650" dirty="0">
                <a:solidFill>
                  <a:prstClr val="black"/>
                </a:solidFill>
                <a:latin typeface="Montserrat" panose="00000500000000000000" pitchFamily="2" charset="-52"/>
              </a:rPr>
              <a:t> </a:t>
            </a:r>
            <a:r>
              <a:rPr lang="en-US" sz="1650" dirty="0">
                <a:solidFill>
                  <a:prstClr val="black"/>
                </a:solidFill>
                <a:latin typeface="Montserrat" panose="00000500000000000000" pitchFamily="2" charset="-52"/>
              </a:rPr>
              <a:t>ESG </a:t>
            </a:r>
            <a:r>
              <a:rPr lang="ru-RU" sz="1650" dirty="0" err="1">
                <a:solidFill>
                  <a:prstClr val="black"/>
                </a:solidFill>
                <a:latin typeface="Montserrat" panose="00000500000000000000" pitchFamily="2" charset="-52"/>
              </a:rPr>
              <a:t>құралдарын</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енгізу</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саласында</a:t>
            </a:r>
            <a:r>
              <a:rPr lang="ru-RU" sz="1650" dirty="0">
                <a:solidFill>
                  <a:prstClr val="black"/>
                </a:solidFill>
                <a:latin typeface="Montserrat" panose="00000500000000000000" pitchFamily="2" charset="-52"/>
              </a:rPr>
              <a:t> банк секторы </a:t>
            </a:r>
            <a:r>
              <a:rPr lang="ru-RU" sz="1650" dirty="0" err="1">
                <a:solidFill>
                  <a:prstClr val="black"/>
                </a:solidFill>
                <a:latin typeface="Montserrat" panose="00000500000000000000" pitchFamily="2" charset="-52"/>
              </a:rPr>
              <a:t>үшін</a:t>
            </a:r>
            <a:r>
              <a:rPr lang="ru-RU" sz="1650" dirty="0">
                <a:solidFill>
                  <a:prstClr val="black"/>
                </a:solidFill>
                <a:latin typeface="Montserrat" panose="00000500000000000000" pitchFamily="2" charset="-52"/>
              </a:rPr>
              <a:t> 5 тренинг </a:t>
            </a:r>
            <a:r>
              <a:rPr lang="ru-RU" sz="1650" dirty="0" err="1">
                <a:solidFill>
                  <a:prstClr val="black"/>
                </a:solidFill>
                <a:latin typeface="Montserrat" panose="00000500000000000000" pitchFamily="2" charset="-52"/>
              </a:rPr>
              <a:t>өткізілді</a:t>
            </a:r>
            <a:r>
              <a:rPr lang="ru-RU" sz="1650" dirty="0">
                <a:solidFill>
                  <a:prstClr val="black"/>
                </a:solidFill>
                <a:latin typeface="Montserrat" panose="00000500000000000000" pitchFamily="2" charset="-52"/>
              </a:rPr>
              <a:t>.</a:t>
            </a:r>
          </a:p>
          <a:p>
            <a:pPr marL="257175" indent="-257175" algn="just" defTabSz="1371600" eaLnBrk="1" fontAlgn="auto" hangingPunct="1">
              <a:spcBef>
                <a:spcPts val="0"/>
              </a:spcBef>
              <a:spcAft>
                <a:spcPts val="0"/>
              </a:spcAft>
              <a:buFont typeface="Wingdings" panose="05000000000000000000" pitchFamily="2" charset="2"/>
              <a:buChar char="§"/>
              <a:defRPr/>
            </a:pPr>
            <a:endParaRPr lang="ru-RU" sz="1650" dirty="0">
              <a:solidFill>
                <a:prstClr val="black"/>
              </a:solidFill>
              <a:latin typeface="Montserrat" panose="00000500000000000000" pitchFamily="2" charset="-52"/>
            </a:endParaRPr>
          </a:p>
          <a:p>
            <a:pPr marL="257175" indent="-257175" algn="just" defTabSz="1371600" eaLnBrk="1" fontAlgn="auto" hangingPunct="1">
              <a:spcBef>
                <a:spcPts val="0"/>
              </a:spcBef>
              <a:spcAft>
                <a:spcPts val="0"/>
              </a:spcAft>
              <a:buFont typeface="Wingdings" panose="05000000000000000000" pitchFamily="2" charset="2"/>
              <a:buChar char="§"/>
              <a:defRPr/>
            </a:pPr>
            <a:r>
              <a:rPr lang="ru-RU" sz="1650" dirty="0">
                <a:solidFill>
                  <a:prstClr val="black"/>
                </a:solidFill>
                <a:latin typeface="Montserrat" panose="00000500000000000000" pitchFamily="2" charset="-52"/>
              </a:rPr>
              <a:t>Банк секторы </a:t>
            </a:r>
            <a:r>
              <a:rPr lang="ru-RU" sz="1650" dirty="0" err="1">
                <a:solidFill>
                  <a:prstClr val="black"/>
                </a:solidFill>
                <a:latin typeface="Montserrat" panose="00000500000000000000" pitchFamily="2" charset="-52"/>
              </a:rPr>
              <a:t>үшін</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парниктік</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газдар</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шығарындыларын</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қайта</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есептеудің</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жеңілдетілген</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коэффициенттері</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әзірленді</a:t>
            </a:r>
            <a:endParaRPr lang="ru-RU" sz="1650" dirty="0">
              <a:solidFill>
                <a:prstClr val="black"/>
              </a:solidFill>
              <a:latin typeface="Montserrat" panose="00000500000000000000" pitchFamily="2" charset="-52"/>
            </a:endParaRPr>
          </a:p>
          <a:p>
            <a:pPr marL="257175" indent="-257175" algn="just" defTabSz="1371600" eaLnBrk="1" fontAlgn="auto" hangingPunct="1">
              <a:spcBef>
                <a:spcPts val="0"/>
              </a:spcBef>
              <a:spcAft>
                <a:spcPts val="0"/>
              </a:spcAft>
              <a:buFont typeface="Wingdings" panose="05000000000000000000" pitchFamily="2" charset="2"/>
              <a:buChar char="§"/>
              <a:defRPr/>
            </a:pPr>
            <a:r>
              <a:rPr lang="en-US" sz="1650" dirty="0">
                <a:solidFill>
                  <a:prstClr val="black"/>
                </a:solidFill>
                <a:latin typeface="Montserrat" panose="00000500000000000000" pitchFamily="2" charset="-52"/>
              </a:rPr>
              <a:t>ESG-</a:t>
            </a:r>
            <a:r>
              <a:rPr lang="ru-RU" sz="1650" dirty="0" err="1">
                <a:solidFill>
                  <a:prstClr val="black"/>
                </a:solidFill>
                <a:latin typeface="Montserrat" panose="00000500000000000000" pitchFamily="2" charset="-52"/>
              </a:rPr>
              <a:t>тәуекелдерді</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басқару</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жөніндегі</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үлгілік</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саясат</a:t>
            </a:r>
            <a:r>
              <a:rPr lang="ru-RU" sz="1650" dirty="0">
                <a:solidFill>
                  <a:prstClr val="black"/>
                </a:solidFill>
                <a:latin typeface="Montserrat" panose="00000500000000000000" pitchFamily="2" charset="-52"/>
              </a:rPr>
              <a:t>, банк секторы </a:t>
            </a:r>
            <a:r>
              <a:rPr lang="ru-RU" sz="1650" dirty="0" err="1">
                <a:solidFill>
                  <a:prstClr val="black"/>
                </a:solidFill>
                <a:latin typeface="Montserrat" panose="00000500000000000000" pitchFamily="2" charset="-52"/>
              </a:rPr>
              <a:t>үшін</a:t>
            </a:r>
            <a:r>
              <a:rPr lang="ru-RU" sz="1650" dirty="0">
                <a:solidFill>
                  <a:prstClr val="black"/>
                </a:solidFill>
                <a:latin typeface="Montserrat" panose="00000500000000000000" pitchFamily="2" charset="-52"/>
              </a:rPr>
              <a:t> </a:t>
            </a:r>
            <a:r>
              <a:rPr lang="en-US" sz="1650" dirty="0">
                <a:solidFill>
                  <a:prstClr val="black"/>
                </a:solidFill>
                <a:latin typeface="Montserrat" panose="00000500000000000000" pitchFamily="2" charset="-52"/>
              </a:rPr>
              <a:t>ESMS </a:t>
            </a:r>
            <a:r>
              <a:rPr lang="ru-RU" sz="1650" dirty="0" err="1">
                <a:solidFill>
                  <a:prstClr val="black"/>
                </a:solidFill>
                <a:latin typeface="Montserrat" panose="00000500000000000000" pitchFamily="2" charset="-52"/>
              </a:rPr>
              <a:t>жүйесін</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енгізу</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жөніндегі</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іс-қимылдардың</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жол</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картасы</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әзірленді</a:t>
            </a:r>
            <a:r>
              <a:rPr lang="ru-RU" sz="1650" dirty="0">
                <a:solidFill>
                  <a:prstClr val="black"/>
                </a:solidFill>
                <a:latin typeface="Montserrat" panose="00000500000000000000" pitchFamily="2" charset="-52"/>
              </a:rPr>
              <a:t>. </a:t>
            </a:r>
          </a:p>
          <a:p>
            <a:pPr marL="257175" indent="-257175" algn="just" defTabSz="1371600" eaLnBrk="1" fontAlgn="auto" hangingPunct="1">
              <a:spcBef>
                <a:spcPts val="0"/>
              </a:spcBef>
              <a:spcAft>
                <a:spcPts val="0"/>
              </a:spcAft>
              <a:buFont typeface="Wingdings" panose="05000000000000000000" pitchFamily="2" charset="2"/>
              <a:buChar char="§"/>
              <a:defRPr/>
            </a:pPr>
            <a:endParaRPr lang="ru-RU" sz="1650" dirty="0">
              <a:solidFill>
                <a:prstClr val="black"/>
              </a:solidFill>
              <a:latin typeface="Montserrat" panose="00000500000000000000" pitchFamily="2" charset="-52"/>
            </a:endParaRPr>
          </a:p>
          <a:p>
            <a:pPr marL="257175" indent="-257175" algn="just" defTabSz="1371600" eaLnBrk="1" fontAlgn="auto" hangingPunct="1">
              <a:spcBef>
                <a:spcPts val="0"/>
              </a:spcBef>
              <a:spcAft>
                <a:spcPts val="0"/>
              </a:spcAft>
              <a:buFont typeface="Wingdings" panose="05000000000000000000" pitchFamily="2" charset="2"/>
              <a:buChar char="§"/>
              <a:defRPr/>
            </a:pPr>
            <a:r>
              <a:rPr lang="ru-RU" sz="1650" dirty="0" err="1">
                <a:solidFill>
                  <a:prstClr val="black"/>
                </a:solidFill>
                <a:latin typeface="Montserrat" panose="00000500000000000000" pitchFamily="2" charset="-52"/>
              </a:rPr>
              <a:t>Қаржы</a:t>
            </a:r>
            <a:r>
              <a:rPr lang="ru-RU" sz="1650" dirty="0">
                <a:solidFill>
                  <a:prstClr val="black"/>
                </a:solidFill>
                <a:latin typeface="Montserrat" panose="00000500000000000000" pitchFamily="2" charset="-52"/>
              </a:rPr>
              <a:t> секторы </a:t>
            </a:r>
            <a:r>
              <a:rPr lang="ru-RU" sz="1650" dirty="0" err="1">
                <a:solidFill>
                  <a:prstClr val="black"/>
                </a:solidFill>
                <a:latin typeface="Montserrat" panose="00000500000000000000" pitchFamily="2" charset="-52"/>
              </a:rPr>
              <a:t>үшін</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климаттық</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тәуекелдерді</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бағалау</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үшін</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әдіснама</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әзірленді</a:t>
            </a:r>
            <a:r>
              <a:rPr lang="ru-RU" sz="1650" dirty="0">
                <a:solidFill>
                  <a:prstClr val="black"/>
                </a:solidFill>
                <a:latin typeface="Montserrat" panose="00000500000000000000" pitchFamily="2" charset="-52"/>
              </a:rPr>
              <a:t>.</a:t>
            </a:r>
          </a:p>
          <a:p>
            <a:pPr marL="257175" indent="-257175" algn="just" defTabSz="1371600" eaLnBrk="1" fontAlgn="auto" hangingPunct="1">
              <a:spcBef>
                <a:spcPts val="0"/>
              </a:spcBef>
              <a:spcAft>
                <a:spcPts val="0"/>
              </a:spcAft>
              <a:buFont typeface="Wingdings" panose="05000000000000000000" pitchFamily="2" charset="2"/>
              <a:buChar char="§"/>
              <a:defRPr/>
            </a:pPr>
            <a:endParaRPr lang="ru-RU" sz="1650" dirty="0">
              <a:solidFill>
                <a:prstClr val="black"/>
              </a:solidFill>
              <a:latin typeface="Montserrat" panose="00000500000000000000" pitchFamily="2" charset="-52"/>
            </a:endParaRPr>
          </a:p>
          <a:p>
            <a:pPr marL="257175" indent="-257175" algn="just" defTabSz="1371600" eaLnBrk="1" fontAlgn="auto" hangingPunct="1">
              <a:spcBef>
                <a:spcPts val="0"/>
              </a:spcBef>
              <a:spcAft>
                <a:spcPts val="0"/>
              </a:spcAft>
              <a:buFont typeface="Wingdings" panose="05000000000000000000" pitchFamily="2" charset="2"/>
              <a:buChar char="§"/>
              <a:defRPr/>
            </a:pPr>
            <a:r>
              <a:rPr lang="ru-RU" sz="1650" dirty="0">
                <a:solidFill>
                  <a:prstClr val="black"/>
                </a:solidFill>
                <a:latin typeface="Montserrat" panose="00000500000000000000" pitchFamily="2" charset="-52"/>
              </a:rPr>
              <a:t>ҚР ТЖМ </a:t>
            </a:r>
            <a:r>
              <a:rPr lang="ru-RU" sz="1650" dirty="0" err="1">
                <a:solidFill>
                  <a:prstClr val="black"/>
                </a:solidFill>
                <a:latin typeface="Montserrat" panose="00000500000000000000" pitchFamily="2" charset="-52"/>
              </a:rPr>
              <a:t>үшін</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мұздақ</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көлдерінің</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бұзылу</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қаупін</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модельдеу</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әдістемесі</a:t>
            </a:r>
            <a:r>
              <a:rPr lang="ru-RU" sz="1650" dirty="0">
                <a:solidFill>
                  <a:prstClr val="black"/>
                </a:solidFill>
                <a:latin typeface="Montserrat" panose="00000500000000000000" pitchFamily="2" charset="-52"/>
              </a:rPr>
              <a:t> </a:t>
            </a:r>
            <a:r>
              <a:rPr lang="ru-RU" sz="1650" dirty="0" err="1">
                <a:solidFill>
                  <a:prstClr val="black"/>
                </a:solidFill>
                <a:latin typeface="Montserrat" panose="00000500000000000000" pitchFamily="2" charset="-52"/>
              </a:rPr>
              <a:t>әзірленді</a:t>
            </a:r>
            <a:r>
              <a:rPr lang="ru-RU" sz="1650" dirty="0">
                <a:solidFill>
                  <a:prstClr val="black"/>
                </a:solidFill>
                <a:latin typeface="Montserrat" panose="00000500000000000000" pitchFamily="2" charset="-52"/>
              </a:rPr>
              <a:t>. </a:t>
            </a:r>
          </a:p>
        </p:txBody>
      </p:sp>
      <p:pic>
        <p:nvPicPr>
          <p:cNvPr id="16" name="Рисунок 23">
            <a:extLst>
              <a:ext uri="{FF2B5EF4-FFF2-40B4-BE49-F238E27FC236}">
                <a16:creationId xmlns:a16="http://schemas.microsoft.com/office/drawing/2014/main" id="{1A334E19-3CDD-790B-CBB4-95F1DA03697D}"/>
              </a:ext>
            </a:extLst>
          </p:cNvPr>
          <p:cNvPicPr>
            <a:picLocks noChangeAspect="1"/>
          </p:cNvPicPr>
          <p:nvPr/>
        </p:nvPicPr>
        <p:blipFill>
          <a:blip r:embed="rId2"/>
          <a:stretch>
            <a:fillRect/>
          </a:stretch>
        </p:blipFill>
        <p:spPr>
          <a:xfrm>
            <a:off x="11118819" y="6149702"/>
            <a:ext cx="6113214" cy="3309825"/>
          </a:xfrm>
          <a:prstGeom prst="roundRect">
            <a:avLst>
              <a:gd name="adj" fmla="val 6634"/>
            </a:avLst>
          </a:prstGeom>
        </p:spPr>
      </p:pic>
      <p:sp>
        <p:nvSpPr>
          <p:cNvPr id="5" name="object 7">
            <a:extLst>
              <a:ext uri="{FF2B5EF4-FFF2-40B4-BE49-F238E27FC236}">
                <a16:creationId xmlns:a16="http://schemas.microsoft.com/office/drawing/2014/main" id="{F4B7CD17-57C1-0549-70A4-121B8CB01CFB}"/>
              </a:ext>
            </a:extLst>
          </p:cNvPr>
          <p:cNvSpPr txBox="1">
            <a:spLocks noChangeArrowheads="1"/>
          </p:cNvSpPr>
          <p:nvPr/>
        </p:nvSpPr>
        <p:spPr bwMode="auto">
          <a:xfrm>
            <a:off x="874059" y="561850"/>
            <a:ext cx="1365063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5000" b="0" i="0">
                <a:solidFill>
                  <a:schemeClr val="tx1"/>
                </a:solidFill>
                <a:latin typeface="Arial Black"/>
                <a:ea typeface="+mj-ea"/>
                <a:cs typeface="Arial Black"/>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algn="l" defTabSz="1371600" fontAlgn="auto">
              <a:spcBef>
                <a:spcPts val="0"/>
              </a:spcBef>
              <a:spcAft>
                <a:spcPts val="0"/>
              </a:spcAft>
            </a:pPr>
            <a:r>
              <a:rPr lang="en-US" sz="3200" b="1" dirty="0">
                <a:solidFill>
                  <a:prstClr val="black"/>
                </a:solidFill>
                <a:latin typeface="Montserrat "/>
                <a:ea typeface="Segoe UI Black" panose="020B0A02040204020203" pitchFamily="34" charset="0"/>
                <a:cs typeface="+mn-cs"/>
              </a:rPr>
              <a:t>READINESS-II</a:t>
            </a:r>
            <a:r>
              <a:rPr lang="kk-KZ" sz="3200" b="1" dirty="0">
                <a:solidFill>
                  <a:prstClr val="black"/>
                </a:solidFill>
                <a:latin typeface="Montserrat "/>
                <a:ea typeface="Segoe UI Black" panose="020B0A02040204020203" pitchFamily="34" charset="0"/>
                <a:cs typeface="+mn-cs"/>
              </a:rPr>
              <a:t> жобасы шеңберіндегі </a:t>
            </a:r>
          </a:p>
          <a:p>
            <a:pPr algn="l" defTabSz="1371600" fontAlgn="auto">
              <a:spcBef>
                <a:spcPts val="0"/>
              </a:spcBef>
              <a:spcAft>
                <a:spcPts val="0"/>
              </a:spcAft>
            </a:pPr>
            <a:r>
              <a:rPr lang="kk-KZ" sz="3200" b="1" dirty="0">
                <a:solidFill>
                  <a:prstClr val="black"/>
                </a:solidFill>
                <a:latin typeface="Montserrat "/>
                <a:ea typeface="Segoe UI Black" panose="020B0A02040204020203" pitchFamily="34" charset="0"/>
                <a:cs typeface="+mn-cs"/>
              </a:rPr>
              <a:t>ХАЛЫҚАРАЛЫҚ ЫНТЫМАҚТАСТЫҚ </a:t>
            </a:r>
            <a:r>
              <a:rPr lang="ru-RU" sz="3200" b="1" dirty="0">
                <a:solidFill>
                  <a:prstClr val="black"/>
                </a:solidFill>
                <a:latin typeface="Montserrat "/>
                <a:ea typeface="Segoe UI Black" panose="020B0A02040204020203" pitchFamily="34" charset="0"/>
                <a:cs typeface="+mn-cs"/>
              </a:rPr>
              <a:t> </a:t>
            </a:r>
          </a:p>
          <a:p>
            <a:pPr algn="l" defTabSz="1371600" fontAlgn="auto">
              <a:spcBef>
                <a:spcPts val="0"/>
              </a:spcBef>
              <a:spcAft>
                <a:spcPts val="0"/>
              </a:spcAft>
            </a:pPr>
            <a:r>
              <a:rPr lang="ru-RU" altLang="ru-RU" sz="1200" dirty="0">
                <a:solidFill>
                  <a:prstClr val="black"/>
                </a:solidFill>
                <a:latin typeface="Montserrat" panose="00000500000000000000" pitchFamily="2" charset="-52"/>
              </a:rPr>
              <a:t>(ЖКҚ-НЫҢ ҚР-НЫ ҚАРЖЫЛАНДЫРУҒА ДАЙЫНДЫҒЫН ҚОЛДАУ БАҒДАРАМАСЫ (READINESS-</a:t>
            </a:r>
            <a:r>
              <a:rPr lang="en-US" altLang="ru-RU" sz="1200" dirty="0">
                <a:solidFill>
                  <a:prstClr val="black"/>
                </a:solidFill>
                <a:latin typeface="Montserrat" panose="00000500000000000000" pitchFamily="2" charset="-52"/>
              </a:rPr>
              <a:t>II</a:t>
            </a:r>
            <a:r>
              <a:rPr lang="ru-RU" altLang="ru-RU" sz="1200" dirty="0">
                <a:solidFill>
                  <a:prstClr val="black"/>
                </a:solidFill>
                <a:latin typeface="Montserrat" panose="00000500000000000000" pitchFamily="2" charset="-52"/>
              </a:rPr>
              <a:t>)</a:t>
            </a:r>
            <a:endParaRPr lang="ru-RU" altLang="ru-RU" sz="1200" b="1" dirty="0">
              <a:solidFill>
                <a:prstClr val="black"/>
              </a:solidFill>
              <a:latin typeface="Montserrat" panose="00000500000000000000" pitchFamily="2" charset="-52"/>
              <a:ea typeface="Segoe UI Black" panose="020B0A02040204020203" pitchFamily="34" charset="0"/>
              <a:cs typeface="+mn-cs"/>
            </a:endParaRPr>
          </a:p>
        </p:txBody>
      </p:sp>
      <p:pic>
        <p:nvPicPr>
          <p:cNvPr id="3" name="Рисунок 4">
            <a:extLst>
              <a:ext uri="{FF2B5EF4-FFF2-40B4-BE49-F238E27FC236}">
                <a16:creationId xmlns:a16="http://schemas.microsoft.com/office/drawing/2014/main" id="{916B3AA7-6E3F-2C9E-36BD-119F1362D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Tree>
    <p:extLst>
      <p:ext uri="{BB962C8B-B14F-4D97-AF65-F5344CB8AC3E}">
        <p14:creationId xmlns:p14="http://schemas.microsoft.com/office/powerpoint/2010/main" val="376941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11" name="Диаграмма 10">
            <a:extLst>
              <a:ext uri="{FF2B5EF4-FFF2-40B4-BE49-F238E27FC236}">
                <a16:creationId xmlns:a16="http://schemas.microsoft.com/office/drawing/2014/main" id="{571F1E1A-5E35-EB22-9D76-F75FA90D02BC}"/>
              </a:ext>
            </a:extLst>
          </p:cNvPr>
          <p:cNvGraphicFramePr>
            <a:graphicFrameLocks/>
          </p:cNvGraphicFramePr>
          <p:nvPr>
            <p:extLst>
              <p:ext uri="{D42A27DB-BD31-4B8C-83A1-F6EECF244321}">
                <p14:modId xmlns:p14="http://schemas.microsoft.com/office/powerpoint/2010/main" val="778451274"/>
              </p:ext>
            </p:extLst>
          </p:nvPr>
        </p:nvGraphicFramePr>
        <p:xfrm>
          <a:off x="878878" y="4464630"/>
          <a:ext cx="7112794" cy="5139156"/>
        </p:xfrm>
        <a:graphic>
          <a:graphicData uri="http://schemas.openxmlformats.org/drawingml/2006/chart">
            <c:chart xmlns:c="http://schemas.openxmlformats.org/drawingml/2006/chart" xmlns:r="http://schemas.openxmlformats.org/officeDocument/2006/relationships" r:id="rId3"/>
          </a:graphicData>
        </a:graphic>
      </p:graphicFrame>
      <p:sp>
        <p:nvSpPr>
          <p:cNvPr id="153" name="Google Shape;153;g2af3dd36c9d_0_0"/>
          <p:cNvSpPr txBox="1"/>
          <p:nvPr/>
        </p:nvSpPr>
        <p:spPr>
          <a:xfrm>
            <a:off x="17493339" y="9637845"/>
            <a:ext cx="657900" cy="612000"/>
          </a:xfrm>
          <a:prstGeom prst="rect">
            <a:avLst/>
          </a:prstGeom>
          <a:noFill/>
          <a:ln>
            <a:noFill/>
          </a:ln>
        </p:spPr>
        <p:txBody>
          <a:bodyPr spcFirstLastPara="1" wrap="square" lIns="137138" tIns="68550" rIns="137138" bIns="68550" anchor="ctr" anchorCtr="0">
            <a:noAutofit/>
          </a:bodyPr>
          <a:lstStyle/>
          <a:p>
            <a:pPr algn="r">
              <a:spcBef>
                <a:spcPts val="0"/>
              </a:spcBef>
              <a:spcAft>
                <a:spcPts val="0"/>
              </a:spcAft>
            </a:pPr>
            <a:fld id="{00000000-1234-1234-1234-123412341234}" type="slidenum">
              <a:rPr lang="ru-RU">
                <a:solidFill>
                  <a:srgbClr val="888888"/>
                </a:solidFill>
                <a:latin typeface="Calibri"/>
                <a:ea typeface="Calibri"/>
                <a:cs typeface="Calibri"/>
                <a:sym typeface="Calibri"/>
              </a:rPr>
              <a:pPr algn="r">
                <a:spcBef>
                  <a:spcPts val="0"/>
                </a:spcBef>
                <a:spcAft>
                  <a:spcPts val="0"/>
                </a:spcAft>
              </a:pPr>
              <a:t>22</a:t>
            </a:fld>
            <a:endParaRPr>
              <a:solidFill>
                <a:srgbClr val="888888"/>
              </a:solidFill>
              <a:latin typeface="Calibri"/>
              <a:ea typeface="Calibri"/>
              <a:cs typeface="Calibri"/>
              <a:sym typeface="Calibri"/>
            </a:endParaRPr>
          </a:p>
        </p:txBody>
      </p:sp>
      <p:sp>
        <p:nvSpPr>
          <p:cNvPr id="154" name="Google Shape;154;g2af3dd36c9d_0_0"/>
          <p:cNvSpPr txBox="1"/>
          <p:nvPr/>
        </p:nvSpPr>
        <p:spPr>
          <a:xfrm>
            <a:off x="12573000" y="1877398"/>
            <a:ext cx="4323569" cy="444609"/>
          </a:xfrm>
          <a:prstGeom prst="rect">
            <a:avLst/>
          </a:prstGeom>
          <a:noFill/>
          <a:ln>
            <a:noFill/>
          </a:ln>
        </p:spPr>
        <p:txBody>
          <a:bodyPr spcFirstLastPara="1" wrap="square" lIns="0" tIns="0" rIns="0" bIns="0" anchor="t" anchorCtr="0">
            <a:spAutoFit/>
          </a:bodyPr>
          <a:lstStyle/>
          <a:p>
            <a:pPr>
              <a:lnSpc>
                <a:spcPct val="106611"/>
              </a:lnSpc>
              <a:spcBef>
                <a:spcPts val="0"/>
              </a:spcBef>
              <a:spcAft>
                <a:spcPts val="0"/>
              </a:spcAft>
            </a:pPr>
            <a:r>
              <a:rPr lang="ru-RU" sz="2100" b="1" dirty="0">
                <a:solidFill>
                  <a:srgbClr val="262626"/>
                </a:solidFill>
                <a:latin typeface="Montserrat" panose="00000500000000000000" pitchFamily="2" charset="-52"/>
              </a:rPr>
              <a:t>Бюджет:  </a:t>
            </a:r>
            <a:r>
              <a:rPr lang="ru-RU" sz="2400" b="1" dirty="0">
                <a:solidFill>
                  <a:srgbClr val="4EA72E"/>
                </a:solidFill>
                <a:latin typeface="Montserrat" panose="00000500000000000000" pitchFamily="2" charset="-52"/>
              </a:rPr>
              <a:t>$</a:t>
            </a:r>
            <a:r>
              <a:rPr lang="ru-RU" sz="2700" b="1" dirty="0">
                <a:solidFill>
                  <a:srgbClr val="4EA72E"/>
                </a:solidFill>
                <a:latin typeface="Montserrat" panose="00000500000000000000" pitchFamily="2" charset="-52"/>
              </a:rPr>
              <a:t>1 </a:t>
            </a:r>
            <a:r>
              <a:rPr lang="ru-RU" sz="2000" b="1" dirty="0">
                <a:solidFill>
                  <a:srgbClr val="4EA72E"/>
                </a:solidFill>
                <a:latin typeface="Montserrat" panose="00000500000000000000" pitchFamily="2" charset="-52"/>
              </a:rPr>
              <a:t>млн</a:t>
            </a:r>
            <a:r>
              <a:rPr lang="ru-RU" sz="2700" b="1" dirty="0">
                <a:solidFill>
                  <a:srgbClr val="4EA72E"/>
                </a:solidFill>
                <a:latin typeface="Montserrat" panose="00000500000000000000" pitchFamily="2" charset="-52"/>
              </a:rPr>
              <a:t> 433 </a:t>
            </a:r>
            <a:r>
              <a:rPr lang="ru-RU" sz="2000" b="1" dirty="0" err="1">
                <a:solidFill>
                  <a:srgbClr val="4EA72E"/>
                </a:solidFill>
                <a:latin typeface="Montserrat" panose="00000500000000000000" pitchFamily="2" charset="-52"/>
              </a:rPr>
              <a:t>мың</a:t>
            </a:r>
            <a:endParaRPr sz="2100" b="1" dirty="0">
              <a:solidFill>
                <a:srgbClr val="4EA72E"/>
              </a:solidFill>
              <a:latin typeface="Montserrat" panose="00000500000000000000" pitchFamily="2" charset="-52"/>
            </a:endParaRPr>
          </a:p>
        </p:txBody>
      </p:sp>
      <p:sp>
        <p:nvSpPr>
          <p:cNvPr id="156" name="Google Shape;156;g2af3dd36c9d_0_0"/>
          <p:cNvSpPr txBox="1"/>
          <p:nvPr/>
        </p:nvSpPr>
        <p:spPr>
          <a:xfrm>
            <a:off x="12414803" y="2259785"/>
            <a:ext cx="5373844" cy="664737"/>
          </a:xfrm>
          <a:prstGeom prst="rect">
            <a:avLst/>
          </a:prstGeom>
          <a:noFill/>
          <a:ln>
            <a:noFill/>
          </a:ln>
        </p:spPr>
        <p:txBody>
          <a:bodyPr spcFirstLastPara="1" wrap="square" lIns="137138" tIns="68550" rIns="137138" bIns="68550" anchor="t" anchorCtr="0">
            <a:spAutoFit/>
          </a:bodyPr>
          <a:lstStyle/>
          <a:p>
            <a:pPr>
              <a:lnSpc>
                <a:spcPct val="171428"/>
              </a:lnSpc>
              <a:spcBef>
                <a:spcPts val="0"/>
              </a:spcBef>
              <a:spcAft>
                <a:spcPts val="0"/>
              </a:spcAft>
            </a:pPr>
            <a:r>
              <a:rPr lang="ru-RU" sz="2000" b="1" dirty="0" err="1">
                <a:solidFill>
                  <a:srgbClr val="262626"/>
                </a:solidFill>
                <a:latin typeface="Montserrat" panose="00000500000000000000" pitchFamily="2" charset="-52"/>
              </a:rPr>
              <a:t>Іске</a:t>
            </a:r>
            <a:r>
              <a:rPr lang="ru-RU" sz="2000" b="1" dirty="0">
                <a:solidFill>
                  <a:srgbClr val="262626"/>
                </a:solidFill>
                <a:latin typeface="Montserrat" panose="00000500000000000000" pitchFamily="2" charset="-52"/>
              </a:rPr>
              <a:t> </a:t>
            </a:r>
            <a:r>
              <a:rPr lang="ru-RU" sz="2000" b="1" dirty="0" err="1">
                <a:solidFill>
                  <a:srgbClr val="262626"/>
                </a:solidFill>
                <a:latin typeface="Montserrat" panose="00000500000000000000" pitchFamily="2" charset="-52"/>
              </a:rPr>
              <a:t>асыру</a:t>
            </a:r>
            <a:r>
              <a:rPr lang="ru-RU" sz="2000" b="1" dirty="0">
                <a:solidFill>
                  <a:srgbClr val="262626"/>
                </a:solidFill>
                <a:latin typeface="Montserrat" panose="00000500000000000000" pitchFamily="2" charset="-52"/>
              </a:rPr>
              <a:t> </a:t>
            </a:r>
            <a:r>
              <a:rPr lang="ru-RU" sz="2000" b="1" dirty="0" err="1">
                <a:solidFill>
                  <a:srgbClr val="262626"/>
                </a:solidFill>
                <a:latin typeface="Montserrat" panose="00000500000000000000" pitchFamily="2" charset="-52"/>
              </a:rPr>
              <a:t>мерзімі</a:t>
            </a:r>
            <a:r>
              <a:rPr lang="ru-RU" sz="2000" b="1" dirty="0">
                <a:solidFill>
                  <a:srgbClr val="262626"/>
                </a:solidFill>
                <a:latin typeface="Montserrat" panose="00000500000000000000" pitchFamily="2" charset="-52"/>
              </a:rPr>
              <a:t>: </a:t>
            </a:r>
            <a:r>
              <a:rPr lang="ru-RU" sz="2000" dirty="0">
                <a:solidFill>
                  <a:srgbClr val="262626"/>
                </a:solidFill>
                <a:latin typeface="Montserrat" panose="00000500000000000000" pitchFamily="2" charset="-52"/>
              </a:rPr>
              <a:t>2023 -2025 </a:t>
            </a:r>
            <a:r>
              <a:rPr lang="ru-RU" sz="2000" dirty="0" err="1">
                <a:solidFill>
                  <a:srgbClr val="262626"/>
                </a:solidFill>
                <a:latin typeface="Montserrat" panose="00000500000000000000" pitchFamily="2" charset="-52"/>
              </a:rPr>
              <a:t>жж</a:t>
            </a:r>
            <a:r>
              <a:rPr lang="ru-RU" sz="2000" dirty="0">
                <a:solidFill>
                  <a:srgbClr val="262626"/>
                </a:solidFill>
                <a:latin typeface="Montserrat" panose="00000500000000000000" pitchFamily="2" charset="-52"/>
              </a:rPr>
              <a:t>.</a:t>
            </a:r>
            <a:endParaRPr sz="2000" dirty="0">
              <a:solidFill>
                <a:srgbClr val="262626"/>
              </a:solidFill>
              <a:latin typeface="Montserrat" panose="00000500000000000000" pitchFamily="2" charset="-52"/>
            </a:endParaRPr>
          </a:p>
        </p:txBody>
      </p:sp>
      <p:sp>
        <p:nvSpPr>
          <p:cNvPr id="157" name="Google Shape;157;g2af3dd36c9d_0_0"/>
          <p:cNvSpPr txBox="1"/>
          <p:nvPr/>
        </p:nvSpPr>
        <p:spPr>
          <a:xfrm>
            <a:off x="513439" y="1794717"/>
            <a:ext cx="11294324" cy="1107996"/>
          </a:xfrm>
          <a:prstGeom prst="rect">
            <a:avLst/>
          </a:prstGeom>
          <a:noFill/>
          <a:ln>
            <a:noFill/>
          </a:ln>
        </p:spPr>
        <p:txBody>
          <a:bodyPr spcFirstLastPara="1" wrap="square" lIns="0" tIns="0" rIns="0" bIns="0" anchor="t" anchorCtr="0">
            <a:spAutoFit/>
          </a:bodyPr>
          <a:lstStyle/>
          <a:p>
            <a:pPr algn="just">
              <a:spcBef>
                <a:spcPts val="0"/>
              </a:spcBef>
              <a:spcAft>
                <a:spcPts val="0"/>
              </a:spcAft>
            </a:pPr>
            <a:r>
              <a:rPr lang="ru-RU" b="1" dirty="0" err="1">
                <a:solidFill>
                  <a:schemeClr val="dk1"/>
                </a:solidFill>
                <a:latin typeface="Montserrat" panose="00000500000000000000" pitchFamily="2" charset="-52"/>
              </a:rPr>
              <a:t>Жобаның</a:t>
            </a:r>
            <a:r>
              <a:rPr lang="ru-RU" b="1" dirty="0">
                <a:solidFill>
                  <a:schemeClr val="dk1"/>
                </a:solidFill>
                <a:latin typeface="Montserrat" panose="00000500000000000000" pitchFamily="2" charset="-52"/>
              </a:rPr>
              <a:t> </a:t>
            </a:r>
            <a:r>
              <a:rPr lang="ru-RU" b="1" dirty="0" err="1">
                <a:solidFill>
                  <a:schemeClr val="dk1"/>
                </a:solidFill>
                <a:latin typeface="Montserrat" panose="00000500000000000000" pitchFamily="2" charset="-52"/>
              </a:rPr>
              <a:t>мақсаты</a:t>
            </a:r>
            <a:r>
              <a:rPr lang="ru-RU" b="1" dirty="0">
                <a:solidFill>
                  <a:schemeClr val="dk1"/>
                </a:solidFill>
                <a:latin typeface="Montserrat" panose="00000500000000000000" pitchFamily="2" charset="-52"/>
              </a:rPr>
              <a:t>: </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парниктік</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газдар</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шығарындыларын</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азайту</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және</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шағын</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және</a:t>
            </a:r>
            <a:r>
              <a:rPr lang="ru-RU" dirty="0">
                <a:solidFill>
                  <a:schemeClr val="dk1"/>
                </a:solidFill>
                <a:latin typeface="Montserrat" panose="00000500000000000000" pitchFamily="2" charset="-52"/>
              </a:rPr>
              <a:t> орта </a:t>
            </a:r>
            <a:r>
              <a:rPr lang="ru-RU" dirty="0" err="1">
                <a:solidFill>
                  <a:schemeClr val="dk1"/>
                </a:solidFill>
                <a:latin typeface="Montserrat" panose="00000500000000000000" pitchFamily="2" charset="-52"/>
              </a:rPr>
              <a:t>кәсіпорындар</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сондай-ақ</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стартаптар</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үшін</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орнықты</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инновациялық</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экожүйелер</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құру</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үшін</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салааралық</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және</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көп</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деңгейлі</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тәсіл</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арқылы</a:t>
            </a:r>
            <a:r>
              <a:rPr lang="ru-RU" dirty="0">
                <a:solidFill>
                  <a:schemeClr val="dk1"/>
                </a:solidFill>
                <a:latin typeface="Montserrat" panose="00000500000000000000" pitchFamily="2" charset="-52"/>
              </a:rPr>
              <a:t> таза </a:t>
            </a:r>
            <a:r>
              <a:rPr lang="ru-RU" dirty="0" err="1">
                <a:solidFill>
                  <a:schemeClr val="dk1"/>
                </a:solidFill>
                <a:latin typeface="Montserrat" panose="00000500000000000000" pitchFamily="2" charset="-52"/>
              </a:rPr>
              <a:t>технологиялар</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саласындағы</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инновацияларды</a:t>
            </a:r>
            <a:r>
              <a:rPr lang="ru-RU" dirty="0">
                <a:solidFill>
                  <a:schemeClr val="dk1"/>
                </a:solidFill>
                <a:latin typeface="Montserrat" panose="00000500000000000000" pitchFamily="2" charset="-52"/>
              </a:rPr>
              <a:t> </a:t>
            </a:r>
            <a:r>
              <a:rPr lang="ru-RU" dirty="0" err="1">
                <a:solidFill>
                  <a:schemeClr val="dk1"/>
                </a:solidFill>
                <a:latin typeface="Montserrat" panose="00000500000000000000" pitchFamily="2" charset="-52"/>
              </a:rPr>
              <a:t>ілгерілету</a:t>
            </a:r>
            <a:r>
              <a:rPr lang="ru-RU" dirty="0">
                <a:solidFill>
                  <a:schemeClr val="dk1"/>
                </a:solidFill>
                <a:latin typeface="Montserrat" panose="00000500000000000000" pitchFamily="2" charset="-52"/>
              </a:rPr>
              <a:t>.</a:t>
            </a:r>
            <a:endParaRPr dirty="0">
              <a:solidFill>
                <a:schemeClr val="dk1"/>
              </a:solidFill>
              <a:latin typeface="Montserrat" panose="00000500000000000000" pitchFamily="2" charset="-52"/>
            </a:endParaRPr>
          </a:p>
        </p:txBody>
      </p:sp>
      <p:sp>
        <p:nvSpPr>
          <p:cNvPr id="158" name="Google Shape;158;g2af3dd36c9d_0_0"/>
          <p:cNvSpPr/>
          <p:nvPr/>
        </p:nvSpPr>
        <p:spPr>
          <a:xfrm>
            <a:off x="10983693" y="3183096"/>
            <a:ext cx="5955045" cy="431100"/>
          </a:xfrm>
          <a:prstGeom prst="round1Rect">
            <a:avLst>
              <a:gd name="adj" fmla="val 16667"/>
            </a:avLst>
          </a:prstGeom>
          <a:noFill/>
          <a:ln>
            <a:noFill/>
          </a:ln>
        </p:spPr>
        <p:txBody>
          <a:bodyPr spcFirstLastPara="1" wrap="square" lIns="137138" tIns="68550" rIns="137138" bIns="68550" anchor="ctr" anchorCtr="0">
            <a:noAutofit/>
          </a:bodyPr>
          <a:lstStyle/>
          <a:p>
            <a:pPr algn="ctr">
              <a:spcBef>
                <a:spcPts val="0"/>
              </a:spcBef>
              <a:spcAft>
                <a:spcPts val="0"/>
              </a:spcAft>
            </a:pPr>
            <a:r>
              <a:rPr lang="ru-RU" sz="2000" b="1" dirty="0">
                <a:latin typeface="Montserrat" panose="00000500000000000000" pitchFamily="2" charset="-52"/>
              </a:rPr>
              <a:t>2024 </a:t>
            </a:r>
            <a:r>
              <a:rPr lang="ru-RU" sz="2000" b="1" dirty="0" err="1">
                <a:latin typeface="Montserrat" panose="00000500000000000000" pitchFamily="2" charset="-52"/>
              </a:rPr>
              <a:t>жылғы</a:t>
            </a:r>
            <a:r>
              <a:rPr lang="ru-RU" sz="2000" b="1" dirty="0">
                <a:latin typeface="Montserrat" panose="00000500000000000000" pitchFamily="2" charset="-52"/>
              </a:rPr>
              <a:t> </a:t>
            </a:r>
            <a:r>
              <a:rPr lang="ru-RU" sz="2000" b="1" dirty="0" err="1">
                <a:latin typeface="Montserrat" panose="00000500000000000000" pitchFamily="2" charset="-52"/>
              </a:rPr>
              <a:t>нәтижелер</a:t>
            </a:r>
            <a:r>
              <a:rPr lang="ru-RU" sz="2000" b="1" dirty="0">
                <a:latin typeface="Montserrat" panose="00000500000000000000" pitchFamily="2" charset="-52"/>
              </a:rPr>
              <a:t> :</a:t>
            </a:r>
            <a:endParaRPr sz="1200" dirty="0">
              <a:latin typeface="Montserrat" panose="00000500000000000000" pitchFamily="2" charset="-52"/>
            </a:endParaRPr>
          </a:p>
        </p:txBody>
      </p:sp>
      <p:pic>
        <p:nvPicPr>
          <p:cNvPr id="162" name="Google Shape;162;g2af3dd36c9d_0_0"/>
          <p:cNvPicPr preferRelativeResize="0"/>
          <p:nvPr/>
        </p:nvPicPr>
        <p:blipFill rotWithShape="1">
          <a:blip r:embed="rId4">
            <a:alphaModFix/>
          </a:blip>
          <a:srcRect/>
          <a:stretch/>
        </p:blipFill>
        <p:spPr>
          <a:xfrm>
            <a:off x="10766612" y="634924"/>
            <a:ext cx="756854" cy="598720"/>
          </a:xfrm>
          <a:prstGeom prst="rect">
            <a:avLst/>
          </a:prstGeom>
          <a:noFill/>
          <a:ln>
            <a:noFill/>
          </a:ln>
        </p:spPr>
      </p:pic>
      <p:pic>
        <p:nvPicPr>
          <p:cNvPr id="164" name="Google Shape;164;g2af3dd36c9d_0_0"/>
          <p:cNvPicPr preferRelativeResize="0"/>
          <p:nvPr/>
        </p:nvPicPr>
        <p:blipFill rotWithShape="1">
          <a:blip r:embed="rId5">
            <a:alphaModFix/>
          </a:blip>
          <a:srcRect/>
          <a:stretch/>
        </p:blipFill>
        <p:spPr>
          <a:xfrm>
            <a:off x="11776387" y="634924"/>
            <a:ext cx="1248054" cy="624023"/>
          </a:xfrm>
          <a:prstGeom prst="rect">
            <a:avLst/>
          </a:prstGeom>
          <a:noFill/>
          <a:ln>
            <a:noFill/>
          </a:ln>
        </p:spPr>
      </p:pic>
      <p:pic>
        <p:nvPicPr>
          <p:cNvPr id="165" name="Google Shape;165;g2af3dd36c9d_0_0" descr="GEF Logo | GEF"/>
          <p:cNvPicPr preferRelativeResize="0"/>
          <p:nvPr/>
        </p:nvPicPr>
        <p:blipFill rotWithShape="1">
          <a:blip r:embed="rId6">
            <a:alphaModFix/>
          </a:blip>
          <a:srcRect/>
          <a:stretch/>
        </p:blipFill>
        <p:spPr>
          <a:xfrm>
            <a:off x="13152512" y="653251"/>
            <a:ext cx="1798475" cy="676076"/>
          </a:xfrm>
          <a:prstGeom prst="rect">
            <a:avLst/>
          </a:prstGeom>
          <a:noFill/>
          <a:ln>
            <a:noFill/>
          </a:ln>
        </p:spPr>
      </p:pic>
      <p:sp>
        <p:nvSpPr>
          <p:cNvPr id="175" name="Google Shape;175;g2af3dd36c9d_0_0"/>
          <p:cNvSpPr txBox="1"/>
          <p:nvPr/>
        </p:nvSpPr>
        <p:spPr>
          <a:xfrm>
            <a:off x="6588800" y="5243843"/>
            <a:ext cx="1370336" cy="615523"/>
          </a:xfrm>
          <a:prstGeom prst="rect">
            <a:avLst/>
          </a:prstGeom>
          <a:solidFill>
            <a:schemeClr val="lt1"/>
          </a:solidFill>
          <a:ln>
            <a:noFill/>
          </a:ln>
        </p:spPr>
        <p:txBody>
          <a:bodyPr spcFirstLastPara="1" wrap="square" lIns="91425" tIns="91425" rIns="91425" bIns="91425" anchor="t" anchorCtr="0">
            <a:spAutoFit/>
          </a:bodyPr>
          <a:lstStyle/>
          <a:p>
            <a:pPr>
              <a:spcBef>
                <a:spcPts val="0"/>
              </a:spcBef>
              <a:spcAft>
                <a:spcPts val="0"/>
              </a:spcAft>
              <a:buClr>
                <a:srgbClr val="000000"/>
              </a:buClr>
              <a:buSzPts val="2400"/>
            </a:pPr>
            <a:r>
              <a:rPr lang="ru-RU" sz="2800" b="1" dirty="0">
                <a:solidFill>
                  <a:srgbClr val="1D406F"/>
                </a:solidFill>
                <a:latin typeface="Montserrat" panose="00000500000000000000" pitchFamily="2" charset="-52"/>
                <a:ea typeface="Arial"/>
                <a:cs typeface="Arial"/>
                <a:sym typeface="Arial"/>
              </a:rPr>
              <a:t>35%</a:t>
            </a:r>
            <a:endParaRPr sz="100" dirty="0">
              <a:solidFill>
                <a:srgbClr val="000000"/>
              </a:solidFill>
              <a:latin typeface="Montserrat" panose="00000500000000000000" pitchFamily="2" charset="-52"/>
              <a:ea typeface="Arial"/>
              <a:cs typeface="Arial"/>
              <a:sym typeface="Arial"/>
            </a:endParaRPr>
          </a:p>
        </p:txBody>
      </p:sp>
      <p:sp>
        <p:nvSpPr>
          <p:cNvPr id="176" name="Google Shape;176;g2af3dd36c9d_0_0"/>
          <p:cNvSpPr txBox="1"/>
          <p:nvPr/>
        </p:nvSpPr>
        <p:spPr>
          <a:xfrm>
            <a:off x="4858645" y="9353602"/>
            <a:ext cx="1370336" cy="615523"/>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2400"/>
            </a:pPr>
            <a:r>
              <a:rPr lang="ru-RU" sz="2800" b="1" dirty="0">
                <a:solidFill>
                  <a:srgbClr val="1D406F"/>
                </a:solidFill>
                <a:latin typeface="Montserrat" panose="00000500000000000000" pitchFamily="2" charset="-52"/>
                <a:ea typeface="Arial"/>
                <a:cs typeface="Arial"/>
                <a:sym typeface="Arial"/>
              </a:rPr>
              <a:t>18%</a:t>
            </a:r>
            <a:endParaRPr sz="100" dirty="0">
              <a:solidFill>
                <a:srgbClr val="000000"/>
              </a:solidFill>
              <a:latin typeface="Montserrat" panose="00000500000000000000" pitchFamily="2" charset="-52"/>
              <a:ea typeface="Arial"/>
              <a:cs typeface="Arial"/>
              <a:sym typeface="Arial"/>
            </a:endParaRPr>
          </a:p>
        </p:txBody>
      </p:sp>
      <p:sp>
        <p:nvSpPr>
          <p:cNvPr id="177" name="Google Shape;177;g2af3dd36c9d_0_0"/>
          <p:cNvSpPr txBox="1"/>
          <p:nvPr/>
        </p:nvSpPr>
        <p:spPr>
          <a:xfrm>
            <a:off x="1781358" y="8468327"/>
            <a:ext cx="1159310" cy="615523"/>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2400"/>
            </a:pPr>
            <a:r>
              <a:rPr lang="ru-RU" sz="2800" b="1" dirty="0">
                <a:solidFill>
                  <a:srgbClr val="1D406F"/>
                </a:solidFill>
                <a:latin typeface="Montserrat" panose="00000500000000000000" pitchFamily="2" charset="-52"/>
                <a:ea typeface="Arial"/>
                <a:cs typeface="Arial"/>
                <a:sym typeface="Arial"/>
              </a:rPr>
              <a:t>16%</a:t>
            </a:r>
            <a:endParaRPr sz="100" dirty="0">
              <a:solidFill>
                <a:srgbClr val="000000"/>
              </a:solidFill>
              <a:latin typeface="Montserrat" panose="00000500000000000000" pitchFamily="2" charset="-52"/>
              <a:ea typeface="Arial"/>
              <a:cs typeface="Arial"/>
              <a:sym typeface="Arial"/>
            </a:endParaRPr>
          </a:p>
        </p:txBody>
      </p:sp>
      <p:sp>
        <p:nvSpPr>
          <p:cNvPr id="178" name="Google Shape;178;g2af3dd36c9d_0_0"/>
          <p:cNvSpPr txBox="1"/>
          <p:nvPr/>
        </p:nvSpPr>
        <p:spPr>
          <a:xfrm>
            <a:off x="1161484" y="6346038"/>
            <a:ext cx="1239747" cy="615523"/>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2400"/>
            </a:pPr>
            <a:r>
              <a:rPr lang="ru-RU" sz="2800" b="1" dirty="0">
                <a:solidFill>
                  <a:srgbClr val="1D406F"/>
                </a:solidFill>
                <a:latin typeface="Montserrat" panose="00000500000000000000" pitchFamily="2" charset="-52"/>
                <a:ea typeface="Arial"/>
                <a:cs typeface="Arial"/>
                <a:sym typeface="Arial"/>
              </a:rPr>
              <a:t>14%</a:t>
            </a:r>
            <a:endParaRPr sz="100" dirty="0">
              <a:solidFill>
                <a:srgbClr val="000000"/>
              </a:solidFill>
              <a:latin typeface="Montserrat" panose="00000500000000000000" pitchFamily="2" charset="-52"/>
              <a:ea typeface="Arial"/>
              <a:cs typeface="Arial"/>
              <a:sym typeface="Arial"/>
            </a:endParaRPr>
          </a:p>
        </p:txBody>
      </p:sp>
      <p:sp>
        <p:nvSpPr>
          <p:cNvPr id="180" name="Google Shape;180;g2af3dd36c9d_0_0"/>
          <p:cNvSpPr txBox="1"/>
          <p:nvPr/>
        </p:nvSpPr>
        <p:spPr>
          <a:xfrm>
            <a:off x="3336230" y="4142731"/>
            <a:ext cx="1044469" cy="615523"/>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2400"/>
            </a:pPr>
            <a:r>
              <a:rPr lang="ru-RU" sz="2800" b="1" dirty="0">
                <a:solidFill>
                  <a:srgbClr val="1D406F"/>
                </a:solidFill>
                <a:latin typeface="Montserrat" panose="00000500000000000000" pitchFamily="2" charset="-52"/>
                <a:ea typeface="Arial"/>
                <a:cs typeface="Arial"/>
                <a:sym typeface="Arial"/>
              </a:rPr>
              <a:t>8%</a:t>
            </a:r>
            <a:endParaRPr sz="100" dirty="0">
              <a:solidFill>
                <a:srgbClr val="000000"/>
              </a:solidFill>
              <a:latin typeface="Montserrat" panose="00000500000000000000" pitchFamily="2" charset="-52"/>
              <a:ea typeface="Arial"/>
              <a:cs typeface="Arial"/>
              <a:sym typeface="Arial"/>
            </a:endParaRPr>
          </a:p>
        </p:txBody>
      </p:sp>
      <p:sp>
        <p:nvSpPr>
          <p:cNvPr id="179" name="Google Shape;179;g2af3dd36c9d_0_0"/>
          <p:cNvSpPr txBox="1"/>
          <p:nvPr/>
        </p:nvSpPr>
        <p:spPr>
          <a:xfrm>
            <a:off x="2252294" y="4690983"/>
            <a:ext cx="922118" cy="615523"/>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2400"/>
            </a:pPr>
            <a:r>
              <a:rPr lang="ru-RU" sz="2800" b="1" dirty="0">
                <a:solidFill>
                  <a:srgbClr val="1D406F"/>
                </a:solidFill>
                <a:latin typeface="Montserrat" panose="00000500000000000000" pitchFamily="2" charset="-52"/>
                <a:ea typeface="Arial"/>
                <a:cs typeface="Arial"/>
                <a:sym typeface="Arial"/>
              </a:rPr>
              <a:t>8%</a:t>
            </a:r>
            <a:endParaRPr sz="100" dirty="0">
              <a:solidFill>
                <a:srgbClr val="000000"/>
              </a:solidFill>
              <a:latin typeface="Montserrat" panose="00000500000000000000" pitchFamily="2" charset="-52"/>
              <a:ea typeface="Arial"/>
              <a:cs typeface="Arial"/>
              <a:sym typeface="Arial"/>
            </a:endParaRPr>
          </a:p>
        </p:txBody>
      </p:sp>
      <p:sp>
        <p:nvSpPr>
          <p:cNvPr id="181" name="Google Shape;181;g2af3dd36c9d_0_0"/>
          <p:cNvSpPr txBox="1"/>
          <p:nvPr/>
        </p:nvSpPr>
        <p:spPr>
          <a:xfrm>
            <a:off x="6821959" y="5781644"/>
            <a:ext cx="2070900" cy="677078"/>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1300"/>
            </a:pPr>
            <a:r>
              <a:rPr lang="ru-RU" sz="1600" b="1" i="1" dirty="0" err="1">
                <a:solidFill>
                  <a:srgbClr val="1D406F"/>
                </a:solidFill>
                <a:latin typeface="Montserrat" panose="00000500000000000000" pitchFamily="2" charset="-52"/>
                <a:ea typeface="Arial"/>
                <a:cs typeface="Arial"/>
                <a:sym typeface="Arial"/>
              </a:rPr>
              <a:t>қалдықтарды</a:t>
            </a:r>
            <a:r>
              <a:rPr lang="ru-RU" sz="1600" b="1" i="1" dirty="0">
                <a:solidFill>
                  <a:srgbClr val="1D406F"/>
                </a:solidFill>
                <a:latin typeface="Montserrat" panose="00000500000000000000" pitchFamily="2" charset="-52"/>
                <a:ea typeface="Arial"/>
                <a:cs typeface="Arial"/>
                <a:sym typeface="Arial"/>
              </a:rPr>
              <a:t> </a:t>
            </a:r>
            <a:r>
              <a:rPr lang="ru-RU" sz="1600" b="1" i="1" dirty="0" err="1">
                <a:solidFill>
                  <a:srgbClr val="1D406F"/>
                </a:solidFill>
                <a:latin typeface="Montserrat" panose="00000500000000000000" pitchFamily="2" charset="-52"/>
                <a:ea typeface="Arial"/>
                <a:cs typeface="Arial"/>
                <a:sym typeface="Arial"/>
              </a:rPr>
              <a:t>басқару</a:t>
            </a:r>
            <a:endParaRPr sz="100" i="1" dirty="0">
              <a:solidFill>
                <a:srgbClr val="000000"/>
              </a:solidFill>
              <a:latin typeface="Montserrat" panose="00000500000000000000" pitchFamily="2" charset="-52"/>
              <a:ea typeface="Arial"/>
              <a:cs typeface="Arial"/>
              <a:sym typeface="Arial"/>
            </a:endParaRPr>
          </a:p>
        </p:txBody>
      </p:sp>
      <p:sp>
        <p:nvSpPr>
          <p:cNvPr id="182" name="Google Shape;182;g2af3dd36c9d_0_0"/>
          <p:cNvSpPr txBox="1"/>
          <p:nvPr/>
        </p:nvSpPr>
        <p:spPr>
          <a:xfrm>
            <a:off x="5772768" y="9002180"/>
            <a:ext cx="3002400" cy="430857"/>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1300"/>
            </a:pPr>
            <a:r>
              <a:rPr lang="kk-KZ" sz="1600" b="1" i="1" dirty="0">
                <a:solidFill>
                  <a:srgbClr val="1D406F"/>
                </a:solidFill>
                <a:latin typeface="Montserrat" panose="00000500000000000000" pitchFamily="2" charset="-52"/>
                <a:ea typeface="Arial"/>
                <a:cs typeface="Arial"/>
                <a:sym typeface="Arial"/>
              </a:rPr>
              <a:t>энергиялық тиімділік</a:t>
            </a:r>
            <a:endParaRPr sz="100" i="1" dirty="0">
              <a:solidFill>
                <a:srgbClr val="000000"/>
              </a:solidFill>
              <a:latin typeface="Montserrat" panose="00000500000000000000" pitchFamily="2" charset="-52"/>
              <a:ea typeface="Arial"/>
              <a:cs typeface="Arial"/>
              <a:sym typeface="Arial"/>
            </a:endParaRPr>
          </a:p>
        </p:txBody>
      </p:sp>
      <p:sp>
        <p:nvSpPr>
          <p:cNvPr id="183" name="Google Shape;183;g2af3dd36c9d_0_0"/>
          <p:cNvSpPr txBox="1"/>
          <p:nvPr/>
        </p:nvSpPr>
        <p:spPr>
          <a:xfrm>
            <a:off x="532513" y="9090179"/>
            <a:ext cx="3035092" cy="677078"/>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1300"/>
            </a:pPr>
            <a:r>
              <a:rPr lang="ru-RU" sz="1600" b="1" i="1" dirty="0">
                <a:solidFill>
                  <a:srgbClr val="1D406F"/>
                </a:solidFill>
                <a:latin typeface="Montserrat" panose="00000500000000000000" pitchFamily="2" charset="-52"/>
                <a:ea typeface="Arial"/>
                <a:cs typeface="Arial"/>
                <a:sym typeface="Arial"/>
              </a:rPr>
              <a:t>суды </a:t>
            </a:r>
            <a:r>
              <a:rPr lang="ru-RU" sz="1600" b="1" i="1" dirty="0" err="1">
                <a:solidFill>
                  <a:srgbClr val="1D406F"/>
                </a:solidFill>
                <a:latin typeface="Montserrat" panose="00000500000000000000" pitchFamily="2" charset="-52"/>
                <a:ea typeface="Arial"/>
                <a:cs typeface="Arial"/>
                <a:sym typeface="Arial"/>
              </a:rPr>
              <a:t>пайдалану</a:t>
            </a:r>
            <a:r>
              <a:rPr lang="ru-RU" sz="1600" b="1" i="1" dirty="0">
                <a:solidFill>
                  <a:srgbClr val="1D406F"/>
                </a:solidFill>
                <a:latin typeface="Montserrat" panose="00000500000000000000" pitchFamily="2" charset="-52"/>
                <a:ea typeface="Arial"/>
                <a:cs typeface="Arial"/>
                <a:sym typeface="Arial"/>
              </a:rPr>
              <a:t> </a:t>
            </a:r>
            <a:r>
              <a:rPr lang="ru-RU" sz="1600" b="1" i="1" dirty="0" err="1">
                <a:solidFill>
                  <a:srgbClr val="1D406F"/>
                </a:solidFill>
                <a:latin typeface="Montserrat" panose="00000500000000000000" pitchFamily="2" charset="-52"/>
                <a:ea typeface="Arial"/>
                <a:cs typeface="Arial"/>
                <a:sym typeface="Arial"/>
              </a:rPr>
              <a:t>тиімділігі</a:t>
            </a:r>
            <a:endParaRPr sz="100" b="1" i="1" dirty="0">
              <a:solidFill>
                <a:srgbClr val="000000"/>
              </a:solidFill>
              <a:latin typeface="Montserrat" panose="00000500000000000000" pitchFamily="2" charset="-52"/>
              <a:ea typeface="Arial"/>
              <a:cs typeface="Arial"/>
              <a:sym typeface="Arial"/>
            </a:endParaRPr>
          </a:p>
        </p:txBody>
      </p:sp>
      <p:sp>
        <p:nvSpPr>
          <p:cNvPr id="184" name="Google Shape;184;g2af3dd36c9d_0_0"/>
          <p:cNvSpPr txBox="1"/>
          <p:nvPr/>
        </p:nvSpPr>
        <p:spPr>
          <a:xfrm>
            <a:off x="1066784" y="6819900"/>
            <a:ext cx="954690" cy="492412"/>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1300"/>
            </a:pPr>
            <a:r>
              <a:rPr lang="ru-RU" sz="2000" b="1" i="1" dirty="0">
                <a:solidFill>
                  <a:srgbClr val="1D406F"/>
                </a:solidFill>
                <a:latin typeface="Montserrat" panose="00000500000000000000" pitchFamily="2" charset="-52"/>
                <a:ea typeface="Arial"/>
                <a:cs typeface="Arial"/>
                <a:sym typeface="Arial"/>
              </a:rPr>
              <a:t>ЖЭК</a:t>
            </a:r>
            <a:endParaRPr sz="200" i="1" dirty="0">
              <a:solidFill>
                <a:srgbClr val="000000"/>
              </a:solidFill>
              <a:latin typeface="Montserrat" panose="00000500000000000000" pitchFamily="2" charset="-52"/>
              <a:ea typeface="Arial"/>
              <a:cs typeface="Arial"/>
              <a:sym typeface="Arial"/>
            </a:endParaRPr>
          </a:p>
        </p:txBody>
      </p:sp>
      <p:sp>
        <p:nvSpPr>
          <p:cNvPr id="185" name="Google Shape;185;g2af3dd36c9d_0_0"/>
          <p:cNvSpPr txBox="1"/>
          <p:nvPr/>
        </p:nvSpPr>
        <p:spPr>
          <a:xfrm>
            <a:off x="1171552" y="4895304"/>
            <a:ext cx="1678500" cy="430857"/>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1300"/>
            </a:pPr>
            <a:r>
              <a:rPr lang="ru-RU" sz="1600" b="1" i="1" dirty="0">
                <a:solidFill>
                  <a:srgbClr val="1D406F"/>
                </a:solidFill>
                <a:latin typeface="Montserrat" panose="00000500000000000000" pitchFamily="2" charset="-52"/>
                <a:ea typeface="Arial"/>
                <a:cs typeface="Arial"/>
                <a:sym typeface="Arial"/>
              </a:rPr>
              <a:t>таза </a:t>
            </a:r>
            <a:r>
              <a:rPr lang="ru-RU" sz="1600" b="1" i="1" dirty="0" err="1">
                <a:solidFill>
                  <a:srgbClr val="1D406F"/>
                </a:solidFill>
                <a:latin typeface="Montserrat" panose="00000500000000000000" pitchFamily="2" charset="-52"/>
                <a:ea typeface="Arial"/>
                <a:cs typeface="Arial"/>
                <a:sym typeface="Arial"/>
              </a:rPr>
              <a:t>көлік</a:t>
            </a:r>
            <a:endParaRPr sz="100" i="1" dirty="0">
              <a:solidFill>
                <a:srgbClr val="000000"/>
              </a:solidFill>
              <a:latin typeface="Montserrat" panose="00000500000000000000" pitchFamily="2" charset="-52"/>
              <a:ea typeface="Arial"/>
              <a:cs typeface="Arial"/>
              <a:sym typeface="Arial"/>
            </a:endParaRPr>
          </a:p>
        </p:txBody>
      </p:sp>
      <p:sp>
        <p:nvSpPr>
          <p:cNvPr id="186" name="Google Shape;186;g2af3dd36c9d_0_0"/>
          <p:cNvSpPr txBox="1"/>
          <p:nvPr/>
        </p:nvSpPr>
        <p:spPr>
          <a:xfrm>
            <a:off x="4065591" y="3849389"/>
            <a:ext cx="3308878" cy="677078"/>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1300"/>
            </a:pPr>
            <a:r>
              <a:rPr lang="ru-RU" sz="1600" b="1" i="1" dirty="0" err="1">
                <a:solidFill>
                  <a:srgbClr val="1D406F"/>
                </a:solidFill>
                <a:latin typeface="Montserrat" panose="00000500000000000000" pitchFamily="2" charset="-52"/>
                <a:ea typeface="Arial"/>
                <a:cs typeface="Arial"/>
                <a:sym typeface="Arial"/>
              </a:rPr>
              <a:t>озық</a:t>
            </a:r>
            <a:r>
              <a:rPr lang="ru-RU" sz="1600" b="1" i="1" dirty="0">
                <a:solidFill>
                  <a:srgbClr val="1D406F"/>
                </a:solidFill>
                <a:latin typeface="Montserrat" panose="00000500000000000000" pitchFamily="2" charset="-52"/>
                <a:ea typeface="Arial"/>
                <a:cs typeface="Arial"/>
                <a:sym typeface="Arial"/>
              </a:rPr>
              <a:t> </a:t>
            </a:r>
            <a:r>
              <a:rPr lang="ru-RU" sz="1600" b="1" i="1" dirty="0" err="1">
                <a:solidFill>
                  <a:srgbClr val="1D406F"/>
                </a:solidFill>
                <a:latin typeface="Montserrat" panose="00000500000000000000" pitchFamily="2" charset="-52"/>
                <a:ea typeface="Arial"/>
                <a:cs typeface="Arial"/>
                <a:sym typeface="Arial"/>
              </a:rPr>
              <a:t>материалдар</a:t>
            </a:r>
            <a:r>
              <a:rPr lang="ru-RU" sz="1600" b="1" i="1" dirty="0">
                <a:solidFill>
                  <a:srgbClr val="1D406F"/>
                </a:solidFill>
                <a:latin typeface="Montserrat" panose="00000500000000000000" pitchFamily="2" charset="-52"/>
                <a:ea typeface="Arial"/>
                <a:cs typeface="Arial"/>
                <a:sym typeface="Arial"/>
              </a:rPr>
              <a:t> мен </a:t>
            </a:r>
            <a:r>
              <a:rPr lang="ru-RU" sz="1600" b="1" i="1" dirty="0" err="1">
                <a:solidFill>
                  <a:srgbClr val="1D406F"/>
                </a:solidFill>
                <a:latin typeface="Montserrat" panose="00000500000000000000" pitchFamily="2" charset="-52"/>
                <a:ea typeface="Arial"/>
                <a:cs typeface="Arial"/>
                <a:sym typeface="Arial"/>
              </a:rPr>
              <a:t>химикаттар</a:t>
            </a:r>
            <a:endParaRPr sz="100" i="1" dirty="0">
              <a:solidFill>
                <a:srgbClr val="000000"/>
              </a:solidFill>
              <a:latin typeface="Montserrat" panose="00000500000000000000" pitchFamily="2" charset="-52"/>
              <a:ea typeface="Arial"/>
              <a:cs typeface="Arial"/>
              <a:sym typeface="Arial"/>
            </a:endParaRPr>
          </a:p>
        </p:txBody>
      </p:sp>
      <p:sp>
        <p:nvSpPr>
          <p:cNvPr id="187" name="Google Shape;187;g2af3dd36c9d_0_0"/>
          <p:cNvSpPr txBox="1"/>
          <p:nvPr/>
        </p:nvSpPr>
        <p:spPr>
          <a:xfrm>
            <a:off x="2401231" y="3023377"/>
            <a:ext cx="5827707" cy="646650"/>
          </a:xfrm>
          <a:prstGeom prst="rect">
            <a:avLst/>
          </a:prstGeom>
          <a:noFill/>
          <a:ln>
            <a:noFill/>
          </a:ln>
        </p:spPr>
        <p:txBody>
          <a:bodyPr spcFirstLastPara="1" wrap="square" lIns="91463" tIns="91463" rIns="91463" bIns="91463" anchor="ctr" anchorCtr="0">
            <a:noAutofit/>
          </a:bodyPr>
          <a:lstStyle/>
          <a:p>
            <a:pPr algn="ctr">
              <a:spcBef>
                <a:spcPts val="0"/>
              </a:spcBef>
              <a:spcAft>
                <a:spcPts val="0"/>
              </a:spcAft>
              <a:buClr>
                <a:srgbClr val="000000"/>
              </a:buClr>
              <a:buSzPts val="2000"/>
            </a:pPr>
            <a:r>
              <a:rPr lang="ru-RU" sz="2000" b="1" dirty="0" err="1">
                <a:latin typeface="Montserrat" panose="00000500000000000000" pitchFamily="2" charset="-52"/>
                <a:ea typeface="Arial"/>
                <a:cs typeface="Arial"/>
                <a:sym typeface="Arial"/>
              </a:rPr>
              <a:t>Жобалардың</a:t>
            </a:r>
            <a:r>
              <a:rPr lang="ru-RU" sz="2000" b="1" dirty="0">
                <a:latin typeface="Montserrat" panose="00000500000000000000" pitchFamily="2" charset="-52"/>
                <a:ea typeface="Arial"/>
                <a:cs typeface="Arial"/>
                <a:sym typeface="Arial"/>
              </a:rPr>
              <a:t> </a:t>
            </a:r>
            <a:r>
              <a:rPr lang="ru-RU" sz="2000" b="1" dirty="0" err="1">
                <a:latin typeface="Montserrat" panose="00000500000000000000" pitchFamily="2" charset="-52"/>
                <a:ea typeface="Arial"/>
                <a:cs typeface="Arial"/>
                <a:sym typeface="Arial"/>
              </a:rPr>
              <a:t>салалары</a:t>
            </a:r>
            <a:r>
              <a:rPr lang="ru-RU" sz="2000" b="1" dirty="0">
                <a:latin typeface="Montserrat" panose="00000500000000000000" pitchFamily="2" charset="-52"/>
                <a:ea typeface="Arial"/>
                <a:cs typeface="Arial"/>
                <a:sym typeface="Arial"/>
              </a:rPr>
              <a:t> 2023-2024 </a:t>
            </a:r>
            <a:r>
              <a:rPr lang="ru-RU" sz="2000" b="1" dirty="0" err="1">
                <a:latin typeface="Montserrat" panose="00000500000000000000" pitchFamily="2" charset="-52"/>
                <a:ea typeface="Arial"/>
                <a:cs typeface="Arial"/>
                <a:sym typeface="Arial"/>
              </a:rPr>
              <a:t>жж</a:t>
            </a:r>
            <a:r>
              <a:rPr lang="ru-RU" sz="2000" b="1" dirty="0">
                <a:latin typeface="Montserrat" panose="00000500000000000000" pitchFamily="2" charset="-52"/>
                <a:ea typeface="Arial"/>
                <a:cs typeface="Arial"/>
                <a:sym typeface="Arial"/>
              </a:rPr>
              <a:t>.</a:t>
            </a:r>
            <a:endParaRPr sz="2000" b="1" dirty="0">
              <a:latin typeface="Montserrat" panose="00000500000000000000" pitchFamily="2" charset="-52"/>
              <a:ea typeface="Arial"/>
              <a:cs typeface="Arial"/>
              <a:sym typeface="Arial"/>
            </a:endParaRPr>
          </a:p>
        </p:txBody>
      </p:sp>
      <p:cxnSp>
        <p:nvCxnSpPr>
          <p:cNvPr id="188" name="Google Shape;188;g2af3dd36c9d_0_0"/>
          <p:cNvCxnSpPr/>
          <p:nvPr/>
        </p:nvCxnSpPr>
        <p:spPr>
          <a:xfrm>
            <a:off x="927210" y="3670448"/>
            <a:ext cx="7615350" cy="14850"/>
          </a:xfrm>
          <a:prstGeom prst="straightConnector1">
            <a:avLst/>
          </a:prstGeom>
          <a:noFill/>
          <a:ln w="9525" cap="flat" cmpd="sng">
            <a:solidFill>
              <a:srgbClr val="385623"/>
            </a:solidFill>
            <a:prstDash val="solid"/>
            <a:round/>
            <a:headEnd type="none" w="sm" len="sm"/>
            <a:tailEnd type="none" w="sm" len="sm"/>
          </a:ln>
        </p:spPr>
      </p:cxnSp>
      <p:cxnSp>
        <p:nvCxnSpPr>
          <p:cNvPr id="190" name="Google Shape;190;g2af3dd36c9d_0_0"/>
          <p:cNvCxnSpPr/>
          <p:nvPr/>
        </p:nvCxnSpPr>
        <p:spPr>
          <a:xfrm>
            <a:off x="9992282" y="3670448"/>
            <a:ext cx="7615350" cy="14850"/>
          </a:xfrm>
          <a:prstGeom prst="straightConnector1">
            <a:avLst/>
          </a:prstGeom>
          <a:noFill/>
          <a:ln w="9525" cap="flat" cmpd="sng">
            <a:solidFill>
              <a:srgbClr val="385623"/>
            </a:solidFill>
            <a:prstDash val="solid"/>
            <a:round/>
            <a:headEnd type="none" w="sm" len="sm"/>
            <a:tailEnd type="none" w="sm" len="sm"/>
          </a:ln>
        </p:spPr>
      </p:cxnSp>
      <p:grpSp>
        <p:nvGrpSpPr>
          <p:cNvPr id="21" name="Группа 20">
            <a:extLst>
              <a:ext uri="{FF2B5EF4-FFF2-40B4-BE49-F238E27FC236}">
                <a16:creationId xmlns:a16="http://schemas.microsoft.com/office/drawing/2014/main" id="{3A7A6892-1E6A-A8E1-5F43-29C022BF870E}"/>
              </a:ext>
            </a:extLst>
          </p:cNvPr>
          <p:cNvGrpSpPr/>
          <p:nvPr/>
        </p:nvGrpSpPr>
        <p:grpSpPr>
          <a:xfrm>
            <a:off x="9292410" y="6423421"/>
            <a:ext cx="8399966" cy="908959"/>
            <a:chOff x="9643256" y="6751074"/>
            <a:chExt cx="8399966" cy="908959"/>
          </a:xfrm>
        </p:grpSpPr>
        <p:sp>
          <p:nvSpPr>
            <p:cNvPr id="160" name="Google Shape;160;g2af3dd36c9d_0_0"/>
            <p:cNvSpPr/>
            <p:nvPr/>
          </p:nvSpPr>
          <p:spPr>
            <a:xfrm>
              <a:off x="10514460" y="6754633"/>
              <a:ext cx="7528762" cy="905400"/>
            </a:xfrm>
            <a:prstGeom prst="rect">
              <a:avLst/>
            </a:prstGeom>
            <a:solidFill>
              <a:schemeClr val="lt1"/>
            </a:solidFill>
            <a:ln>
              <a:noFill/>
            </a:ln>
          </p:spPr>
          <p:txBody>
            <a:bodyPr spcFirstLastPara="1" wrap="square" lIns="137138" tIns="68550" rIns="137138" bIns="68550" anchor="ctr" anchorCtr="0">
              <a:noAutofit/>
            </a:bodyPr>
            <a:lstStyle/>
            <a:p>
              <a:pPr algn="just">
                <a:spcBef>
                  <a:spcPts val="0"/>
                </a:spcBef>
                <a:spcAft>
                  <a:spcPts val="0"/>
                </a:spcAft>
              </a:pPr>
              <a:r>
                <a:rPr lang="ru-RU" sz="1650" dirty="0">
                  <a:solidFill>
                    <a:srgbClr val="151857"/>
                  </a:solidFill>
                  <a:latin typeface="Montserrat" panose="00000500000000000000" pitchFamily="2" charset="-52"/>
                </a:rPr>
                <a:t> </a:t>
              </a:r>
              <a:endParaRPr sz="1650" dirty="0">
                <a:solidFill>
                  <a:srgbClr val="151857"/>
                </a:solidFill>
                <a:latin typeface="Montserrat" panose="00000500000000000000" pitchFamily="2" charset="-52"/>
              </a:endParaRPr>
            </a:p>
            <a:p>
              <a:pPr algn="just">
                <a:spcBef>
                  <a:spcPts val="150"/>
                </a:spcBef>
                <a:spcAft>
                  <a:spcPts val="0"/>
                </a:spcAft>
              </a:pPr>
              <a:r>
                <a:rPr lang="en-US" sz="1650" dirty="0">
                  <a:solidFill>
                    <a:srgbClr val="151857"/>
                  </a:solidFill>
                  <a:latin typeface="Montserrat" panose="00000500000000000000" pitchFamily="2" charset="-52"/>
                </a:rPr>
                <a:t>Investor Connect 3 </a:t>
              </a:r>
              <a:r>
                <a:rPr lang="ru-RU" sz="1650" dirty="0" err="1">
                  <a:solidFill>
                    <a:srgbClr val="151857"/>
                  </a:solidFill>
                  <a:latin typeface="Montserrat" panose="00000500000000000000" pitchFamily="2" charset="-52"/>
                </a:rPr>
                <a:t>іс-шарасы</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өткізілді</a:t>
              </a:r>
              <a:r>
                <a:rPr lang="ru-RU" sz="1650" dirty="0">
                  <a:solidFill>
                    <a:srgbClr val="151857"/>
                  </a:solidFill>
                  <a:latin typeface="Montserrat" panose="00000500000000000000" pitchFamily="2" charset="-52"/>
                </a:rPr>
                <a:t> (2024 </a:t>
              </a:r>
              <a:r>
                <a:rPr lang="ru-RU" sz="1650" dirty="0" err="1">
                  <a:solidFill>
                    <a:srgbClr val="151857"/>
                  </a:solidFill>
                  <a:latin typeface="Montserrat" panose="00000500000000000000" pitchFamily="2" charset="-52"/>
                </a:rPr>
                <a:t>жылғы</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ақпан</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қыркүйек</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желтоқсан</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онда</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қаржы</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институттарымен</a:t>
              </a:r>
              <a:r>
                <a:rPr lang="ru-RU" sz="1650" dirty="0">
                  <a:solidFill>
                    <a:srgbClr val="151857"/>
                  </a:solidFill>
                  <a:latin typeface="Montserrat" panose="00000500000000000000" pitchFamily="2" charset="-52"/>
                </a:rPr>
                <a:t> 52 </a:t>
              </a:r>
              <a:r>
                <a:rPr lang="ru-RU" sz="1650" dirty="0" err="1">
                  <a:solidFill>
                    <a:srgbClr val="151857"/>
                  </a:solidFill>
                  <a:latin typeface="Montserrat" panose="00000500000000000000" pitchFamily="2" charset="-52"/>
                </a:rPr>
                <a:t>байланыс</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орнатылды</a:t>
              </a:r>
              <a:r>
                <a:rPr lang="ru-RU" sz="1650" dirty="0">
                  <a:solidFill>
                    <a:srgbClr val="151857"/>
                  </a:solidFill>
                  <a:latin typeface="Montserrat" panose="00000500000000000000" pitchFamily="2" charset="-52"/>
                </a:rPr>
                <a:t>;</a:t>
              </a:r>
              <a:endParaRPr sz="1650" dirty="0">
                <a:solidFill>
                  <a:srgbClr val="151857"/>
                </a:solidFill>
                <a:latin typeface="Montserrat" panose="00000500000000000000" pitchFamily="2" charset="-52"/>
              </a:endParaRPr>
            </a:p>
            <a:p>
              <a:pPr algn="just">
                <a:spcBef>
                  <a:spcPts val="150"/>
                </a:spcBef>
                <a:spcAft>
                  <a:spcPts val="0"/>
                </a:spcAft>
              </a:pPr>
              <a:endParaRPr sz="1650" dirty="0">
                <a:solidFill>
                  <a:srgbClr val="151857"/>
                </a:solidFill>
                <a:latin typeface="Montserrat" panose="00000500000000000000" pitchFamily="2" charset="-52"/>
              </a:endParaRPr>
            </a:p>
          </p:txBody>
        </p:sp>
        <p:grpSp>
          <p:nvGrpSpPr>
            <p:cNvPr id="4" name="Группа 3">
              <a:extLst>
                <a:ext uri="{FF2B5EF4-FFF2-40B4-BE49-F238E27FC236}">
                  <a16:creationId xmlns:a16="http://schemas.microsoft.com/office/drawing/2014/main" id="{60816F59-7883-AD48-05C8-E2845F206E5B}"/>
                </a:ext>
              </a:extLst>
            </p:cNvPr>
            <p:cNvGrpSpPr/>
            <p:nvPr/>
          </p:nvGrpSpPr>
          <p:grpSpPr>
            <a:xfrm>
              <a:off x="9643256" y="6751074"/>
              <a:ext cx="792450" cy="819900"/>
              <a:chOff x="10323722" y="6751074"/>
              <a:chExt cx="792450" cy="819900"/>
            </a:xfrm>
          </p:grpSpPr>
          <p:sp>
            <p:nvSpPr>
              <p:cNvPr id="152" name="Google Shape;152;g2af3dd36c9d_0_0"/>
              <p:cNvSpPr/>
              <p:nvPr/>
            </p:nvSpPr>
            <p:spPr>
              <a:xfrm>
                <a:off x="10323722" y="6751074"/>
                <a:ext cx="792450" cy="819900"/>
              </a:xfrm>
              <a:prstGeom prst="ellipse">
                <a:avLst/>
              </a:prstGeom>
              <a:solidFill>
                <a:srgbClr val="1F497D"/>
              </a:solidFill>
              <a:ln w="9525" cap="flat" cmpd="sng">
                <a:solidFill>
                  <a:srgbClr val="1F497D"/>
                </a:solidFill>
                <a:prstDash val="solid"/>
                <a:round/>
                <a:headEnd type="none" w="sm" len="sm"/>
                <a:tailEnd type="none" w="sm" len="sm"/>
              </a:ln>
            </p:spPr>
            <p:txBody>
              <a:bodyPr spcFirstLastPara="1" wrap="square" lIns="274275" tIns="274275" rIns="274275" bIns="274275" anchor="ctr" anchorCtr="0">
                <a:noAutofit/>
              </a:bodyPr>
              <a:lstStyle/>
              <a:p>
                <a:pPr algn="ctr">
                  <a:spcBef>
                    <a:spcPts val="0"/>
                  </a:spcBef>
                  <a:spcAft>
                    <a:spcPts val="0"/>
                  </a:spcAft>
                  <a:buClr>
                    <a:srgbClr val="000000"/>
                  </a:buClr>
                  <a:buSzPts val="4600"/>
                </a:pPr>
                <a:endParaRPr sz="6900" b="1">
                  <a:solidFill>
                    <a:srgbClr val="FFFFFF"/>
                  </a:solidFill>
                  <a:latin typeface="Arial"/>
                  <a:ea typeface="Arial"/>
                  <a:cs typeface="Arial"/>
                  <a:sym typeface="Arial"/>
                </a:endParaRPr>
              </a:p>
            </p:txBody>
          </p:sp>
          <p:sp>
            <p:nvSpPr>
              <p:cNvPr id="193" name="Google Shape;193;g2af3dd36c9d_0_0"/>
              <p:cNvSpPr/>
              <p:nvPr/>
            </p:nvSpPr>
            <p:spPr>
              <a:xfrm>
                <a:off x="10424866" y="6881260"/>
                <a:ext cx="542318" cy="545852"/>
              </a:xfrm>
              <a:custGeom>
                <a:avLst/>
                <a:gdLst/>
                <a:ahLst/>
                <a:cxnLst/>
                <a:rect l="l" t="t" r="r" b="b"/>
                <a:pathLst>
                  <a:path w="600075" h="573072" extrusionOk="0">
                    <a:moveTo>
                      <a:pt x="0" y="0"/>
                    </a:moveTo>
                    <a:lnTo>
                      <a:pt x="600075" y="0"/>
                    </a:lnTo>
                    <a:lnTo>
                      <a:pt x="600075" y="573072"/>
                    </a:lnTo>
                    <a:lnTo>
                      <a:pt x="0" y="573072"/>
                    </a:lnTo>
                    <a:lnTo>
                      <a:pt x="0" y="0"/>
                    </a:lnTo>
                    <a:close/>
                  </a:path>
                </a:pathLst>
              </a:custGeom>
              <a:blipFill rotWithShape="1">
                <a:blip r:embed="rId7">
                  <a:alphaModFix/>
                </a:blip>
                <a:stretch>
                  <a:fillRect/>
                </a:stretch>
              </a:blipFill>
              <a:ln>
                <a:noFill/>
              </a:ln>
            </p:spPr>
            <p:txBody>
              <a:bodyPr spcFirstLastPara="1" wrap="square" lIns="137138" tIns="68550" rIns="137138" bIns="68550" anchor="t" anchorCtr="0">
                <a:noAutofit/>
              </a:bodyPr>
              <a:lstStyle/>
              <a:p>
                <a:pPr>
                  <a:spcBef>
                    <a:spcPts val="0"/>
                  </a:spcBef>
                  <a:spcAft>
                    <a:spcPts val="0"/>
                  </a:spcAft>
                </a:pPr>
                <a:endParaRPr sz="2100" dirty="0">
                  <a:solidFill>
                    <a:srgbClr val="000000"/>
                  </a:solidFill>
                  <a:latin typeface="Arial"/>
                  <a:ea typeface="Arial"/>
                  <a:cs typeface="Arial"/>
                  <a:sym typeface="Arial"/>
                </a:endParaRPr>
              </a:p>
            </p:txBody>
          </p:sp>
        </p:grpSp>
      </p:grpSp>
      <p:grpSp>
        <p:nvGrpSpPr>
          <p:cNvPr id="20" name="Группа 19">
            <a:extLst>
              <a:ext uri="{FF2B5EF4-FFF2-40B4-BE49-F238E27FC236}">
                <a16:creationId xmlns:a16="http://schemas.microsoft.com/office/drawing/2014/main" id="{5949D391-123B-FDE6-2332-8AD9AF25845D}"/>
              </a:ext>
            </a:extLst>
          </p:cNvPr>
          <p:cNvGrpSpPr/>
          <p:nvPr/>
        </p:nvGrpSpPr>
        <p:grpSpPr>
          <a:xfrm>
            <a:off x="9292410" y="5284447"/>
            <a:ext cx="8496237" cy="819900"/>
            <a:chOff x="9623742" y="5831505"/>
            <a:chExt cx="8496237" cy="819900"/>
          </a:xfrm>
        </p:grpSpPr>
        <p:sp>
          <p:nvSpPr>
            <p:cNvPr id="161" name="Google Shape;161;g2af3dd36c9d_0_0"/>
            <p:cNvSpPr txBox="1"/>
            <p:nvPr/>
          </p:nvSpPr>
          <p:spPr>
            <a:xfrm>
              <a:off x="10591217" y="5921469"/>
              <a:ext cx="7528762" cy="675000"/>
            </a:xfrm>
            <a:prstGeom prst="rect">
              <a:avLst/>
            </a:prstGeom>
            <a:solidFill>
              <a:schemeClr val="lt1"/>
            </a:solidFill>
            <a:ln>
              <a:noFill/>
            </a:ln>
          </p:spPr>
          <p:txBody>
            <a:bodyPr spcFirstLastPara="1" wrap="square" lIns="137138" tIns="68550" rIns="137138" bIns="68550" anchor="ctr" anchorCtr="0">
              <a:noAutofit/>
            </a:bodyPr>
            <a:lstStyle/>
            <a:p>
              <a:pPr algn="just">
                <a:spcBef>
                  <a:spcPts val="0"/>
                </a:spcBef>
                <a:spcAft>
                  <a:spcPts val="0"/>
                </a:spcAft>
              </a:pPr>
              <a:r>
                <a:rPr lang="ru-RU" sz="1650" dirty="0">
                  <a:solidFill>
                    <a:srgbClr val="151857"/>
                  </a:solidFill>
                  <a:latin typeface="Montserrat" panose="00000500000000000000" pitchFamily="2" charset="-52"/>
                </a:rPr>
                <a:t>32 стартап </a:t>
              </a:r>
              <a:r>
                <a:rPr lang="ru-RU" sz="1650" dirty="0" err="1">
                  <a:solidFill>
                    <a:srgbClr val="151857"/>
                  </a:solidFill>
                  <a:latin typeface="Montserrat" panose="00000500000000000000" pitchFamily="2" charset="-52"/>
                </a:rPr>
                <a:t>іріктеліп</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алынды</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оның</a:t>
              </a:r>
              <a:r>
                <a:rPr lang="ru-RU" sz="1650" dirty="0">
                  <a:solidFill>
                    <a:srgbClr val="151857"/>
                  </a:solidFill>
                  <a:latin typeface="Montserrat" panose="00000500000000000000" pitchFamily="2" charset="-52"/>
                </a:rPr>
                <a:t> 24-і </a:t>
              </a:r>
              <a:r>
                <a:rPr lang="en-US" sz="1650" dirty="0">
                  <a:solidFill>
                    <a:srgbClr val="151857"/>
                  </a:solidFill>
                  <a:latin typeface="Montserrat" panose="00000500000000000000" pitchFamily="2" charset="-52"/>
                </a:rPr>
                <a:t>GCIP-Kazakhstan 2024 </a:t>
              </a:r>
              <a:r>
                <a:rPr lang="ru-RU" sz="1650" dirty="0" err="1">
                  <a:solidFill>
                    <a:srgbClr val="151857"/>
                  </a:solidFill>
                  <a:latin typeface="Montserrat" panose="00000500000000000000" pitchFamily="2" charset="-52"/>
                </a:rPr>
                <a:t>акселерациясынан</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өтті</a:t>
              </a:r>
              <a:r>
                <a:rPr lang="ru-RU" sz="1650" dirty="0">
                  <a:solidFill>
                    <a:srgbClr val="151857"/>
                  </a:solidFill>
                  <a:latin typeface="Montserrat" panose="00000500000000000000" pitchFamily="2" charset="-52"/>
                </a:rPr>
                <a:t>;</a:t>
              </a:r>
              <a:endParaRPr sz="1650" dirty="0">
                <a:solidFill>
                  <a:srgbClr val="151857"/>
                </a:solidFill>
                <a:latin typeface="Montserrat" panose="00000500000000000000" pitchFamily="2" charset="-52"/>
              </a:endParaRPr>
            </a:p>
          </p:txBody>
        </p:sp>
        <p:grpSp>
          <p:nvGrpSpPr>
            <p:cNvPr id="5" name="Группа 4">
              <a:extLst>
                <a:ext uri="{FF2B5EF4-FFF2-40B4-BE49-F238E27FC236}">
                  <a16:creationId xmlns:a16="http://schemas.microsoft.com/office/drawing/2014/main" id="{6BB3AE47-0114-C10B-D1D2-C7EF34DDCD89}"/>
                </a:ext>
              </a:extLst>
            </p:cNvPr>
            <p:cNvGrpSpPr/>
            <p:nvPr/>
          </p:nvGrpSpPr>
          <p:grpSpPr>
            <a:xfrm>
              <a:off x="9623742" y="5831505"/>
              <a:ext cx="792450" cy="819900"/>
              <a:chOff x="10304208" y="5831505"/>
              <a:chExt cx="792450" cy="819900"/>
            </a:xfrm>
          </p:grpSpPr>
          <p:sp>
            <p:nvSpPr>
              <p:cNvPr id="194" name="Google Shape;194;g2af3dd36c9d_0_0"/>
              <p:cNvSpPr/>
              <p:nvPr/>
            </p:nvSpPr>
            <p:spPr>
              <a:xfrm>
                <a:off x="10304208" y="5831505"/>
                <a:ext cx="792450" cy="819900"/>
              </a:xfrm>
              <a:prstGeom prst="ellipse">
                <a:avLst/>
              </a:prstGeom>
              <a:solidFill>
                <a:srgbClr val="1F497D"/>
              </a:solidFill>
              <a:ln w="9525" cap="flat" cmpd="sng">
                <a:solidFill>
                  <a:srgbClr val="1F497D"/>
                </a:solidFill>
                <a:prstDash val="solid"/>
                <a:round/>
                <a:headEnd type="none" w="sm" len="sm"/>
                <a:tailEnd type="none" w="sm" len="sm"/>
              </a:ln>
            </p:spPr>
            <p:txBody>
              <a:bodyPr spcFirstLastPara="1" wrap="square" lIns="274275" tIns="274275" rIns="274275" bIns="274275" anchor="ctr" anchorCtr="0">
                <a:noAutofit/>
              </a:bodyPr>
              <a:lstStyle/>
              <a:p>
                <a:pPr algn="ctr">
                  <a:spcBef>
                    <a:spcPts val="0"/>
                  </a:spcBef>
                  <a:spcAft>
                    <a:spcPts val="0"/>
                  </a:spcAft>
                  <a:buClr>
                    <a:srgbClr val="000000"/>
                  </a:buClr>
                  <a:buSzPts val="4600"/>
                </a:pPr>
                <a:endParaRPr sz="6900" b="1">
                  <a:solidFill>
                    <a:srgbClr val="FFFFFF"/>
                  </a:solidFill>
                  <a:latin typeface="Arial"/>
                  <a:ea typeface="Arial"/>
                  <a:cs typeface="Arial"/>
                  <a:sym typeface="Arial"/>
                </a:endParaRPr>
              </a:p>
            </p:txBody>
          </p:sp>
          <p:pic>
            <p:nvPicPr>
              <p:cNvPr id="196" name="Google Shape;196;g2af3dd36c9d_0_0"/>
              <p:cNvPicPr preferRelativeResize="0"/>
              <p:nvPr/>
            </p:nvPicPr>
            <p:blipFill rotWithShape="1">
              <a:blip r:embed="rId8">
                <a:alphaModFix/>
              </a:blip>
              <a:srcRect/>
              <a:stretch/>
            </p:blipFill>
            <p:spPr>
              <a:xfrm>
                <a:off x="10422455" y="5927093"/>
                <a:ext cx="555944" cy="569951"/>
              </a:xfrm>
              <a:prstGeom prst="rect">
                <a:avLst/>
              </a:prstGeom>
              <a:noFill/>
              <a:ln>
                <a:noFill/>
              </a:ln>
            </p:spPr>
          </p:pic>
        </p:grpSp>
      </p:grpSp>
      <p:grpSp>
        <p:nvGrpSpPr>
          <p:cNvPr id="22" name="Группа 21">
            <a:extLst>
              <a:ext uri="{FF2B5EF4-FFF2-40B4-BE49-F238E27FC236}">
                <a16:creationId xmlns:a16="http://schemas.microsoft.com/office/drawing/2014/main" id="{E7AF910E-CC16-A475-3CB3-C825827206F8}"/>
              </a:ext>
            </a:extLst>
          </p:cNvPr>
          <p:cNvGrpSpPr/>
          <p:nvPr/>
        </p:nvGrpSpPr>
        <p:grpSpPr>
          <a:xfrm>
            <a:off x="9329305" y="7461090"/>
            <a:ext cx="8238854" cy="1137600"/>
            <a:chOff x="9591945" y="7638489"/>
            <a:chExt cx="8238854" cy="1137600"/>
          </a:xfrm>
        </p:grpSpPr>
        <p:sp>
          <p:nvSpPr>
            <p:cNvPr id="159" name="Google Shape;159;g2af3dd36c9d_0_0"/>
            <p:cNvSpPr/>
            <p:nvPr/>
          </p:nvSpPr>
          <p:spPr>
            <a:xfrm>
              <a:off x="10540672" y="7638489"/>
              <a:ext cx="7290127" cy="1137600"/>
            </a:xfrm>
            <a:prstGeom prst="rect">
              <a:avLst/>
            </a:prstGeom>
            <a:solidFill>
              <a:schemeClr val="lt1"/>
            </a:solidFill>
            <a:ln>
              <a:noFill/>
            </a:ln>
          </p:spPr>
          <p:txBody>
            <a:bodyPr spcFirstLastPara="1" wrap="square" lIns="137138" tIns="68550" rIns="137138" bIns="68550" anchor="ctr" anchorCtr="0">
              <a:noAutofit/>
            </a:bodyPr>
            <a:lstStyle/>
            <a:p>
              <a:pPr algn="just">
                <a:spcBef>
                  <a:spcPts val="0"/>
                </a:spcBef>
                <a:spcAft>
                  <a:spcPts val="0"/>
                </a:spcAft>
              </a:pPr>
              <a:r>
                <a:rPr lang="ru-RU" sz="1650" dirty="0">
                  <a:solidFill>
                    <a:srgbClr val="151857"/>
                  </a:solidFill>
                  <a:latin typeface="Montserrat" panose="00000500000000000000" pitchFamily="2" charset="-52"/>
                </a:rPr>
                <a:t> </a:t>
              </a:r>
              <a:endParaRPr sz="1650" dirty="0">
                <a:solidFill>
                  <a:srgbClr val="151857"/>
                </a:solidFill>
                <a:latin typeface="Montserrat" panose="00000500000000000000" pitchFamily="2" charset="-52"/>
              </a:endParaRPr>
            </a:p>
            <a:p>
              <a:pPr algn="just">
                <a:spcBef>
                  <a:spcPts val="150"/>
                </a:spcBef>
                <a:spcAft>
                  <a:spcPts val="0"/>
                </a:spcAft>
              </a:pPr>
              <a:r>
                <a:rPr lang="ru-RU" sz="1650" dirty="0">
                  <a:solidFill>
                    <a:srgbClr val="151857"/>
                  </a:solidFill>
                  <a:latin typeface="Montserrat" panose="00000500000000000000" pitchFamily="2" charset="-52"/>
                </a:rPr>
                <a:t>12 </a:t>
              </a:r>
              <a:r>
                <a:rPr lang="ru-RU" sz="1650" dirty="0" err="1">
                  <a:solidFill>
                    <a:srgbClr val="151857"/>
                  </a:solidFill>
                  <a:latin typeface="Montserrat" panose="00000500000000000000" pitchFamily="2" charset="-52"/>
                </a:rPr>
                <a:t>желтоқсанда</a:t>
              </a:r>
              <a:r>
                <a:rPr lang="ru-RU" sz="1650" dirty="0">
                  <a:solidFill>
                    <a:srgbClr val="151857"/>
                  </a:solidFill>
                  <a:latin typeface="Montserrat" panose="00000500000000000000" pitchFamily="2" charset="-52"/>
                </a:rPr>
                <a:t> </a:t>
              </a:r>
              <a:r>
                <a:rPr lang="en-US" sz="1650" dirty="0">
                  <a:solidFill>
                    <a:srgbClr val="151857"/>
                  </a:solidFill>
                  <a:latin typeface="Montserrat" panose="00000500000000000000" pitchFamily="2" charset="-52"/>
                </a:rPr>
                <a:t>GCIP Kazakhstan 2024 </a:t>
              </a:r>
              <a:r>
                <a:rPr lang="ru-RU" sz="1650" dirty="0" err="1">
                  <a:solidFill>
                    <a:srgbClr val="151857"/>
                  </a:solidFill>
                  <a:latin typeface="Montserrat" panose="00000500000000000000" pitchFamily="2" charset="-52"/>
                </a:rPr>
                <a:t>ұлттық</a:t>
              </a:r>
              <a:r>
                <a:rPr lang="ru-RU" sz="1650" dirty="0">
                  <a:solidFill>
                    <a:srgbClr val="151857"/>
                  </a:solidFill>
                  <a:latin typeface="Montserrat" panose="00000500000000000000" pitchFamily="2" charset="-52"/>
                </a:rPr>
                <a:t> форумы </a:t>
              </a:r>
              <a:r>
                <a:rPr lang="ru-RU" sz="1650" dirty="0" err="1">
                  <a:solidFill>
                    <a:srgbClr val="151857"/>
                  </a:solidFill>
                  <a:latin typeface="Montserrat" panose="00000500000000000000" pitchFamily="2" charset="-52"/>
                </a:rPr>
                <a:t>өткізілді</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оның</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нәтижелері</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бойынша</a:t>
              </a:r>
              <a:r>
                <a:rPr lang="ru-RU" sz="1650" dirty="0">
                  <a:solidFill>
                    <a:srgbClr val="151857"/>
                  </a:solidFill>
                  <a:latin typeface="Montserrat" panose="00000500000000000000" pitchFamily="2" charset="-52"/>
                </a:rPr>
                <a:t> таза </a:t>
              </a:r>
              <a:r>
                <a:rPr lang="ru-RU" sz="1650" dirty="0" err="1">
                  <a:solidFill>
                    <a:srgbClr val="151857"/>
                  </a:solidFill>
                  <a:latin typeface="Montserrat" panose="00000500000000000000" pitchFamily="2" charset="-52"/>
                </a:rPr>
                <a:t>технологиялар</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саласындағы</a:t>
              </a:r>
              <a:r>
                <a:rPr lang="ru-RU" sz="1650" dirty="0">
                  <a:solidFill>
                    <a:srgbClr val="151857"/>
                  </a:solidFill>
                  <a:latin typeface="Montserrat" panose="00000500000000000000" pitchFamily="2" charset="-52"/>
                </a:rPr>
                <a:t> 5 </a:t>
              </a:r>
              <a:r>
                <a:rPr lang="ru-RU" sz="1650" dirty="0" err="1">
                  <a:solidFill>
                    <a:srgbClr val="151857"/>
                  </a:solidFill>
                  <a:latin typeface="Montserrat" panose="00000500000000000000" pitchFamily="2" charset="-52"/>
                </a:rPr>
                <a:t>ұлттық</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жеңімпаз</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анықталды</a:t>
              </a:r>
              <a:r>
                <a:rPr lang="ru-RU" sz="1650" dirty="0">
                  <a:solidFill>
                    <a:srgbClr val="151857"/>
                  </a:solidFill>
                  <a:latin typeface="Montserrat" panose="00000500000000000000" pitchFamily="2" charset="-52"/>
                </a:rPr>
                <a:t>;</a:t>
              </a:r>
              <a:endParaRPr sz="1650" dirty="0">
                <a:solidFill>
                  <a:srgbClr val="151857"/>
                </a:solidFill>
                <a:latin typeface="Montserrat" panose="00000500000000000000" pitchFamily="2" charset="-52"/>
              </a:endParaRPr>
            </a:p>
            <a:p>
              <a:pPr algn="just">
                <a:spcBef>
                  <a:spcPts val="150"/>
                </a:spcBef>
                <a:spcAft>
                  <a:spcPts val="0"/>
                </a:spcAft>
              </a:pPr>
              <a:endParaRPr sz="1650" dirty="0">
                <a:solidFill>
                  <a:srgbClr val="151857"/>
                </a:solidFill>
                <a:latin typeface="Montserrat" panose="00000500000000000000" pitchFamily="2" charset="-52"/>
              </a:endParaRPr>
            </a:p>
          </p:txBody>
        </p:sp>
        <p:grpSp>
          <p:nvGrpSpPr>
            <p:cNvPr id="3" name="Группа 2">
              <a:extLst>
                <a:ext uri="{FF2B5EF4-FFF2-40B4-BE49-F238E27FC236}">
                  <a16:creationId xmlns:a16="http://schemas.microsoft.com/office/drawing/2014/main" id="{D0B2C7A0-59A1-01CB-FDAD-CF44BDAB30A0}"/>
                </a:ext>
              </a:extLst>
            </p:cNvPr>
            <p:cNvGrpSpPr/>
            <p:nvPr/>
          </p:nvGrpSpPr>
          <p:grpSpPr>
            <a:xfrm>
              <a:off x="9591945" y="7764033"/>
              <a:ext cx="792450" cy="819900"/>
              <a:chOff x="10272411" y="7764033"/>
              <a:chExt cx="792450" cy="819900"/>
            </a:xfrm>
          </p:grpSpPr>
          <p:sp>
            <p:nvSpPr>
              <p:cNvPr id="192" name="Google Shape;192;g2af3dd36c9d_0_0"/>
              <p:cNvSpPr/>
              <p:nvPr/>
            </p:nvSpPr>
            <p:spPr>
              <a:xfrm>
                <a:off x="10272411" y="7764033"/>
                <a:ext cx="792450" cy="819900"/>
              </a:xfrm>
              <a:prstGeom prst="ellipse">
                <a:avLst/>
              </a:prstGeom>
              <a:solidFill>
                <a:srgbClr val="1F497D"/>
              </a:solidFill>
              <a:ln w="9525" cap="flat" cmpd="sng">
                <a:solidFill>
                  <a:srgbClr val="1F497D"/>
                </a:solidFill>
                <a:prstDash val="solid"/>
                <a:round/>
                <a:headEnd type="none" w="sm" len="sm"/>
                <a:tailEnd type="none" w="sm" len="sm"/>
              </a:ln>
            </p:spPr>
            <p:txBody>
              <a:bodyPr spcFirstLastPara="1" wrap="square" lIns="274275" tIns="274275" rIns="274275" bIns="274275" anchor="ctr" anchorCtr="0">
                <a:noAutofit/>
              </a:bodyPr>
              <a:lstStyle/>
              <a:p>
                <a:pPr algn="ctr">
                  <a:spcBef>
                    <a:spcPts val="0"/>
                  </a:spcBef>
                  <a:spcAft>
                    <a:spcPts val="0"/>
                  </a:spcAft>
                  <a:buClr>
                    <a:srgbClr val="000000"/>
                  </a:buClr>
                  <a:buSzPts val="4600"/>
                </a:pPr>
                <a:endParaRPr sz="6900" b="1">
                  <a:solidFill>
                    <a:srgbClr val="FFFFFF"/>
                  </a:solidFill>
                  <a:latin typeface="Arial"/>
                  <a:ea typeface="Arial"/>
                  <a:cs typeface="Arial"/>
                  <a:sym typeface="Arial"/>
                </a:endParaRPr>
              </a:p>
            </p:txBody>
          </p:sp>
          <p:sp>
            <p:nvSpPr>
              <p:cNvPr id="197" name="Google Shape;197;g2af3dd36c9d_0_0"/>
              <p:cNvSpPr/>
              <p:nvPr/>
            </p:nvSpPr>
            <p:spPr>
              <a:xfrm>
                <a:off x="10398485" y="7884180"/>
                <a:ext cx="555605" cy="546234"/>
              </a:xfrm>
              <a:custGeom>
                <a:avLst/>
                <a:gdLst/>
                <a:ahLst/>
                <a:cxnLst/>
                <a:rect l="l" t="t" r="r" b="b"/>
                <a:pathLst>
                  <a:path w="809625" h="813756" extrusionOk="0">
                    <a:moveTo>
                      <a:pt x="0" y="0"/>
                    </a:moveTo>
                    <a:lnTo>
                      <a:pt x="809625" y="0"/>
                    </a:lnTo>
                    <a:lnTo>
                      <a:pt x="809625" y="813755"/>
                    </a:lnTo>
                    <a:lnTo>
                      <a:pt x="0" y="813755"/>
                    </a:lnTo>
                    <a:lnTo>
                      <a:pt x="0" y="0"/>
                    </a:lnTo>
                    <a:close/>
                  </a:path>
                </a:pathLst>
              </a:custGeom>
              <a:blipFill rotWithShape="1">
                <a:blip r:embed="rId9">
                  <a:alphaModFix/>
                </a:blip>
                <a:stretch>
                  <a:fillRect l="-1739" t="-1419" r="-1869" b="-1669"/>
                </a:stretch>
              </a:blipFill>
              <a:ln>
                <a:noFill/>
              </a:ln>
            </p:spPr>
            <p:txBody>
              <a:bodyPr spcFirstLastPara="1" wrap="square" lIns="137138" tIns="68550" rIns="137138" bIns="68550" anchor="t" anchorCtr="0">
                <a:noAutofit/>
              </a:bodyPr>
              <a:lstStyle/>
              <a:p>
                <a:pPr>
                  <a:spcBef>
                    <a:spcPts val="0"/>
                  </a:spcBef>
                  <a:spcAft>
                    <a:spcPts val="0"/>
                  </a:spcAft>
                </a:pPr>
                <a:endParaRPr sz="2100">
                  <a:solidFill>
                    <a:srgbClr val="000000"/>
                  </a:solidFill>
                  <a:latin typeface="Arial"/>
                  <a:ea typeface="Arial"/>
                  <a:cs typeface="Arial"/>
                  <a:sym typeface="Arial"/>
                </a:endParaRPr>
              </a:p>
            </p:txBody>
          </p:sp>
        </p:grpSp>
      </p:grpSp>
      <p:grpSp>
        <p:nvGrpSpPr>
          <p:cNvPr id="23" name="Группа 22">
            <a:extLst>
              <a:ext uri="{FF2B5EF4-FFF2-40B4-BE49-F238E27FC236}">
                <a16:creationId xmlns:a16="http://schemas.microsoft.com/office/drawing/2014/main" id="{30700C6C-522A-3934-8EF3-DFFA00337A29}"/>
              </a:ext>
            </a:extLst>
          </p:cNvPr>
          <p:cNvGrpSpPr/>
          <p:nvPr/>
        </p:nvGrpSpPr>
        <p:grpSpPr>
          <a:xfrm>
            <a:off x="9332151" y="8813849"/>
            <a:ext cx="8204211" cy="819900"/>
            <a:chOff x="9626588" y="8869764"/>
            <a:chExt cx="8204211" cy="819900"/>
          </a:xfrm>
        </p:grpSpPr>
        <p:sp>
          <p:nvSpPr>
            <p:cNvPr id="191" name="Google Shape;191;g2af3dd36c9d_0_0"/>
            <p:cNvSpPr/>
            <p:nvPr/>
          </p:nvSpPr>
          <p:spPr>
            <a:xfrm>
              <a:off x="10569137" y="8883311"/>
              <a:ext cx="7261662" cy="741600"/>
            </a:xfrm>
            <a:prstGeom prst="rect">
              <a:avLst/>
            </a:prstGeom>
            <a:solidFill>
              <a:schemeClr val="lt1"/>
            </a:solidFill>
            <a:ln>
              <a:noFill/>
            </a:ln>
          </p:spPr>
          <p:txBody>
            <a:bodyPr spcFirstLastPara="1" wrap="square" lIns="137138" tIns="68550" rIns="137138" bIns="68550" anchor="ctr" anchorCtr="0">
              <a:noAutofit/>
            </a:bodyPr>
            <a:lstStyle/>
            <a:p>
              <a:pPr algn="just">
                <a:spcBef>
                  <a:spcPts val="0"/>
                </a:spcBef>
                <a:spcAft>
                  <a:spcPts val="0"/>
                </a:spcAft>
              </a:pPr>
              <a:r>
                <a:rPr lang="ru-RU" sz="1650" dirty="0">
                  <a:solidFill>
                    <a:srgbClr val="151857"/>
                  </a:solidFill>
                  <a:latin typeface="Montserrat" panose="00000500000000000000" pitchFamily="2" charset="-52"/>
                </a:rPr>
                <a:t> </a:t>
              </a:r>
              <a:endParaRPr sz="1650" dirty="0">
                <a:solidFill>
                  <a:srgbClr val="151857"/>
                </a:solidFill>
                <a:latin typeface="Montserrat" panose="00000500000000000000" pitchFamily="2" charset="-52"/>
              </a:endParaRPr>
            </a:p>
            <a:p>
              <a:pPr algn="just">
                <a:spcBef>
                  <a:spcPts val="150"/>
                </a:spcBef>
                <a:spcAft>
                  <a:spcPts val="0"/>
                </a:spcAft>
              </a:pPr>
              <a:r>
                <a:rPr lang="ru-RU" sz="1650" dirty="0" err="1">
                  <a:solidFill>
                    <a:srgbClr val="151857"/>
                  </a:solidFill>
                  <a:latin typeface="Montserrat" panose="00000500000000000000" pitchFamily="2" charset="-52"/>
                </a:rPr>
                <a:t>Гендерлік</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саясаттың</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табыстылығын</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көрсете</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отырып</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бағдарлама</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жеңімпаздары</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арасындағы</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әйелдердің</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үлесі</a:t>
              </a:r>
              <a:r>
                <a:rPr lang="ru-RU" sz="1650" dirty="0">
                  <a:solidFill>
                    <a:srgbClr val="151857"/>
                  </a:solidFill>
                  <a:latin typeface="Montserrat" panose="00000500000000000000" pitchFamily="2" charset="-52"/>
                </a:rPr>
                <a:t> 40% -</a:t>
              </a:r>
              <a:r>
                <a:rPr lang="ru-RU" sz="1650" dirty="0" err="1">
                  <a:solidFill>
                    <a:srgbClr val="151857"/>
                  </a:solidFill>
                  <a:latin typeface="Montserrat" panose="00000500000000000000" pitchFamily="2" charset="-52"/>
                </a:rPr>
                <a:t>ды</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құрады</a:t>
              </a:r>
              <a:r>
                <a:rPr lang="ru-RU" sz="1650" dirty="0">
                  <a:solidFill>
                    <a:srgbClr val="151857"/>
                  </a:solidFill>
                  <a:latin typeface="Montserrat" panose="00000500000000000000" pitchFamily="2" charset="-52"/>
                </a:rPr>
                <a:t>.</a:t>
              </a:r>
              <a:endParaRPr sz="1650" dirty="0">
                <a:solidFill>
                  <a:srgbClr val="151857"/>
                </a:solidFill>
                <a:latin typeface="Montserrat" panose="00000500000000000000" pitchFamily="2" charset="-52"/>
              </a:endParaRPr>
            </a:p>
            <a:p>
              <a:pPr algn="just">
                <a:spcBef>
                  <a:spcPts val="150"/>
                </a:spcBef>
                <a:spcAft>
                  <a:spcPts val="0"/>
                </a:spcAft>
              </a:pPr>
              <a:endParaRPr sz="1650" dirty="0">
                <a:solidFill>
                  <a:srgbClr val="151857"/>
                </a:solidFill>
                <a:latin typeface="Montserrat" panose="00000500000000000000" pitchFamily="2" charset="-52"/>
              </a:endParaRPr>
            </a:p>
          </p:txBody>
        </p:sp>
        <p:grpSp>
          <p:nvGrpSpPr>
            <p:cNvPr id="2" name="Группа 1">
              <a:extLst>
                <a:ext uri="{FF2B5EF4-FFF2-40B4-BE49-F238E27FC236}">
                  <a16:creationId xmlns:a16="http://schemas.microsoft.com/office/drawing/2014/main" id="{A88716CB-8B51-45B2-5029-B416DBD32A65}"/>
                </a:ext>
              </a:extLst>
            </p:cNvPr>
            <p:cNvGrpSpPr/>
            <p:nvPr/>
          </p:nvGrpSpPr>
          <p:grpSpPr>
            <a:xfrm>
              <a:off x="9626588" y="8869764"/>
              <a:ext cx="792450" cy="819900"/>
              <a:chOff x="10307054" y="8869764"/>
              <a:chExt cx="792450" cy="819900"/>
            </a:xfrm>
          </p:grpSpPr>
          <p:sp>
            <p:nvSpPr>
              <p:cNvPr id="195" name="Google Shape;195;g2af3dd36c9d_0_0"/>
              <p:cNvSpPr/>
              <p:nvPr/>
            </p:nvSpPr>
            <p:spPr>
              <a:xfrm>
                <a:off x="10307054" y="8869764"/>
                <a:ext cx="792450" cy="819900"/>
              </a:xfrm>
              <a:prstGeom prst="ellipse">
                <a:avLst/>
              </a:prstGeom>
              <a:solidFill>
                <a:srgbClr val="1F497D"/>
              </a:solidFill>
              <a:ln w="9525" cap="flat" cmpd="sng">
                <a:solidFill>
                  <a:srgbClr val="1F497D"/>
                </a:solidFill>
                <a:prstDash val="solid"/>
                <a:round/>
                <a:headEnd type="none" w="sm" len="sm"/>
                <a:tailEnd type="none" w="sm" len="sm"/>
              </a:ln>
            </p:spPr>
            <p:txBody>
              <a:bodyPr spcFirstLastPara="1" wrap="square" lIns="274275" tIns="274275" rIns="274275" bIns="274275" anchor="ctr" anchorCtr="0">
                <a:noAutofit/>
              </a:bodyPr>
              <a:lstStyle/>
              <a:p>
                <a:pPr algn="ctr">
                  <a:spcBef>
                    <a:spcPts val="0"/>
                  </a:spcBef>
                  <a:spcAft>
                    <a:spcPts val="0"/>
                  </a:spcAft>
                  <a:buClr>
                    <a:srgbClr val="000000"/>
                  </a:buClr>
                  <a:buSzPts val="4600"/>
                </a:pPr>
                <a:endParaRPr sz="6900" b="1">
                  <a:solidFill>
                    <a:srgbClr val="FFFFFF"/>
                  </a:solidFill>
                  <a:latin typeface="Arial"/>
                  <a:ea typeface="Arial"/>
                  <a:cs typeface="Arial"/>
                  <a:sym typeface="Arial"/>
                </a:endParaRPr>
              </a:p>
            </p:txBody>
          </p:sp>
          <p:sp>
            <p:nvSpPr>
              <p:cNvPr id="198" name="Google Shape;198;g2af3dd36c9d_0_0"/>
              <p:cNvSpPr/>
              <p:nvPr/>
            </p:nvSpPr>
            <p:spPr>
              <a:xfrm>
                <a:off x="10463788" y="8978747"/>
                <a:ext cx="480575" cy="546368"/>
              </a:xfrm>
              <a:custGeom>
                <a:avLst/>
                <a:gdLst/>
                <a:ahLst/>
                <a:cxnLst/>
                <a:rect l="l" t="t" r="r" b="b"/>
                <a:pathLst>
                  <a:path w="762816" h="762816" extrusionOk="0">
                    <a:moveTo>
                      <a:pt x="0" y="0"/>
                    </a:moveTo>
                    <a:lnTo>
                      <a:pt x="762815" y="0"/>
                    </a:lnTo>
                    <a:lnTo>
                      <a:pt x="762815" y="762816"/>
                    </a:lnTo>
                    <a:lnTo>
                      <a:pt x="0" y="762816"/>
                    </a:lnTo>
                    <a:lnTo>
                      <a:pt x="0" y="0"/>
                    </a:lnTo>
                    <a:close/>
                  </a:path>
                </a:pathLst>
              </a:custGeom>
              <a:blipFill rotWithShape="1">
                <a:blip r:embed="rId10">
                  <a:alphaModFix/>
                </a:blip>
                <a:stretch>
                  <a:fillRect/>
                </a:stretch>
              </a:blipFill>
              <a:ln>
                <a:noFill/>
              </a:ln>
            </p:spPr>
            <p:txBody>
              <a:bodyPr spcFirstLastPara="1" wrap="square" lIns="137138" tIns="68550" rIns="137138" bIns="68550" anchor="t" anchorCtr="0">
                <a:noAutofit/>
              </a:bodyPr>
              <a:lstStyle/>
              <a:p>
                <a:pPr>
                  <a:spcBef>
                    <a:spcPts val="0"/>
                  </a:spcBef>
                  <a:spcAft>
                    <a:spcPts val="0"/>
                  </a:spcAft>
                </a:pPr>
                <a:endParaRPr sz="2100">
                  <a:solidFill>
                    <a:srgbClr val="000000"/>
                  </a:solidFill>
                  <a:latin typeface="Arial"/>
                  <a:ea typeface="Arial"/>
                  <a:cs typeface="Arial"/>
                  <a:sym typeface="Arial"/>
                </a:endParaRPr>
              </a:p>
            </p:txBody>
          </p:sp>
        </p:grpSp>
      </p:grpSp>
      <p:grpSp>
        <p:nvGrpSpPr>
          <p:cNvPr id="19" name="Группа 18">
            <a:extLst>
              <a:ext uri="{FF2B5EF4-FFF2-40B4-BE49-F238E27FC236}">
                <a16:creationId xmlns:a16="http://schemas.microsoft.com/office/drawing/2014/main" id="{6B5CB5FD-8840-255E-28CC-93FA01C8CA72}"/>
              </a:ext>
            </a:extLst>
          </p:cNvPr>
          <p:cNvGrpSpPr/>
          <p:nvPr/>
        </p:nvGrpSpPr>
        <p:grpSpPr>
          <a:xfrm>
            <a:off x="9271325" y="4193959"/>
            <a:ext cx="8502006" cy="856107"/>
            <a:chOff x="9656636" y="4853213"/>
            <a:chExt cx="8502006" cy="856107"/>
          </a:xfrm>
        </p:grpSpPr>
        <p:sp>
          <p:nvSpPr>
            <p:cNvPr id="199" name="Google Shape;199;g2af3dd36c9d_0_0"/>
            <p:cNvSpPr/>
            <p:nvPr/>
          </p:nvSpPr>
          <p:spPr>
            <a:xfrm>
              <a:off x="10629880" y="4880420"/>
              <a:ext cx="7528762" cy="828900"/>
            </a:xfrm>
            <a:prstGeom prst="rect">
              <a:avLst/>
            </a:prstGeom>
            <a:solidFill>
              <a:schemeClr val="lt1"/>
            </a:solidFill>
            <a:ln>
              <a:noFill/>
            </a:ln>
          </p:spPr>
          <p:txBody>
            <a:bodyPr spcFirstLastPara="1" wrap="square" lIns="137138" tIns="68550" rIns="137138" bIns="68550" anchor="ctr" anchorCtr="0">
              <a:noAutofit/>
            </a:bodyPr>
            <a:lstStyle/>
            <a:p>
              <a:pPr algn="just">
                <a:spcBef>
                  <a:spcPts val="0"/>
                </a:spcBef>
                <a:spcAft>
                  <a:spcPts val="0"/>
                </a:spcAft>
              </a:pPr>
              <a:r>
                <a:rPr lang="ru-RU" sz="1650" dirty="0">
                  <a:solidFill>
                    <a:srgbClr val="151857"/>
                  </a:solidFill>
                  <a:latin typeface="Montserrat" panose="00000500000000000000" pitchFamily="2" charset="-52"/>
                </a:rPr>
                <a:t>2024 </a:t>
              </a:r>
              <a:r>
                <a:rPr lang="ru-RU" sz="1650" dirty="0" err="1">
                  <a:solidFill>
                    <a:srgbClr val="151857"/>
                  </a:solidFill>
                  <a:latin typeface="Montserrat" panose="00000500000000000000" pitchFamily="2" charset="-52"/>
                </a:rPr>
                <a:t>жылғы</a:t>
              </a:r>
              <a:r>
                <a:rPr lang="ru-RU" sz="1650" dirty="0">
                  <a:solidFill>
                    <a:srgbClr val="151857"/>
                  </a:solidFill>
                  <a:latin typeface="Montserrat" panose="00000500000000000000" pitchFamily="2" charset="-52"/>
                </a:rPr>
                <a:t> 28-31 </a:t>
              </a:r>
              <a:r>
                <a:rPr lang="ru-RU" sz="1650" dirty="0" err="1">
                  <a:solidFill>
                    <a:srgbClr val="151857"/>
                  </a:solidFill>
                  <a:latin typeface="Montserrat" panose="00000500000000000000" pitchFamily="2" charset="-52"/>
                </a:rPr>
                <a:t>шілде</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аралығында</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Ұлттық</a:t>
              </a:r>
              <a:r>
                <a:rPr lang="ru-RU" sz="1650" dirty="0">
                  <a:solidFill>
                    <a:srgbClr val="151857"/>
                  </a:solidFill>
                  <a:latin typeface="Montserrat" panose="00000500000000000000" pitchFamily="2" charset="-52"/>
                </a:rPr>
                <a:t> академия </a:t>
              </a:r>
              <a:r>
                <a:rPr lang="ru-RU" sz="1650" dirty="0" err="1">
                  <a:solidFill>
                    <a:srgbClr val="151857"/>
                  </a:solidFill>
                  <a:latin typeface="Montserrat" panose="00000500000000000000" pitchFamily="2" charset="-52"/>
                </a:rPr>
                <a:t>өткізілді</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оның</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шеңберінде</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оқыту</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тренингтері</a:t>
              </a:r>
              <a:r>
                <a:rPr lang="ru-RU" sz="1650" dirty="0">
                  <a:solidFill>
                    <a:srgbClr val="151857"/>
                  </a:solidFill>
                  <a:latin typeface="Montserrat" panose="00000500000000000000" pitchFamily="2" charset="-52"/>
                </a:rPr>
                <a:t> мен </a:t>
              </a:r>
              <a:r>
                <a:rPr lang="ru-RU" sz="1650" dirty="0" err="1">
                  <a:solidFill>
                    <a:srgbClr val="151857"/>
                  </a:solidFill>
                  <a:latin typeface="Montserrat" panose="00000500000000000000" pitchFamily="2" charset="-52"/>
                </a:rPr>
                <a:t>семинарлары</a:t>
              </a:r>
              <a:r>
                <a:rPr lang="ru-RU" sz="1650" dirty="0">
                  <a:solidFill>
                    <a:srgbClr val="151857"/>
                  </a:solidFill>
                  <a:latin typeface="Montserrat" panose="00000500000000000000" pitchFamily="2" charset="-52"/>
                </a:rPr>
                <a:t> </a:t>
              </a:r>
              <a:r>
                <a:rPr lang="ru-RU" sz="1650" dirty="0" err="1">
                  <a:solidFill>
                    <a:srgbClr val="151857"/>
                  </a:solidFill>
                  <a:latin typeface="Montserrat" panose="00000500000000000000" pitchFamily="2" charset="-52"/>
                </a:rPr>
                <a:t>өткізілді</a:t>
              </a:r>
              <a:r>
                <a:rPr lang="ru-RU" sz="1650" dirty="0">
                  <a:solidFill>
                    <a:srgbClr val="151857"/>
                  </a:solidFill>
                  <a:latin typeface="Montserrat" panose="00000500000000000000" pitchFamily="2" charset="-52"/>
                </a:rPr>
                <a:t>;</a:t>
              </a:r>
              <a:endParaRPr sz="1650" dirty="0">
                <a:solidFill>
                  <a:srgbClr val="151857"/>
                </a:solidFill>
                <a:latin typeface="Montserrat" panose="00000500000000000000" pitchFamily="2" charset="-52"/>
              </a:endParaRPr>
            </a:p>
          </p:txBody>
        </p:sp>
        <p:grpSp>
          <p:nvGrpSpPr>
            <p:cNvPr id="6" name="Группа 5">
              <a:extLst>
                <a:ext uri="{FF2B5EF4-FFF2-40B4-BE49-F238E27FC236}">
                  <a16:creationId xmlns:a16="http://schemas.microsoft.com/office/drawing/2014/main" id="{3DF667C6-7DF9-A10B-46CF-EB553176A847}"/>
                </a:ext>
              </a:extLst>
            </p:cNvPr>
            <p:cNvGrpSpPr/>
            <p:nvPr/>
          </p:nvGrpSpPr>
          <p:grpSpPr>
            <a:xfrm>
              <a:off x="9656636" y="4853213"/>
              <a:ext cx="792450" cy="819900"/>
              <a:chOff x="10337102" y="4853213"/>
              <a:chExt cx="792450" cy="819900"/>
            </a:xfrm>
          </p:grpSpPr>
          <p:sp>
            <p:nvSpPr>
              <p:cNvPr id="200" name="Google Shape;200;g2af3dd36c9d_0_0"/>
              <p:cNvSpPr/>
              <p:nvPr/>
            </p:nvSpPr>
            <p:spPr>
              <a:xfrm>
                <a:off x="10337102" y="4853213"/>
                <a:ext cx="792450" cy="819900"/>
              </a:xfrm>
              <a:prstGeom prst="ellipse">
                <a:avLst/>
              </a:prstGeom>
              <a:solidFill>
                <a:srgbClr val="1F497D"/>
              </a:solidFill>
              <a:ln w="9525" cap="flat" cmpd="sng">
                <a:solidFill>
                  <a:srgbClr val="1F497D"/>
                </a:solidFill>
                <a:prstDash val="solid"/>
                <a:round/>
                <a:headEnd type="none" w="sm" len="sm"/>
                <a:tailEnd type="none" w="sm" len="sm"/>
              </a:ln>
            </p:spPr>
            <p:txBody>
              <a:bodyPr spcFirstLastPara="1" wrap="square" lIns="274275" tIns="274275" rIns="274275" bIns="274275" anchor="ctr" anchorCtr="0">
                <a:noAutofit/>
              </a:bodyPr>
              <a:lstStyle/>
              <a:p>
                <a:pPr algn="ctr">
                  <a:spcBef>
                    <a:spcPts val="0"/>
                  </a:spcBef>
                  <a:spcAft>
                    <a:spcPts val="0"/>
                  </a:spcAft>
                  <a:buClr>
                    <a:srgbClr val="000000"/>
                  </a:buClr>
                  <a:buSzPts val="4600"/>
                </a:pPr>
                <a:endParaRPr sz="6900" b="1">
                  <a:solidFill>
                    <a:srgbClr val="FFFFFF"/>
                  </a:solidFill>
                  <a:latin typeface="Arial"/>
                  <a:ea typeface="Arial"/>
                  <a:cs typeface="Arial"/>
                  <a:sym typeface="Arial"/>
                </a:endParaRPr>
              </a:p>
            </p:txBody>
          </p:sp>
          <p:sp>
            <p:nvSpPr>
              <p:cNvPr id="201" name="Google Shape;201;g2af3dd36c9d_0_0"/>
              <p:cNvSpPr/>
              <p:nvPr/>
            </p:nvSpPr>
            <p:spPr>
              <a:xfrm>
                <a:off x="10494137" y="5024429"/>
                <a:ext cx="477618" cy="517107"/>
              </a:xfrm>
              <a:custGeom>
                <a:avLst/>
                <a:gdLst/>
                <a:ahLst/>
                <a:cxnLst/>
                <a:rect l="l" t="t" r="r" b="b"/>
                <a:pathLst>
                  <a:path w="568593" h="534477" extrusionOk="0">
                    <a:moveTo>
                      <a:pt x="0" y="0"/>
                    </a:moveTo>
                    <a:lnTo>
                      <a:pt x="568592" y="0"/>
                    </a:lnTo>
                    <a:lnTo>
                      <a:pt x="568592" y="534478"/>
                    </a:lnTo>
                    <a:lnTo>
                      <a:pt x="0" y="534478"/>
                    </a:lnTo>
                    <a:lnTo>
                      <a:pt x="0" y="0"/>
                    </a:lnTo>
                    <a:close/>
                  </a:path>
                </a:pathLst>
              </a:custGeom>
              <a:blipFill rotWithShape="1">
                <a:blip r:embed="rId11">
                  <a:alphaModFix/>
                </a:blip>
                <a:stretch>
                  <a:fillRect/>
                </a:stretch>
              </a:blipFill>
              <a:ln>
                <a:noFill/>
              </a:ln>
            </p:spPr>
            <p:txBody>
              <a:bodyPr spcFirstLastPara="1" wrap="square" lIns="137138" tIns="68550" rIns="137138" bIns="68550" anchor="t" anchorCtr="0">
                <a:noAutofit/>
              </a:bodyPr>
              <a:lstStyle/>
              <a:p>
                <a:pPr>
                  <a:spcBef>
                    <a:spcPts val="0"/>
                  </a:spcBef>
                  <a:spcAft>
                    <a:spcPts val="0"/>
                  </a:spcAft>
                </a:pPr>
                <a:endParaRPr sz="2100">
                  <a:solidFill>
                    <a:srgbClr val="000000"/>
                  </a:solidFill>
                  <a:latin typeface="Arial"/>
                  <a:ea typeface="Arial"/>
                  <a:cs typeface="Arial"/>
                  <a:sym typeface="Arial"/>
                </a:endParaRPr>
              </a:p>
            </p:txBody>
          </p:sp>
        </p:grpSp>
      </p:grpSp>
      <p:pic>
        <p:nvPicPr>
          <p:cNvPr id="9" name="Рисунок 4">
            <a:extLst>
              <a:ext uri="{FF2B5EF4-FFF2-40B4-BE49-F238E27FC236}">
                <a16:creationId xmlns:a16="http://schemas.microsoft.com/office/drawing/2014/main" id="{ECCFBDD9-3D7F-24A1-54B6-C0F4608C60D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10" name="TextBox 13">
            <a:extLst>
              <a:ext uri="{FF2B5EF4-FFF2-40B4-BE49-F238E27FC236}">
                <a16:creationId xmlns:a16="http://schemas.microsoft.com/office/drawing/2014/main" id="{CEC098E8-461B-4CBC-0695-EB9B45471FF8}"/>
              </a:ext>
            </a:extLst>
          </p:cNvPr>
          <p:cNvSpPr txBox="1">
            <a:spLocks noChangeArrowheads="1"/>
          </p:cNvSpPr>
          <p:nvPr/>
        </p:nvSpPr>
        <p:spPr bwMode="auto">
          <a:xfrm>
            <a:off x="861814" y="580409"/>
            <a:ext cx="494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r>
              <a:rPr lang="en-US" sz="3600" dirty="0"/>
              <a:t> </a:t>
            </a:r>
          </a:p>
        </p:txBody>
      </p:sp>
      <p:sp>
        <p:nvSpPr>
          <p:cNvPr id="12" name="Google Shape;170;g2af3dd36c9d_0_0">
            <a:extLst>
              <a:ext uri="{FF2B5EF4-FFF2-40B4-BE49-F238E27FC236}">
                <a16:creationId xmlns:a16="http://schemas.microsoft.com/office/drawing/2014/main" id="{E6B128A4-876C-0015-04AF-32A8BA233B1A}"/>
              </a:ext>
            </a:extLst>
          </p:cNvPr>
          <p:cNvSpPr txBox="1"/>
          <p:nvPr/>
        </p:nvSpPr>
        <p:spPr>
          <a:xfrm>
            <a:off x="4065591" y="7288188"/>
            <a:ext cx="877965" cy="800266"/>
          </a:xfrm>
          <a:prstGeom prst="rect">
            <a:avLst/>
          </a:prstGeom>
          <a:noFill/>
          <a:ln>
            <a:noFill/>
          </a:ln>
        </p:spPr>
        <p:txBody>
          <a:bodyPr spcFirstLastPara="1" wrap="square" lIns="91463" tIns="91463" rIns="91463" bIns="91463" anchor="t" anchorCtr="0">
            <a:spAutoFit/>
          </a:bodyPr>
          <a:lstStyle/>
          <a:p>
            <a:pPr>
              <a:spcBef>
                <a:spcPts val="0"/>
              </a:spcBef>
              <a:spcAft>
                <a:spcPts val="0"/>
              </a:spcAft>
              <a:buClr>
                <a:srgbClr val="000000"/>
              </a:buClr>
              <a:buSzPts val="2600"/>
            </a:pPr>
            <a:r>
              <a:rPr lang="ru-RU" sz="4000" b="1" dirty="0">
                <a:solidFill>
                  <a:srgbClr val="1D406F"/>
                </a:solidFill>
                <a:latin typeface="Montserrat" panose="00000500000000000000" pitchFamily="2" charset="-52"/>
                <a:ea typeface="Arial"/>
                <a:cs typeface="Arial"/>
                <a:sym typeface="Arial"/>
              </a:rPr>
              <a:t>77</a:t>
            </a:r>
            <a:endParaRPr sz="4000" b="1" dirty="0">
              <a:solidFill>
                <a:srgbClr val="1D406F"/>
              </a:solidFill>
              <a:latin typeface="Montserrat" panose="00000500000000000000" pitchFamily="2" charset="-52"/>
              <a:ea typeface="Arial"/>
              <a:cs typeface="Arial"/>
              <a:sym typeface="Arial"/>
            </a:endParaRPr>
          </a:p>
        </p:txBody>
      </p:sp>
      <p:sp>
        <p:nvSpPr>
          <p:cNvPr id="13" name="Google Shape;171;g2af3dd36c9d_0_0">
            <a:extLst>
              <a:ext uri="{FF2B5EF4-FFF2-40B4-BE49-F238E27FC236}">
                <a16:creationId xmlns:a16="http://schemas.microsoft.com/office/drawing/2014/main" id="{A70569B9-7FD8-E101-CF33-F574609662CB}"/>
              </a:ext>
            </a:extLst>
          </p:cNvPr>
          <p:cNvSpPr txBox="1"/>
          <p:nvPr/>
        </p:nvSpPr>
        <p:spPr>
          <a:xfrm>
            <a:off x="3540602" y="7935680"/>
            <a:ext cx="2000022" cy="677155"/>
          </a:xfrm>
          <a:prstGeom prst="rect">
            <a:avLst/>
          </a:prstGeom>
          <a:noFill/>
          <a:ln>
            <a:noFill/>
          </a:ln>
        </p:spPr>
        <p:txBody>
          <a:bodyPr spcFirstLastPara="1" wrap="square" lIns="91463" tIns="91463" rIns="91463" bIns="91463" anchor="t" anchorCtr="0">
            <a:spAutoFit/>
          </a:bodyPr>
          <a:lstStyle/>
          <a:p>
            <a:pPr algn="ctr">
              <a:spcBef>
                <a:spcPts val="0"/>
              </a:spcBef>
              <a:spcAft>
                <a:spcPts val="0"/>
              </a:spcAft>
              <a:buClr>
                <a:srgbClr val="000000"/>
              </a:buClr>
              <a:buSzPts val="1300"/>
            </a:pPr>
            <a:r>
              <a:rPr lang="ru-RU" sz="1600" dirty="0" err="1">
                <a:solidFill>
                  <a:srgbClr val="1D406F"/>
                </a:solidFill>
                <a:latin typeface="Montserrat" panose="00000500000000000000" pitchFamily="2" charset="-52"/>
                <a:ea typeface="Arial"/>
                <a:cs typeface="Arial"/>
                <a:sym typeface="Arial"/>
              </a:rPr>
              <a:t>Іріктеуден</a:t>
            </a:r>
            <a:r>
              <a:rPr lang="ru-RU" sz="1600" dirty="0">
                <a:solidFill>
                  <a:srgbClr val="1D406F"/>
                </a:solidFill>
                <a:latin typeface="Montserrat" panose="00000500000000000000" pitchFamily="2" charset="-52"/>
                <a:ea typeface="Arial"/>
                <a:cs typeface="Arial"/>
                <a:sym typeface="Arial"/>
              </a:rPr>
              <a:t> </a:t>
            </a:r>
            <a:r>
              <a:rPr lang="ru-RU" sz="1600" dirty="0" err="1">
                <a:solidFill>
                  <a:srgbClr val="1D406F"/>
                </a:solidFill>
                <a:latin typeface="Montserrat" panose="00000500000000000000" pitchFamily="2" charset="-52"/>
                <a:ea typeface="Arial"/>
                <a:cs typeface="Arial"/>
                <a:sym typeface="Arial"/>
              </a:rPr>
              <a:t>өтіп</a:t>
            </a:r>
            <a:r>
              <a:rPr lang="ru-RU" sz="1600" dirty="0">
                <a:solidFill>
                  <a:srgbClr val="1D406F"/>
                </a:solidFill>
                <a:latin typeface="Montserrat" panose="00000500000000000000" pitchFamily="2" charset="-52"/>
                <a:ea typeface="Arial"/>
                <a:cs typeface="Arial"/>
                <a:sym typeface="Arial"/>
              </a:rPr>
              <a:t>, </a:t>
            </a:r>
            <a:r>
              <a:rPr lang="ru-RU" sz="1600" dirty="0" err="1">
                <a:solidFill>
                  <a:srgbClr val="1D406F"/>
                </a:solidFill>
                <a:latin typeface="Montserrat" panose="00000500000000000000" pitchFamily="2" charset="-52"/>
                <a:ea typeface="Arial"/>
                <a:cs typeface="Arial"/>
                <a:sym typeface="Arial"/>
              </a:rPr>
              <a:t>оқытылды</a:t>
            </a:r>
            <a:endParaRPr sz="1600" dirty="0">
              <a:solidFill>
                <a:srgbClr val="1D406F"/>
              </a:solidFill>
              <a:latin typeface="Montserrat" panose="00000500000000000000" pitchFamily="2" charset="-52"/>
              <a:ea typeface="Arial"/>
              <a:cs typeface="Arial"/>
              <a:sym typeface="Arial"/>
            </a:endParaRPr>
          </a:p>
        </p:txBody>
      </p:sp>
      <p:sp>
        <p:nvSpPr>
          <p:cNvPr id="14" name="Google Shape;172;g2af3dd36c9d_0_0">
            <a:extLst>
              <a:ext uri="{FF2B5EF4-FFF2-40B4-BE49-F238E27FC236}">
                <a16:creationId xmlns:a16="http://schemas.microsoft.com/office/drawing/2014/main" id="{6EA0B63A-D5E6-4E31-E97F-FD25A151EB50}"/>
              </a:ext>
            </a:extLst>
          </p:cNvPr>
          <p:cNvSpPr txBox="1"/>
          <p:nvPr/>
        </p:nvSpPr>
        <p:spPr>
          <a:xfrm>
            <a:off x="3593885" y="6081190"/>
            <a:ext cx="1702017" cy="738710"/>
          </a:xfrm>
          <a:prstGeom prst="rect">
            <a:avLst/>
          </a:prstGeom>
          <a:noFill/>
          <a:ln>
            <a:noFill/>
          </a:ln>
        </p:spPr>
        <p:txBody>
          <a:bodyPr spcFirstLastPara="1" wrap="square" lIns="91463" tIns="91463" rIns="91463" bIns="91463" anchor="t" anchorCtr="0">
            <a:spAutoFit/>
          </a:bodyPr>
          <a:lstStyle/>
          <a:p>
            <a:pPr>
              <a:spcBef>
                <a:spcPts val="0"/>
              </a:spcBef>
              <a:spcAft>
                <a:spcPts val="0"/>
              </a:spcAft>
              <a:buClr>
                <a:srgbClr val="000000"/>
              </a:buClr>
              <a:buSzPts val="2600"/>
            </a:pPr>
            <a:r>
              <a:rPr lang="ru-RU" sz="3600" b="1" dirty="0">
                <a:solidFill>
                  <a:srgbClr val="1D406F"/>
                </a:solidFill>
                <a:latin typeface="Montserrat" panose="00000500000000000000" pitchFamily="2" charset="-52"/>
                <a:ea typeface="Arial"/>
                <a:cs typeface="Arial"/>
                <a:sym typeface="Arial"/>
              </a:rPr>
              <a:t>&gt;</a:t>
            </a:r>
            <a:r>
              <a:rPr lang="ru-RU" sz="3600" dirty="0">
                <a:solidFill>
                  <a:srgbClr val="1D406F"/>
                </a:solidFill>
                <a:latin typeface="Montserrat" panose="00000500000000000000" pitchFamily="2" charset="-52"/>
                <a:ea typeface="Arial"/>
                <a:cs typeface="Arial"/>
                <a:sym typeface="Arial"/>
              </a:rPr>
              <a:t> </a:t>
            </a:r>
            <a:r>
              <a:rPr lang="ru-RU" sz="3600" b="1" dirty="0">
                <a:solidFill>
                  <a:srgbClr val="1D406F"/>
                </a:solidFill>
                <a:latin typeface="Montserrat" panose="00000500000000000000" pitchFamily="2" charset="-52"/>
                <a:ea typeface="Arial"/>
                <a:cs typeface="Arial"/>
                <a:sym typeface="Arial"/>
              </a:rPr>
              <a:t>230 </a:t>
            </a:r>
            <a:endParaRPr sz="3600" dirty="0">
              <a:solidFill>
                <a:srgbClr val="1D406F"/>
              </a:solidFill>
              <a:latin typeface="Montserrat" panose="00000500000000000000" pitchFamily="2" charset="-52"/>
              <a:ea typeface="Arial"/>
              <a:cs typeface="Arial"/>
              <a:sym typeface="Arial"/>
            </a:endParaRPr>
          </a:p>
        </p:txBody>
      </p:sp>
      <p:sp>
        <p:nvSpPr>
          <p:cNvPr id="15" name="Google Shape;173;g2af3dd36c9d_0_0">
            <a:extLst>
              <a:ext uri="{FF2B5EF4-FFF2-40B4-BE49-F238E27FC236}">
                <a16:creationId xmlns:a16="http://schemas.microsoft.com/office/drawing/2014/main" id="{B4CD8008-1363-2A5A-816F-A65BE88F7A58}"/>
              </a:ext>
            </a:extLst>
          </p:cNvPr>
          <p:cNvSpPr txBox="1"/>
          <p:nvPr/>
        </p:nvSpPr>
        <p:spPr>
          <a:xfrm>
            <a:off x="3782717" y="5456945"/>
            <a:ext cx="1322683" cy="677155"/>
          </a:xfrm>
          <a:prstGeom prst="rect">
            <a:avLst/>
          </a:prstGeom>
          <a:noFill/>
          <a:ln>
            <a:noFill/>
          </a:ln>
        </p:spPr>
        <p:txBody>
          <a:bodyPr spcFirstLastPara="1" wrap="square" lIns="91463" tIns="91463" rIns="91463" bIns="91463" anchor="t" anchorCtr="0">
            <a:spAutoFit/>
          </a:bodyPr>
          <a:lstStyle/>
          <a:p>
            <a:pPr algn="ctr">
              <a:spcBef>
                <a:spcPts val="0"/>
              </a:spcBef>
              <a:spcAft>
                <a:spcPts val="0"/>
              </a:spcAft>
              <a:buClr>
                <a:srgbClr val="000000"/>
              </a:buClr>
              <a:buSzPts val="1300"/>
            </a:pPr>
            <a:r>
              <a:rPr lang="ru-RU" sz="1600" dirty="0" err="1">
                <a:solidFill>
                  <a:srgbClr val="1D406F"/>
                </a:solidFill>
                <a:latin typeface="Montserrat" panose="00000500000000000000" pitchFamily="2" charset="-52"/>
                <a:ea typeface="Arial"/>
                <a:cs typeface="Arial"/>
                <a:sym typeface="Arial"/>
              </a:rPr>
              <a:t>Берілген</a:t>
            </a:r>
            <a:r>
              <a:rPr lang="ru-RU" sz="1600" dirty="0">
                <a:solidFill>
                  <a:srgbClr val="1D406F"/>
                </a:solidFill>
                <a:latin typeface="Montserrat" panose="00000500000000000000" pitchFamily="2" charset="-52"/>
                <a:ea typeface="Arial"/>
                <a:cs typeface="Arial"/>
                <a:sym typeface="Arial"/>
              </a:rPr>
              <a:t>  </a:t>
            </a:r>
            <a:r>
              <a:rPr lang="ru-RU" sz="1600" dirty="0" err="1">
                <a:solidFill>
                  <a:srgbClr val="1D406F"/>
                </a:solidFill>
                <a:latin typeface="Montserrat" panose="00000500000000000000" pitchFamily="2" charset="-52"/>
                <a:ea typeface="Arial"/>
                <a:cs typeface="Arial"/>
                <a:sym typeface="Arial"/>
              </a:rPr>
              <a:t>өтінімдер</a:t>
            </a:r>
            <a:endParaRPr sz="1600" dirty="0">
              <a:solidFill>
                <a:srgbClr val="1D406F"/>
              </a:solidFill>
              <a:latin typeface="Montserrat" panose="00000500000000000000" pitchFamily="2" charset="-52"/>
              <a:ea typeface="Arial"/>
              <a:cs typeface="Arial"/>
              <a:sym typeface="Arial"/>
            </a:endParaRPr>
          </a:p>
        </p:txBody>
      </p:sp>
      <p:sp>
        <p:nvSpPr>
          <p:cNvPr id="17" name="Стрелка: вниз 16">
            <a:extLst>
              <a:ext uri="{FF2B5EF4-FFF2-40B4-BE49-F238E27FC236}">
                <a16:creationId xmlns:a16="http://schemas.microsoft.com/office/drawing/2014/main" id="{529873CA-6809-AFD1-4841-AF31656EC20E}"/>
              </a:ext>
            </a:extLst>
          </p:cNvPr>
          <p:cNvSpPr/>
          <p:nvPr/>
        </p:nvSpPr>
        <p:spPr>
          <a:xfrm>
            <a:off x="4171072" y="6743700"/>
            <a:ext cx="598262" cy="539431"/>
          </a:xfrm>
          <a:prstGeom prst="downArrow">
            <a:avLst>
              <a:gd name="adj1" fmla="val 44905"/>
              <a:gd name="adj2" fmla="val 50000"/>
            </a:avLst>
          </a:pr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скругленные углы 23">
            <a:extLst>
              <a:ext uri="{FF2B5EF4-FFF2-40B4-BE49-F238E27FC236}">
                <a16:creationId xmlns:a16="http://schemas.microsoft.com/office/drawing/2014/main" id="{80526631-9068-0C20-331A-7FF4220BB08F}"/>
              </a:ext>
            </a:extLst>
          </p:cNvPr>
          <p:cNvSpPr/>
          <p:nvPr/>
        </p:nvSpPr>
        <p:spPr>
          <a:xfrm>
            <a:off x="12332956" y="1618664"/>
            <a:ext cx="5392642" cy="1305858"/>
          </a:xfrm>
          <a:prstGeom prst="roundRect">
            <a:avLst/>
          </a:prstGeom>
          <a:noFill/>
          <a:ln>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скругленные углы 24">
            <a:extLst>
              <a:ext uri="{FF2B5EF4-FFF2-40B4-BE49-F238E27FC236}">
                <a16:creationId xmlns:a16="http://schemas.microsoft.com/office/drawing/2014/main" id="{37BB10BD-6BB1-6750-67EA-FA10445AC35D}"/>
              </a:ext>
            </a:extLst>
          </p:cNvPr>
          <p:cNvSpPr/>
          <p:nvPr/>
        </p:nvSpPr>
        <p:spPr>
          <a:xfrm>
            <a:off x="297520" y="1642002"/>
            <a:ext cx="11742080" cy="1309307"/>
          </a:xfrm>
          <a:prstGeom prst="roundRect">
            <a:avLst/>
          </a:prstGeom>
          <a:noFill/>
          <a:ln>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 name="object 7">
            <a:extLst>
              <a:ext uri="{FF2B5EF4-FFF2-40B4-BE49-F238E27FC236}">
                <a16:creationId xmlns:a16="http://schemas.microsoft.com/office/drawing/2014/main" id="{69704236-27B4-0D01-5DE0-B53644827EA2}"/>
              </a:ext>
            </a:extLst>
          </p:cNvPr>
          <p:cNvSpPr txBox="1">
            <a:spLocks noChangeArrowheads="1"/>
          </p:cNvSpPr>
          <p:nvPr/>
        </p:nvSpPr>
        <p:spPr bwMode="auto">
          <a:xfrm>
            <a:off x="581201" y="495300"/>
            <a:ext cx="1021168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5000" b="0" i="0">
                <a:solidFill>
                  <a:schemeClr val="tx1"/>
                </a:solidFill>
                <a:latin typeface="Arial Black"/>
                <a:ea typeface="+mj-ea"/>
                <a:cs typeface="Arial Black"/>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algn="l" defTabSz="1371600" fontAlgn="auto">
              <a:spcBef>
                <a:spcPts val="0"/>
              </a:spcBef>
              <a:spcAft>
                <a:spcPts val="0"/>
              </a:spcAft>
            </a:pPr>
            <a:r>
              <a:rPr lang="en-US" sz="3200" b="1" dirty="0">
                <a:solidFill>
                  <a:prstClr val="black"/>
                </a:solidFill>
                <a:latin typeface="Montserrat "/>
                <a:ea typeface="Segoe UI Black" panose="020B0A02040204020203" pitchFamily="34" charset="0"/>
                <a:cs typeface="+mn-cs"/>
              </a:rPr>
              <a:t>GCIP-KAZAKHSTAN</a:t>
            </a:r>
            <a:r>
              <a:rPr lang="kk-KZ" sz="3200" b="1" dirty="0">
                <a:solidFill>
                  <a:prstClr val="black"/>
                </a:solidFill>
                <a:latin typeface="Montserrat "/>
                <a:ea typeface="Segoe UI Black" panose="020B0A02040204020203" pitchFamily="34" charset="0"/>
                <a:cs typeface="+mn-cs"/>
              </a:rPr>
              <a:t> </a:t>
            </a:r>
            <a:r>
              <a:rPr lang="kk-KZ" sz="3200" b="1" dirty="0">
                <a:solidFill>
                  <a:prstClr val="black"/>
                </a:solidFill>
                <a:latin typeface="Montserrat "/>
                <a:ea typeface="Segoe UI Black" panose="020B0A02040204020203" pitchFamily="34" charset="0"/>
              </a:rPr>
              <a:t>жобасы шеңберіндегі </a:t>
            </a:r>
          </a:p>
          <a:p>
            <a:pPr algn="l" defTabSz="1371600" fontAlgn="auto">
              <a:spcBef>
                <a:spcPts val="0"/>
              </a:spcBef>
              <a:spcAft>
                <a:spcPts val="0"/>
              </a:spcAft>
            </a:pPr>
            <a:r>
              <a:rPr lang="kk-KZ" sz="3200" b="1" dirty="0">
                <a:solidFill>
                  <a:prstClr val="black"/>
                </a:solidFill>
                <a:latin typeface="Montserrat "/>
                <a:ea typeface="Segoe UI Black" panose="020B0A02040204020203" pitchFamily="34" charset="0"/>
              </a:rPr>
              <a:t>ХАЛЫҚАРАЛЫҚ ЫНТЫМАҚТАСТЫҚ</a:t>
            </a:r>
            <a:endParaRPr lang="ru-RU" altLang="ru-RU" sz="3200" b="1" dirty="0">
              <a:solidFill>
                <a:prstClr val="black"/>
              </a:solidFill>
              <a:latin typeface="Montserrat "/>
              <a:ea typeface="Segoe UI Black" panose="020B0A02040204020203" pitchFamily="34" charset="0"/>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object 3">
            <a:extLst>
              <a:ext uri="{FF2B5EF4-FFF2-40B4-BE49-F238E27FC236}">
                <a16:creationId xmlns:a16="http://schemas.microsoft.com/office/drawing/2014/main" id="{2157FADE-5054-9417-8FFF-A84B56798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0160" y="3895104"/>
            <a:ext cx="6640978" cy="514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object 7">
            <a:extLst>
              <a:ext uri="{FF2B5EF4-FFF2-40B4-BE49-F238E27FC236}">
                <a16:creationId xmlns:a16="http://schemas.microsoft.com/office/drawing/2014/main" id="{D98154CD-87FC-E6B9-A0D7-5B231167CEFD}"/>
              </a:ext>
            </a:extLst>
          </p:cNvPr>
          <p:cNvSpPr txBox="1">
            <a:spLocks noChangeArrowheads="1"/>
          </p:cNvSpPr>
          <p:nvPr/>
        </p:nvSpPr>
        <p:spPr bwMode="auto">
          <a:xfrm>
            <a:off x="1551677" y="3676363"/>
            <a:ext cx="9151750"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55600" indent="-342900" eaLnBrk="1" hangingPunct="1">
              <a:lnSpc>
                <a:spcPct val="114000"/>
              </a:lnSpc>
              <a:spcBef>
                <a:spcPts val="1525"/>
              </a:spcBef>
              <a:buFont typeface="Wingdings" panose="05000000000000000000" pitchFamily="2" charset="2"/>
              <a:buChar char="Ø"/>
            </a:pPr>
            <a:r>
              <a:rPr lang="ru-RU" altLang="ru-RU" sz="2000" b="1"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Семинарға</a:t>
            </a:r>
            <a:r>
              <a:rPr lang="ru-RU" altLang="ru-RU" sz="2000" b="1"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sz="2000" b="1"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қатысу</a:t>
            </a:r>
            <a:r>
              <a:rPr lang="ru-RU" altLang="ru-RU" sz="2000" b="1"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p>
          <a:p>
            <a:pPr eaLnBrk="1" hangingPunct="1">
              <a:lnSpc>
                <a:spcPct val="114000"/>
              </a:lnSpc>
              <a:spcBef>
                <a:spcPts val="1525"/>
              </a:spcBef>
            </a:pP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«Алюминий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Қазақстан</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АҚ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және</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Қазақстан</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электролиз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зауыты</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АҚ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өнеркәсіптік</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объектілерінде</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өткен</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2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оқыту</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семинары</a:t>
            </a:r>
            <a:endParaRPr lang="ru-RU" altLang="ru-RU" sz="2000" dirty="0">
              <a:solidFill>
                <a:srgbClr val="000000"/>
              </a:solidFill>
              <a:latin typeface="Montserrat" panose="00000500000000000000" pitchFamily="2" charset="-52"/>
              <a:ea typeface="Trebuchet MS" panose="020B0603020202020204" pitchFamily="34" charset="0"/>
              <a:cs typeface="Times New Roman" panose="02020603050405020304" pitchFamily="18" charset="0"/>
            </a:endParaRPr>
          </a:p>
          <a:p>
            <a:pPr marL="355600" indent="-342900" eaLnBrk="1" hangingPunct="1">
              <a:spcBef>
                <a:spcPts val="388"/>
              </a:spcBef>
              <a:buFont typeface="Wingdings" panose="05000000000000000000" pitchFamily="2" charset="2"/>
              <a:buChar char="Ø"/>
            </a:pPr>
            <a:r>
              <a:rPr lang="ru-RU" altLang="ru-RU" sz="2000" b="1"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Тартылғандар</a:t>
            </a:r>
            <a:r>
              <a:rPr lang="ru-RU" altLang="ru-RU" sz="2000" b="1"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p>
          <a:p>
            <a:pPr eaLnBrk="1" hangingPunct="1">
              <a:spcBef>
                <a:spcPts val="388"/>
              </a:spcBef>
            </a:pPr>
            <a:r>
              <a:rPr lang="ru-RU" altLang="ru-RU" sz="2000" b="1"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3</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халықаралық</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және</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sz="2000" b="1"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5</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ұлттық</a:t>
            </a:r>
            <a:r>
              <a:rPr lang="ru-RU" altLang="ru-RU" sz="20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sz="2000"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сарапшы</a:t>
            </a:r>
            <a:endParaRPr lang="ru-RU" altLang="ru-RU" sz="2000" dirty="0">
              <a:solidFill>
                <a:srgbClr val="000000"/>
              </a:solidFill>
              <a:latin typeface="Montserrat" panose="00000500000000000000" pitchFamily="2" charset="-52"/>
              <a:ea typeface="Trebuchet MS" panose="020B0603020202020204" pitchFamily="34" charset="0"/>
              <a:cs typeface="Times New Roman" panose="02020603050405020304" pitchFamily="18" charset="0"/>
            </a:endParaRPr>
          </a:p>
        </p:txBody>
      </p:sp>
      <p:sp>
        <p:nvSpPr>
          <p:cNvPr id="5" name="object 7">
            <a:extLst>
              <a:ext uri="{FF2B5EF4-FFF2-40B4-BE49-F238E27FC236}">
                <a16:creationId xmlns:a16="http://schemas.microsoft.com/office/drawing/2014/main" id="{A1197A56-5043-84E1-298C-63D2EF2DF93A}"/>
              </a:ext>
            </a:extLst>
          </p:cNvPr>
          <p:cNvSpPr txBox="1">
            <a:spLocks noChangeArrowheads="1"/>
          </p:cNvSpPr>
          <p:nvPr/>
        </p:nvSpPr>
        <p:spPr bwMode="auto">
          <a:xfrm>
            <a:off x="1447159" y="2307840"/>
            <a:ext cx="9360787"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6000"/>
              </a:lnSpc>
              <a:spcBef>
                <a:spcPts val="100"/>
              </a:spcBef>
            </a:pPr>
            <a:r>
              <a:rPr lang="ru-RU" altLang="ru-RU" sz="2000" b="1"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Жоба</a:t>
            </a:r>
            <a:r>
              <a:rPr lang="ru-RU" altLang="ru-RU" sz="20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p>
          <a:p>
            <a:pPr eaLnBrk="1" hangingPunct="1">
              <a:lnSpc>
                <a:spcPct val="116000"/>
              </a:lnSpc>
              <a:spcBef>
                <a:spcPts val="100"/>
              </a:spcBef>
            </a:pPr>
            <a:r>
              <a:rPr lang="ru-RU" altLang="ru-RU" sz="2000" b="1" dirty="0">
                <a:solidFill>
                  <a:srgbClr val="4EA72E"/>
                </a:solidFill>
                <a:latin typeface="Montserrat" panose="00000500000000000000" pitchFamily="2" charset="-52"/>
                <a:ea typeface="Arial Black" panose="020B0A04020102020204" pitchFamily="34" charset="0"/>
                <a:cs typeface="Times New Roman" panose="02020603050405020304" pitchFamily="18" charset="0"/>
              </a:rPr>
              <a:t>«</a:t>
            </a:r>
            <a:r>
              <a:rPr lang="ru-RU" altLang="ru-RU" sz="2000" b="1" dirty="0" err="1">
                <a:solidFill>
                  <a:srgbClr val="4EA72E"/>
                </a:solidFill>
                <a:latin typeface="Montserrat" panose="00000500000000000000" pitchFamily="2" charset="-52"/>
                <a:ea typeface="Arial Black" panose="020B0A04020102020204" pitchFamily="34" charset="0"/>
                <a:cs typeface="Times New Roman" panose="02020603050405020304" pitchFamily="18" charset="0"/>
              </a:rPr>
              <a:t>Өңірлік</a:t>
            </a:r>
            <a:r>
              <a:rPr lang="ru-RU" altLang="ru-RU" sz="2000" b="1" dirty="0">
                <a:solidFill>
                  <a:srgbClr val="4EA72E"/>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000" b="1" dirty="0" err="1">
                <a:solidFill>
                  <a:srgbClr val="4EA72E"/>
                </a:solidFill>
                <a:latin typeface="Montserrat" panose="00000500000000000000" pitchFamily="2" charset="-52"/>
                <a:ea typeface="Arial Black" panose="020B0A04020102020204" pitchFamily="34" charset="0"/>
                <a:cs typeface="Times New Roman" panose="02020603050405020304" pitchFamily="18" charset="0"/>
              </a:rPr>
              <a:t>өзара</a:t>
            </a:r>
            <a:r>
              <a:rPr lang="ru-RU" altLang="ru-RU" sz="2000" b="1" dirty="0">
                <a:solidFill>
                  <a:srgbClr val="4EA72E"/>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000" b="1" dirty="0" err="1">
                <a:solidFill>
                  <a:srgbClr val="4EA72E"/>
                </a:solidFill>
                <a:latin typeface="Montserrat" panose="00000500000000000000" pitchFamily="2" charset="-52"/>
                <a:ea typeface="Arial Black" panose="020B0A04020102020204" pitchFamily="34" charset="0"/>
                <a:cs typeface="Times New Roman" panose="02020603050405020304" pitchFamily="18" charset="0"/>
              </a:rPr>
              <a:t>іс-қимылға</a:t>
            </a:r>
            <a:r>
              <a:rPr lang="ru-RU" altLang="ru-RU" sz="2000" b="1" dirty="0">
                <a:solidFill>
                  <a:srgbClr val="4EA72E"/>
                </a:solidFill>
                <a:latin typeface="Montserrat" panose="00000500000000000000" pitchFamily="2" charset="-52"/>
                <a:ea typeface="Arial Black" panose="020B0A04020102020204" pitchFamily="34" charset="0"/>
                <a:cs typeface="Times New Roman" panose="02020603050405020304" pitchFamily="18" charset="0"/>
              </a:rPr>
              <a:t> баса назар </a:t>
            </a:r>
            <a:r>
              <a:rPr lang="ru-RU" altLang="ru-RU" sz="2000" b="1" dirty="0" err="1">
                <a:solidFill>
                  <a:srgbClr val="4EA72E"/>
                </a:solidFill>
                <a:latin typeface="Montserrat" panose="00000500000000000000" pitchFamily="2" charset="-52"/>
                <a:ea typeface="Arial Black" panose="020B0A04020102020204" pitchFamily="34" charset="0"/>
                <a:cs typeface="Times New Roman" panose="02020603050405020304" pitchFamily="18" charset="0"/>
              </a:rPr>
              <a:t>аудара</a:t>
            </a:r>
            <a:r>
              <a:rPr lang="ru-RU" altLang="ru-RU" sz="2000" b="1" dirty="0">
                <a:solidFill>
                  <a:srgbClr val="4EA72E"/>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000" b="1" dirty="0" err="1">
                <a:solidFill>
                  <a:srgbClr val="4EA72E"/>
                </a:solidFill>
                <a:latin typeface="Montserrat" panose="00000500000000000000" pitchFamily="2" charset="-52"/>
                <a:ea typeface="Arial Black" panose="020B0A04020102020204" pitchFamily="34" charset="0"/>
                <a:cs typeface="Times New Roman" panose="02020603050405020304" pitchFamily="18" charset="0"/>
              </a:rPr>
              <a:t>отырып</a:t>
            </a:r>
            <a:r>
              <a:rPr lang="ru-RU" altLang="ru-RU" sz="2000" b="1" dirty="0">
                <a:solidFill>
                  <a:srgbClr val="4EA72E"/>
                </a:solidFill>
                <a:latin typeface="Montserrat" panose="00000500000000000000" pitchFamily="2" charset="-52"/>
                <a:ea typeface="Arial Black" panose="020B0A04020102020204" pitchFamily="34" charset="0"/>
                <a:cs typeface="Times New Roman" panose="02020603050405020304" pitchFamily="18" charset="0"/>
              </a:rPr>
              <a:t>, ЕҚТ </a:t>
            </a:r>
            <a:r>
              <a:rPr lang="ru-RU" altLang="ru-RU" sz="2000" b="1" dirty="0" err="1">
                <a:solidFill>
                  <a:srgbClr val="4EA72E"/>
                </a:solidFill>
                <a:latin typeface="Montserrat" panose="00000500000000000000" pitchFamily="2" charset="-52"/>
                <a:ea typeface="Arial Black" panose="020B0A04020102020204" pitchFamily="34" charset="0"/>
                <a:cs typeface="Times New Roman" panose="02020603050405020304" pitchFamily="18" charset="0"/>
              </a:rPr>
              <a:t>саласындағы</a:t>
            </a:r>
            <a:r>
              <a:rPr lang="ru-RU" altLang="ru-RU" sz="2000" b="1" dirty="0">
                <a:solidFill>
                  <a:srgbClr val="4EA72E"/>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000" b="1" dirty="0" err="1">
                <a:solidFill>
                  <a:srgbClr val="4EA72E"/>
                </a:solidFill>
                <a:latin typeface="Montserrat" panose="00000500000000000000" pitchFamily="2" charset="-52"/>
                <a:ea typeface="Arial Black" panose="020B0A04020102020204" pitchFamily="34" charset="0"/>
                <a:cs typeface="Times New Roman" panose="02020603050405020304" pitchFamily="18" charset="0"/>
              </a:rPr>
              <a:t>әріптестікті</a:t>
            </a:r>
            <a:r>
              <a:rPr lang="ru-RU" altLang="ru-RU" sz="2000" b="1" dirty="0">
                <a:solidFill>
                  <a:srgbClr val="4EA72E"/>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000" b="1" dirty="0" err="1">
                <a:solidFill>
                  <a:srgbClr val="4EA72E"/>
                </a:solidFill>
                <a:latin typeface="Montserrat" panose="00000500000000000000" pitchFamily="2" charset="-52"/>
                <a:ea typeface="Arial Black" panose="020B0A04020102020204" pitchFamily="34" charset="0"/>
                <a:cs typeface="Times New Roman" panose="02020603050405020304" pitchFamily="18" charset="0"/>
              </a:rPr>
              <a:t>нығайту</a:t>
            </a:r>
            <a:r>
              <a:rPr lang="ru-RU" altLang="ru-RU" sz="2000" b="1" dirty="0">
                <a:solidFill>
                  <a:srgbClr val="4EA72E"/>
                </a:solidFill>
                <a:latin typeface="Montserrat" panose="00000500000000000000" pitchFamily="2" charset="-52"/>
                <a:ea typeface="Arial Black" panose="020B0A04020102020204" pitchFamily="34" charset="0"/>
                <a:cs typeface="Times New Roman" panose="02020603050405020304" pitchFamily="18" charset="0"/>
              </a:rPr>
              <a:t>»</a:t>
            </a:r>
          </a:p>
        </p:txBody>
      </p:sp>
      <p:sp>
        <p:nvSpPr>
          <p:cNvPr id="6" name="Прямоугольник: скругленные углы 16">
            <a:extLst>
              <a:ext uri="{FF2B5EF4-FFF2-40B4-BE49-F238E27FC236}">
                <a16:creationId xmlns:a16="http://schemas.microsoft.com/office/drawing/2014/main" id="{3FC7AAE4-B703-F19E-3710-95EF251B5A22}"/>
              </a:ext>
            </a:extLst>
          </p:cNvPr>
          <p:cNvSpPr/>
          <p:nvPr/>
        </p:nvSpPr>
        <p:spPr>
          <a:xfrm>
            <a:off x="1773378" y="8715655"/>
            <a:ext cx="9513187" cy="770129"/>
          </a:xfrm>
          <a:prstGeom prst="roundRect">
            <a:avLst>
              <a:gd name="adj" fmla="val 16862"/>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234440" eaLnBrk="1" fontAlgn="auto" hangingPunct="1">
              <a:spcBef>
                <a:spcPts val="0"/>
              </a:spcBef>
              <a:spcAft>
                <a:spcPts val="0"/>
              </a:spcAft>
              <a:defRPr/>
            </a:pPr>
            <a:r>
              <a:rPr lang="ru-RU" sz="2200" i="1" dirty="0">
                <a:solidFill>
                  <a:prstClr val="black"/>
                </a:solidFill>
                <a:latin typeface="Montserrat" panose="00000500000000000000" pitchFamily="2" charset="-52"/>
                <a:cs typeface="Times New Roman" panose="02020603050405020304" pitchFamily="18" charset="0"/>
              </a:rPr>
              <a:t>2025-2026 </a:t>
            </a:r>
            <a:r>
              <a:rPr lang="ru-RU" sz="2200" i="1" dirty="0" err="1">
                <a:solidFill>
                  <a:prstClr val="black"/>
                </a:solidFill>
                <a:latin typeface="Montserrat" panose="00000500000000000000" pitchFamily="2" charset="-52"/>
                <a:cs typeface="Times New Roman" panose="02020603050405020304" pitchFamily="18" charset="0"/>
              </a:rPr>
              <a:t>жж</a:t>
            </a:r>
            <a:r>
              <a:rPr lang="ru-RU" sz="2200" i="1" dirty="0">
                <a:solidFill>
                  <a:prstClr val="black"/>
                </a:solidFill>
                <a:latin typeface="Montserrat" panose="00000500000000000000" pitchFamily="2" charset="-52"/>
                <a:cs typeface="Times New Roman" panose="02020603050405020304" pitchFamily="18" charset="0"/>
              </a:rPr>
              <a:t>. ЕҚТ </a:t>
            </a:r>
            <a:r>
              <a:rPr lang="ru-RU" sz="2200" i="1" dirty="0" err="1">
                <a:solidFill>
                  <a:prstClr val="black"/>
                </a:solidFill>
                <a:latin typeface="Montserrat" panose="00000500000000000000" pitchFamily="2" charset="-52"/>
                <a:cs typeface="Times New Roman" panose="02020603050405020304" pitchFamily="18" charset="0"/>
              </a:rPr>
              <a:t>бойынша</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анықтамалықтар</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және</a:t>
            </a:r>
            <a:r>
              <a:rPr lang="ru-RU" sz="2200" i="1" dirty="0">
                <a:solidFill>
                  <a:prstClr val="black"/>
                </a:solidFill>
                <a:latin typeface="Montserrat" panose="00000500000000000000" pitchFamily="2" charset="-52"/>
                <a:cs typeface="Times New Roman" panose="02020603050405020304" pitchFamily="18" charset="0"/>
              </a:rPr>
              <a:t> КТА </a:t>
            </a:r>
            <a:r>
              <a:rPr lang="ru-RU" sz="2200" i="1" dirty="0" err="1">
                <a:solidFill>
                  <a:prstClr val="black"/>
                </a:solidFill>
                <a:latin typeface="Montserrat" panose="00000500000000000000" pitchFamily="2" charset="-52"/>
                <a:cs typeface="Times New Roman" panose="02020603050405020304" pitchFamily="18" charset="0"/>
              </a:rPr>
              <a:t>шеңберінде</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ынтымақтастықты</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жалғастыру</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бойынша</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келіссөздер</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жүргізіліп</a:t>
            </a:r>
            <a:r>
              <a:rPr lang="ru-RU" sz="2200" i="1" dirty="0">
                <a:solidFill>
                  <a:prstClr val="black"/>
                </a:solidFill>
                <a:latin typeface="Montserrat" panose="00000500000000000000" pitchFamily="2" charset="-52"/>
                <a:cs typeface="Times New Roman" panose="02020603050405020304" pitchFamily="18" charset="0"/>
              </a:rPr>
              <a:t> </a:t>
            </a:r>
            <a:r>
              <a:rPr lang="ru-RU" sz="2200" i="1" dirty="0" err="1">
                <a:solidFill>
                  <a:prstClr val="black"/>
                </a:solidFill>
                <a:latin typeface="Montserrat" panose="00000500000000000000" pitchFamily="2" charset="-52"/>
                <a:cs typeface="Times New Roman" panose="02020603050405020304" pitchFamily="18" charset="0"/>
              </a:rPr>
              <a:t>жатыр</a:t>
            </a:r>
            <a:r>
              <a:rPr lang="ru-RU" sz="2200" i="1" dirty="0">
                <a:solidFill>
                  <a:prstClr val="black"/>
                </a:solidFill>
                <a:latin typeface="Montserrat" panose="00000500000000000000" pitchFamily="2" charset="-52"/>
                <a:cs typeface="Times New Roman" panose="02020603050405020304" pitchFamily="18" charset="0"/>
              </a:rPr>
              <a:t>.</a:t>
            </a:r>
          </a:p>
        </p:txBody>
      </p:sp>
      <p:sp>
        <p:nvSpPr>
          <p:cNvPr id="7" name="object 7">
            <a:extLst>
              <a:ext uri="{FF2B5EF4-FFF2-40B4-BE49-F238E27FC236}">
                <a16:creationId xmlns:a16="http://schemas.microsoft.com/office/drawing/2014/main" id="{2A93C490-9E9A-E5D2-E686-18583DFE7AC5}"/>
              </a:ext>
            </a:extLst>
          </p:cNvPr>
          <p:cNvSpPr txBox="1">
            <a:spLocks noChangeArrowheads="1"/>
          </p:cNvSpPr>
          <p:nvPr/>
        </p:nvSpPr>
        <p:spPr bwMode="auto">
          <a:xfrm>
            <a:off x="1764413" y="7257538"/>
            <a:ext cx="9513187" cy="11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6000"/>
              </a:lnSpc>
              <a:spcBef>
                <a:spcPts val="613"/>
              </a:spcBef>
            </a:pPr>
            <a:r>
              <a:rPr lang="ru-RU" altLang="ru-RU" sz="2200"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Өтеусіз</a:t>
            </a:r>
            <a:r>
              <a:rPr lang="ru-RU" altLang="ru-RU" sz="22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200"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негізде</a:t>
            </a:r>
            <a:r>
              <a:rPr lang="ru-RU" altLang="ru-RU" sz="22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200"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тәуелсіз</a:t>
            </a:r>
            <a:r>
              <a:rPr lang="ru-RU" altLang="ru-RU" sz="22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200"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сарапшы-консультанттар</a:t>
            </a:r>
            <a:r>
              <a:rPr lang="ru-RU" altLang="ru-RU" sz="22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200"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ретінде</a:t>
            </a:r>
            <a:r>
              <a:rPr lang="ru-RU" altLang="ru-RU" sz="22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200"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халықаралық</a:t>
            </a:r>
            <a:r>
              <a:rPr lang="ru-RU" altLang="ru-RU" sz="22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200"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сарапшылардың</a:t>
            </a:r>
            <a:r>
              <a:rPr lang="ru-RU" altLang="ru-RU" sz="22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200"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пікірлері</a:t>
            </a:r>
            <a:r>
              <a:rPr lang="ru-RU" altLang="ru-RU" sz="22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200"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алынды</a:t>
            </a:r>
            <a:r>
              <a:rPr lang="ru-RU" altLang="ru-RU" sz="22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200"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Үндістан</a:t>
            </a:r>
            <a:r>
              <a:rPr lang="ru-RU" altLang="ru-RU" sz="22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Испания, </a:t>
            </a:r>
            <a:r>
              <a:rPr lang="ru-RU" altLang="ru-RU" sz="2200"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Оңтүстік</a:t>
            </a:r>
            <a:r>
              <a:rPr lang="ru-RU" altLang="ru-RU" sz="22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Корея)</a:t>
            </a:r>
            <a:endParaRPr lang="ru-RU" altLang="ru-RU" sz="2200" i="1" dirty="0">
              <a:solidFill>
                <a:srgbClr val="000000"/>
              </a:solidFill>
              <a:latin typeface="Montserrat" panose="00000500000000000000" pitchFamily="2" charset="-52"/>
              <a:ea typeface="Arial Black" panose="020B0A04020102020204" pitchFamily="34"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928C64C7-1C74-AE80-3253-3873CC1AC031}"/>
              </a:ext>
            </a:extLst>
          </p:cNvPr>
          <p:cNvSpPr/>
          <p:nvPr/>
        </p:nvSpPr>
        <p:spPr>
          <a:xfrm>
            <a:off x="918124" y="2057665"/>
            <a:ext cx="10418858" cy="4785166"/>
          </a:xfrm>
          <a:prstGeom prst="roundRect">
            <a:avLst/>
          </a:prstGeom>
          <a:noFill/>
          <a:ln w="19050">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Отзыв клиента контур">
            <a:extLst>
              <a:ext uri="{FF2B5EF4-FFF2-40B4-BE49-F238E27FC236}">
                <a16:creationId xmlns:a16="http://schemas.microsoft.com/office/drawing/2014/main" id="{1A722155-5CC8-0200-45AB-A32A249C3C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738" y="7481838"/>
            <a:ext cx="633462" cy="633462"/>
          </a:xfrm>
          <a:prstGeom prst="rect">
            <a:avLst/>
          </a:prstGeom>
        </p:spPr>
      </p:pic>
      <p:pic>
        <p:nvPicPr>
          <p:cNvPr id="13" name="Рисунок 12" descr="Рукопожатие контур">
            <a:extLst>
              <a:ext uri="{FF2B5EF4-FFF2-40B4-BE49-F238E27FC236}">
                <a16:creationId xmlns:a16="http://schemas.microsoft.com/office/drawing/2014/main" id="{D9A4F518-02CB-AFE7-04FF-1DE5969F57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7203" y="8754307"/>
            <a:ext cx="632997" cy="632997"/>
          </a:xfrm>
          <a:prstGeom prst="rect">
            <a:avLst/>
          </a:prstGeom>
        </p:spPr>
      </p:pic>
      <p:pic>
        <p:nvPicPr>
          <p:cNvPr id="4" name="Рисунок 4">
            <a:extLst>
              <a:ext uri="{FF2B5EF4-FFF2-40B4-BE49-F238E27FC236}">
                <a16:creationId xmlns:a16="http://schemas.microsoft.com/office/drawing/2014/main" id="{59B1A0E8-E428-F36C-B6CE-BC966F0B96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9" name="TextBox 13">
            <a:extLst>
              <a:ext uri="{FF2B5EF4-FFF2-40B4-BE49-F238E27FC236}">
                <a16:creationId xmlns:a16="http://schemas.microsoft.com/office/drawing/2014/main" id="{2665A4B1-A185-6AC6-C0FD-20212B29C697}"/>
              </a:ext>
            </a:extLst>
          </p:cNvPr>
          <p:cNvSpPr txBox="1">
            <a:spLocks noChangeArrowheads="1"/>
          </p:cNvSpPr>
          <p:nvPr/>
        </p:nvSpPr>
        <p:spPr bwMode="auto">
          <a:xfrm>
            <a:off x="861813" y="580409"/>
            <a:ext cx="147693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fontAlgn="auto">
              <a:spcBef>
                <a:spcPts val="0"/>
              </a:spcBef>
              <a:spcAft>
                <a:spcPts val="0"/>
              </a:spcAft>
            </a:pPr>
            <a:r>
              <a:rPr lang="ru-RU" altLang="ru-RU" sz="3200" dirty="0">
                <a:solidFill>
                  <a:prstClr val="black"/>
                </a:solidFill>
              </a:rPr>
              <a:t>ЕҚТ </a:t>
            </a:r>
            <a:r>
              <a:rPr lang="ru-RU" altLang="ru-RU" sz="3200" dirty="0" err="1">
                <a:solidFill>
                  <a:prstClr val="black"/>
                </a:solidFill>
              </a:rPr>
              <a:t>бойынша</a:t>
            </a:r>
            <a:r>
              <a:rPr lang="ru-RU" altLang="ru-RU" sz="3200" dirty="0">
                <a:solidFill>
                  <a:prstClr val="black"/>
                </a:solidFill>
              </a:rPr>
              <a:t> </a:t>
            </a:r>
            <a:r>
              <a:rPr lang="ru-RU" altLang="ru-RU" sz="3200" dirty="0" err="1">
                <a:solidFill>
                  <a:prstClr val="black"/>
                </a:solidFill>
              </a:rPr>
              <a:t>анықтамалықтарды</a:t>
            </a:r>
            <a:r>
              <a:rPr lang="ru-RU" altLang="ru-RU" sz="3200" dirty="0">
                <a:solidFill>
                  <a:prstClr val="black"/>
                </a:solidFill>
              </a:rPr>
              <a:t> </a:t>
            </a:r>
            <a:r>
              <a:rPr lang="ru-RU" altLang="ru-RU" sz="3200" dirty="0" err="1">
                <a:solidFill>
                  <a:prstClr val="black"/>
                </a:solidFill>
              </a:rPr>
              <a:t>әзірлеу</a:t>
            </a:r>
            <a:r>
              <a:rPr lang="ru-RU" altLang="ru-RU" sz="3200" dirty="0">
                <a:solidFill>
                  <a:prstClr val="black"/>
                </a:solidFill>
              </a:rPr>
              <a:t> </a:t>
            </a:r>
            <a:r>
              <a:rPr lang="ru-RU" altLang="ru-RU" sz="3200" dirty="0" err="1">
                <a:solidFill>
                  <a:prstClr val="black"/>
                </a:solidFill>
              </a:rPr>
              <a:t>шеңберінде</a:t>
            </a:r>
            <a:r>
              <a:rPr lang="ru-RU" altLang="ru-RU" sz="3200" dirty="0">
                <a:solidFill>
                  <a:prstClr val="black"/>
                </a:solidFill>
              </a:rPr>
              <a:t> ХАЛЫҚАРАЛЫҚ ЫНТЫМАҚТАСТЫҚТЫ КЕҢЕЙТУ</a:t>
            </a:r>
          </a:p>
        </p:txBody>
      </p:sp>
      <p:sp>
        <p:nvSpPr>
          <p:cNvPr id="2" name="Slide Number Placeholder 1">
            <a:extLst>
              <a:ext uri="{FF2B5EF4-FFF2-40B4-BE49-F238E27FC236}">
                <a16:creationId xmlns:a16="http://schemas.microsoft.com/office/drawing/2014/main" id="{0BB112C9-6C94-D5BA-A0A7-641A2B42B089}"/>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23</a:t>
            </a:fld>
            <a:endParaRPr lang="ru-RU" dirty="0">
              <a:solidFill>
                <a:prstClr val="black">
                  <a:tint val="82000"/>
                </a:prstClr>
              </a:solidFill>
              <a:latin typeface="Montserrat" panose="00000500000000000000" pitchFamily="2" charset="0"/>
            </a:endParaRPr>
          </a:p>
        </p:txBody>
      </p:sp>
    </p:spTree>
    <p:extLst>
      <p:ext uri="{BB962C8B-B14F-4D97-AF65-F5344CB8AC3E}">
        <p14:creationId xmlns:p14="http://schemas.microsoft.com/office/powerpoint/2010/main" val="368299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57">
            <a:extLst>
              <a:ext uri="{FF2B5EF4-FFF2-40B4-BE49-F238E27FC236}">
                <a16:creationId xmlns:a16="http://schemas.microsoft.com/office/drawing/2014/main" id="{2DA7343F-9A5C-F7B0-2D52-DD4F9DF91077}"/>
              </a:ext>
            </a:extLst>
          </p:cNvPr>
          <p:cNvSpPr/>
          <p:nvPr/>
        </p:nvSpPr>
        <p:spPr>
          <a:xfrm>
            <a:off x="10045438" y="1921523"/>
            <a:ext cx="6442977" cy="3650456"/>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19050" algn="ctr" defTabSz="1371600" eaLnBrk="1" fontAlgn="auto" hangingPunct="1">
              <a:lnSpc>
                <a:spcPts val="2618"/>
              </a:lnSpc>
              <a:spcBef>
                <a:spcPts val="0"/>
              </a:spcBef>
              <a:spcAft>
                <a:spcPts val="0"/>
              </a:spcAft>
              <a:defRPr/>
            </a:pPr>
            <a:r>
              <a:rPr lang="ru-RU" sz="2400" b="1" dirty="0" err="1">
                <a:solidFill>
                  <a:prstClr val="black">
                    <a:lumMod val="85000"/>
                    <a:lumOff val="15000"/>
                  </a:prstClr>
                </a:solidFill>
                <a:latin typeface="Montserrat "/>
                <a:cs typeface="Arial"/>
              </a:rPr>
              <a:t>Посттарды</a:t>
            </a:r>
            <a:r>
              <a:rPr lang="ru-RU" sz="2400" b="1" dirty="0">
                <a:solidFill>
                  <a:prstClr val="black">
                    <a:lumMod val="85000"/>
                    <a:lumOff val="15000"/>
                  </a:prstClr>
                </a:solidFill>
                <a:latin typeface="Montserrat "/>
                <a:cs typeface="Arial"/>
              </a:rPr>
              <a:t> </a:t>
            </a:r>
            <a:r>
              <a:rPr lang="ru-RU" sz="2400" b="1" dirty="0" err="1">
                <a:solidFill>
                  <a:prstClr val="black">
                    <a:lumMod val="85000"/>
                    <a:lumOff val="15000"/>
                  </a:prstClr>
                </a:solidFill>
                <a:latin typeface="Montserrat "/>
                <a:cs typeface="Arial"/>
              </a:rPr>
              <a:t>әлеуметтік</a:t>
            </a:r>
            <a:r>
              <a:rPr lang="ru-RU" sz="2400" b="1" dirty="0">
                <a:solidFill>
                  <a:prstClr val="black">
                    <a:lumMod val="85000"/>
                    <a:lumOff val="15000"/>
                  </a:prstClr>
                </a:solidFill>
                <a:latin typeface="Montserrat "/>
                <a:cs typeface="Arial"/>
              </a:rPr>
              <a:t> </a:t>
            </a:r>
            <a:r>
              <a:rPr lang="ru-RU" sz="2400" b="1" dirty="0" err="1">
                <a:solidFill>
                  <a:prstClr val="black">
                    <a:lumMod val="85000"/>
                    <a:lumOff val="15000"/>
                  </a:prstClr>
                </a:solidFill>
                <a:latin typeface="Montserrat "/>
                <a:cs typeface="Arial"/>
              </a:rPr>
              <a:t>желілерде</a:t>
            </a:r>
            <a:r>
              <a:rPr lang="ru-RU" sz="2400" b="1" dirty="0">
                <a:solidFill>
                  <a:prstClr val="black">
                    <a:lumMod val="85000"/>
                    <a:lumOff val="15000"/>
                  </a:prstClr>
                </a:solidFill>
                <a:latin typeface="Montserrat "/>
                <a:cs typeface="Arial"/>
              </a:rPr>
              <a:t> </a:t>
            </a:r>
            <a:r>
              <a:rPr lang="ru-RU" sz="2400" b="1" dirty="0" err="1">
                <a:solidFill>
                  <a:prstClr val="black">
                    <a:lumMod val="85000"/>
                    <a:lumOff val="15000"/>
                  </a:prstClr>
                </a:solidFill>
                <a:latin typeface="Montserrat "/>
                <a:cs typeface="Arial"/>
              </a:rPr>
              <a:t>жариялау</a:t>
            </a:r>
            <a:endParaRPr lang="ru-RU" sz="2400" b="1" dirty="0">
              <a:solidFill>
                <a:prstClr val="black">
                  <a:lumMod val="85000"/>
                  <a:lumOff val="15000"/>
                </a:prstClr>
              </a:solidFill>
              <a:latin typeface="Montserrat "/>
              <a:cs typeface="Arial"/>
            </a:endParaRPr>
          </a:p>
          <a:p>
            <a:pPr marL="19050" algn="ctr" defTabSz="1371600" eaLnBrk="1" fontAlgn="auto" hangingPunct="1">
              <a:lnSpc>
                <a:spcPts val="2618"/>
              </a:lnSpc>
              <a:spcBef>
                <a:spcPts val="0"/>
              </a:spcBef>
              <a:spcAft>
                <a:spcPts val="0"/>
              </a:spcAft>
              <a:defRPr/>
            </a:pPr>
            <a:endParaRPr lang="ru-RU" sz="3000" b="1" dirty="0">
              <a:solidFill>
                <a:prstClr val="black">
                  <a:lumMod val="85000"/>
                  <a:lumOff val="15000"/>
                </a:prstClr>
              </a:solidFill>
              <a:latin typeface="Montserrat "/>
              <a:cs typeface="Arial"/>
            </a:endParaRPr>
          </a:p>
          <a:p>
            <a:pPr marL="19050" algn="ctr" defTabSz="1371600" eaLnBrk="1" fontAlgn="auto" hangingPunct="1">
              <a:lnSpc>
                <a:spcPts val="2738"/>
              </a:lnSpc>
              <a:spcBef>
                <a:spcPts val="143"/>
              </a:spcBef>
              <a:spcAft>
                <a:spcPts val="0"/>
              </a:spcAft>
              <a:defRPr/>
            </a:pPr>
            <a:r>
              <a:rPr lang="ru-RU" sz="3000" spc="-15" dirty="0">
                <a:solidFill>
                  <a:prstClr val="black">
                    <a:lumMod val="85000"/>
                    <a:lumOff val="15000"/>
                  </a:prstClr>
                </a:solidFill>
                <a:latin typeface="Montserrat "/>
                <a:cs typeface="Microsoft Sans Serif"/>
              </a:rPr>
              <a:t> </a:t>
            </a:r>
            <a:r>
              <a:rPr lang="ru-RU" sz="2400" spc="-15" dirty="0" err="1">
                <a:solidFill>
                  <a:srgbClr val="4EA72E">
                    <a:lumMod val="75000"/>
                  </a:srgbClr>
                </a:solidFill>
                <a:latin typeface="Montserrat "/>
                <a:cs typeface="Microsoft Sans Serif"/>
              </a:rPr>
              <a:t>Арнайы</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бейнематериалдар</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әзірлеу</a:t>
            </a:r>
            <a:r>
              <a:rPr lang="ru-RU" sz="2400" spc="-15" dirty="0">
                <a:solidFill>
                  <a:srgbClr val="4EA72E">
                    <a:lumMod val="75000"/>
                  </a:srgbClr>
                </a:solidFill>
                <a:latin typeface="Montserrat "/>
                <a:cs typeface="Microsoft Sans Serif"/>
              </a:rPr>
              <a:t>, инфографика </a:t>
            </a:r>
            <a:r>
              <a:rPr lang="ru-RU" sz="2400" spc="-15" dirty="0" err="1">
                <a:solidFill>
                  <a:srgbClr val="4EA72E">
                    <a:lumMod val="75000"/>
                  </a:srgbClr>
                </a:solidFill>
                <a:latin typeface="Montserrat "/>
                <a:cs typeface="Microsoft Sans Serif"/>
              </a:rPr>
              <a:t>жасау</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тақырыптық</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айдарлар</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жүргізу</a:t>
            </a:r>
            <a:endParaRPr lang="ru-RU" sz="3000" dirty="0">
              <a:solidFill>
                <a:srgbClr val="4EA72E">
                  <a:lumMod val="75000"/>
                </a:srgbClr>
              </a:solidFill>
              <a:latin typeface="Montserrat "/>
              <a:cs typeface="Microsoft Sans Serif"/>
            </a:endParaRPr>
          </a:p>
        </p:txBody>
      </p:sp>
      <p:pic>
        <p:nvPicPr>
          <p:cNvPr id="2" name="Рисунок 4">
            <a:extLst>
              <a:ext uri="{FF2B5EF4-FFF2-40B4-BE49-F238E27FC236}">
                <a16:creationId xmlns:a16="http://schemas.microsoft.com/office/drawing/2014/main" id="{8FB0E617-3C7F-9787-E75F-E0902E39EF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3" name="TextBox 13">
            <a:extLst>
              <a:ext uri="{FF2B5EF4-FFF2-40B4-BE49-F238E27FC236}">
                <a16:creationId xmlns:a16="http://schemas.microsoft.com/office/drawing/2014/main" id="{BC2C2FCE-6470-513D-D30A-8D57E7EF9B6C}"/>
              </a:ext>
            </a:extLst>
          </p:cNvPr>
          <p:cNvSpPr txBox="1">
            <a:spLocks noChangeArrowheads="1"/>
          </p:cNvSpPr>
          <p:nvPr/>
        </p:nvSpPr>
        <p:spPr bwMode="auto">
          <a:xfrm>
            <a:off x="861813" y="580409"/>
            <a:ext cx="14769387" cy="6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eaLnBrk="1" fontAlgn="auto" hangingPunct="1">
              <a:lnSpc>
                <a:spcPts val="4725"/>
              </a:lnSpc>
              <a:spcBef>
                <a:spcPts val="0"/>
              </a:spcBef>
              <a:spcAft>
                <a:spcPts val="0"/>
              </a:spcAft>
            </a:pPr>
            <a:r>
              <a:rPr lang="ru-RU" altLang="ru-RU" sz="3600" dirty="0">
                <a:solidFill>
                  <a:prstClr val="black">
                    <a:lumMod val="85000"/>
                    <a:lumOff val="15000"/>
                  </a:prstClr>
                </a:solidFill>
              </a:rPr>
              <a:t>АҚПАРАТТЫҚ ЖҰМЫС</a:t>
            </a:r>
          </a:p>
        </p:txBody>
      </p:sp>
      <p:sp>
        <p:nvSpPr>
          <p:cNvPr id="4" name="Slide Number Placeholder 1">
            <a:extLst>
              <a:ext uri="{FF2B5EF4-FFF2-40B4-BE49-F238E27FC236}">
                <a16:creationId xmlns:a16="http://schemas.microsoft.com/office/drawing/2014/main" id="{30E52C2C-D541-A786-0591-30A6FFA0D8FF}"/>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24</a:t>
            </a:fld>
            <a:endParaRPr lang="ru-RU" dirty="0">
              <a:solidFill>
                <a:prstClr val="black">
                  <a:tint val="82000"/>
                </a:prstClr>
              </a:solidFill>
              <a:latin typeface="Montserrat" panose="00000500000000000000" pitchFamily="2" charset="0"/>
            </a:endParaRPr>
          </a:p>
        </p:txBody>
      </p:sp>
      <p:pic>
        <p:nvPicPr>
          <p:cNvPr id="5" name="Рисунок 1">
            <a:extLst>
              <a:ext uri="{FF2B5EF4-FFF2-40B4-BE49-F238E27FC236}">
                <a16:creationId xmlns:a16="http://schemas.microsoft.com/office/drawing/2014/main" id="{94593D6B-02D3-FE92-F8D8-8C620591A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869" y="825625"/>
            <a:ext cx="666750" cy="3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77C97ED1-C04A-337C-D5F8-844DC006F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1876" y="830387"/>
            <a:ext cx="314325"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14">
            <a:extLst>
              <a:ext uri="{FF2B5EF4-FFF2-40B4-BE49-F238E27FC236}">
                <a16:creationId xmlns:a16="http://schemas.microsoft.com/office/drawing/2014/main" id="{908C935B-A48C-1FBB-76CB-16C48D7F6D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1458" y="830387"/>
            <a:ext cx="321468"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5">
            <a:extLst>
              <a:ext uri="{FF2B5EF4-FFF2-40B4-BE49-F238E27FC236}">
                <a16:creationId xmlns:a16="http://schemas.microsoft.com/office/drawing/2014/main" id="{EC322148-811D-0995-E1C2-483BDF73D2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8183" y="826814"/>
            <a:ext cx="3000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Прямоугольник 57">
            <a:extLst>
              <a:ext uri="{FF2B5EF4-FFF2-40B4-BE49-F238E27FC236}">
                <a16:creationId xmlns:a16="http://schemas.microsoft.com/office/drawing/2014/main" id="{465B238B-9AAE-C671-85E0-5D9DB7080BA0}"/>
              </a:ext>
            </a:extLst>
          </p:cNvPr>
          <p:cNvSpPr/>
          <p:nvPr/>
        </p:nvSpPr>
        <p:spPr>
          <a:xfrm>
            <a:off x="1853895" y="1921523"/>
            <a:ext cx="6191006" cy="3650456"/>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19050" algn="ctr" defTabSz="1371600" eaLnBrk="1" fontAlgn="auto" hangingPunct="1">
              <a:lnSpc>
                <a:spcPts val="2618"/>
              </a:lnSpc>
              <a:spcBef>
                <a:spcPts val="0"/>
              </a:spcBef>
              <a:spcAft>
                <a:spcPts val="0"/>
              </a:spcAft>
              <a:tabLst>
                <a:tab pos="133350" algn="l"/>
                <a:tab pos="6350795" algn="l"/>
              </a:tabLst>
              <a:defRPr/>
            </a:pPr>
            <a:r>
              <a:rPr lang="en-US" sz="2400" b="1" dirty="0">
                <a:solidFill>
                  <a:prstClr val="black">
                    <a:lumMod val="85000"/>
                    <a:lumOff val="15000"/>
                  </a:prstClr>
                </a:solidFill>
                <a:latin typeface="Montserrat "/>
                <a:cs typeface="Arial"/>
              </a:rPr>
              <a:t>YouTube-</a:t>
            </a:r>
            <a:r>
              <a:rPr lang="kk-KZ" sz="2400" b="1" dirty="0">
                <a:solidFill>
                  <a:prstClr val="black">
                    <a:lumMod val="85000"/>
                    <a:lumOff val="15000"/>
                  </a:prstClr>
                </a:solidFill>
                <a:latin typeface="Montserrat "/>
                <a:cs typeface="Arial"/>
              </a:rPr>
              <a:t>те</a:t>
            </a:r>
            <a:r>
              <a:rPr lang="ru-RU" sz="2400" b="1" dirty="0">
                <a:solidFill>
                  <a:prstClr val="black">
                    <a:lumMod val="85000"/>
                    <a:lumOff val="15000"/>
                  </a:prstClr>
                </a:solidFill>
                <a:latin typeface="Montserrat "/>
                <a:cs typeface="Arial"/>
              </a:rPr>
              <a:t> экология </a:t>
            </a:r>
            <a:r>
              <a:rPr lang="ru-RU" sz="2400" b="1" dirty="0" err="1">
                <a:solidFill>
                  <a:prstClr val="black">
                    <a:lumMod val="85000"/>
                    <a:lumOff val="15000"/>
                  </a:prstClr>
                </a:solidFill>
                <a:latin typeface="Montserrat "/>
                <a:cs typeface="Arial"/>
              </a:rPr>
              <a:t>саласындағы</a:t>
            </a:r>
            <a:r>
              <a:rPr lang="ru-RU" sz="2400" b="1" dirty="0">
                <a:solidFill>
                  <a:prstClr val="black">
                    <a:lumMod val="85000"/>
                    <a:lumOff val="15000"/>
                  </a:prstClr>
                </a:solidFill>
                <a:latin typeface="Montserrat "/>
                <a:cs typeface="Arial"/>
              </a:rPr>
              <a:t> </a:t>
            </a:r>
            <a:r>
              <a:rPr lang="ru-RU" sz="2400" b="1" dirty="0" err="1">
                <a:solidFill>
                  <a:prstClr val="black">
                    <a:lumMod val="85000"/>
                    <a:lumOff val="15000"/>
                  </a:prstClr>
                </a:solidFill>
                <a:latin typeface="Montserrat "/>
                <a:cs typeface="Arial"/>
              </a:rPr>
              <a:t>арнайы</a:t>
            </a:r>
            <a:r>
              <a:rPr lang="ru-RU" sz="2400" b="1" dirty="0">
                <a:solidFill>
                  <a:prstClr val="black">
                    <a:lumMod val="85000"/>
                    <a:lumOff val="15000"/>
                  </a:prstClr>
                </a:solidFill>
                <a:latin typeface="Montserrat "/>
                <a:cs typeface="Arial"/>
              </a:rPr>
              <a:t> </a:t>
            </a:r>
            <a:r>
              <a:rPr lang="ru-RU" sz="2400" b="1" dirty="0" err="1">
                <a:solidFill>
                  <a:prstClr val="black">
                    <a:lumMod val="85000"/>
                    <a:lumOff val="15000"/>
                  </a:prstClr>
                </a:solidFill>
                <a:latin typeface="Montserrat "/>
                <a:cs typeface="Arial"/>
              </a:rPr>
              <a:t>бағдарламаларды</a:t>
            </a:r>
            <a:r>
              <a:rPr lang="ru-RU" sz="2400" b="1" dirty="0">
                <a:solidFill>
                  <a:prstClr val="black">
                    <a:lumMod val="85000"/>
                    <a:lumOff val="15000"/>
                  </a:prstClr>
                </a:solidFill>
                <a:latin typeface="Montserrat "/>
                <a:cs typeface="Arial"/>
              </a:rPr>
              <a:t> </a:t>
            </a:r>
            <a:r>
              <a:rPr lang="ru-RU" sz="2400" b="1" dirty="0" err="1">
                <a:solidFill>
                  <a:prstClr val="black">
                    <a:lumMod val="85000"/>
                    <a:lumOff val="15000"/>
                  </a:prstClr>
                </a:solidFill>
                <a:latin typeface="Montserrat "/>
                <a:cs typeface="Arial"/>
              </a:rPr>
              <a:t>шығару</a:t>
            </a:r>
            <a:endParaRPr lang="ru-RU" sz="2400" b="1" dirty="0">
              <a:solidFill>
                <a:prstClr val="black">
                  <a:lumMod val="85000"/>
                  <a:lumOff val="15000"/>
                </a:prstClr>
              </a:solidFill>
              <a:latin typeface="Montserrat "/>
              <a:cs typeface="Arial"/>
            </a:endParaRPr>
          </a:p>
          <a:p>
            <a:pPr marL="19050" algn="ctr" defTabSz="1371600" eaLnBrk="1" fontAlgn="auto" hangingPunct="1">
              <a:lnSpc>
                <a:spcPts val="2618"/>
              </a:lnSpc>
              <a:spcBef>
                <a:spcPts val="0"/>
              </a:spcBef>
              <a:spcAft>
                <a:spcPts val="0"/>
              </a:spcAft>
              <a:tabLst>
                <a:tab pos="133350" algn="l"/>
                <a:tab pos="6350795" algn="l"/>
              </a:tabLst>
              <a:defRPr/>
            </a:pPr>
            <a:endParaRPr lang="ru-RU" sz="3000" b="1" dirty="0">
              <a:solidFill>
                <a:prstClr val="black">
                  <a:lumMod val="85000"/>
                  <a:lumOff val="15000"/>
                </a:prstClr>
              </a:solidFill>
              <a:latin typeface="Montserrat "/>
              <a:cs typeface="Arial"/>
            </a:endParaRPr>
          </a:p>
          <a:p>
            <a:pPr marL="19050" algn="ctr" defTabSz="1371600" eaLnBrk="1" fontAlgn="auto" hangingPunct="1">
              <a:spcBef>
                <a:spcPts val="143"/>
              </a:spcBef>
              <a:spcAft>
                <a:spcPts val="0"/>
              </a:spcAft>
              <a:tabLst>
                <a:tab pos="133350" algn="l"/>
                <a:tab pos="6350795" algn="l"/>
              </a:tabLst>
              <a:defRPr/>
            </a:pPr>
            <a:r>
              <a:rPr lang="ru-RU" sz="2400" spc="-15" dirty="0" err="1">
                <a:solidFill>
                  <a:srgbClr val="4EA72E">
                    <a:lumMod val="75000"/>
                  </a:srgbClr>
                </a:solidFill>
                <a:latin typeface="Montserrat "/>
                <a:cs typeface="Microsoft Sans Serif"/>
              </a:rPr>
              <a:t>Сұхбаттарды</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ұйымдастыру</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подкасттарды</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түсіру</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және</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өзекті</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экологиялық</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күн</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тәртібін</a:t>
            </a:r>
            <a:r>
              <a:rPr lang="ru-RU" sz="2400" spc="-15" dirty="0">
                <a:solidFill>
                  <a:srgbClr val="4EA72E">
                    <a:lumMod val="75000"/>
                  </a:srgbClr>
                </a:solidFill>
                <a:latin typeface="Montserrat "/>
                <a:cs typeface="Microsoft Sans Serif"/>
              </a:rPr>
              <a:t> </a:t>
            </a:r>
            <a:r>
              <a:rPr lang="ru-RU" sz="2400" spc="-15" dirty="0" err="1">
                <a:solidFill>
                  <a:srgbClr val="4EA72E">
                    <a:lumMod val="75000"/>
                  </a:srgbClr>
                </a:solidFill>
                <a:latin typeface="Montserrat "/>
                <a:cs typeface="Microsoft Sans Serif"/>
              </a:rPr>
              <a:t>насихаттау</a:t>
            </a:r>
            <a:endParaRPr lang="ru-RU" sz="2400" dirty="0">
              <a:solidFill>
                <a:srgbClr val="4EA72E">
                  <a:lumMod val="75000"/>
                </a:srgbClr>
              </a:solidFill>
              <a:latin typeface="Montserrat "/>
              <a:cs typeface="Arial"/>
            </a:endParaRPr>
          </a:p>
        </p:txBody>
      </p:sp>
      <p:sp>
        <p:nvSpPr>
          <p:cNvPr id="30" name="Прямоугольник 57">
            <a:extLst>
              <a:ext uri="{FF2B5EF4-FFF2-40B4-BE49-F238E27FC236}">
                <a16:creationId xmlns:a16="http://schemas.microsoft.com/office/drawing/2014/main" id="{5A9B4B07-1CC2-93CA-790E-35201633CDB9}"/>
              </a:ext>
            </a:extLst>
          </p:cNvPr>
          <p:cNvSpPr/>
          <p:nvPr/>
        </p:nvSpPr>
        <p:spPr>
          <a:xfrm>
            <a:off x="920664" y="5840599"/>
            <a:ext cx="8057469" cy="3594676"/>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19050" algn="ctr" defTabSz="1371600" eaLnBrk="1" fontAlgn="auto" hangingPunct="1">
              <a:lnSpc>
                <a:spcPts val="2618"/>
              </a:lnSpc>
              <a:spcBef>
                <a:spcPts val="0"/>
              </a:spcBef>
              <a:spcAft>
                <a:spcPts val="0"/>
              </a:spcAft>
              <a:defRPr/>
            </a:pPr>
            <a:r>
              <a:rPr lang="ru-RU" altLang="ru-RU" sz="2400" b="1" dirty="0" err="1">
                <a:solidFill>
                  <a:prstClr val="black">
                    <a:lumMod val="85000"/>
                    <a:lumOff val="15000"/>
                  </a:prstClr>
                </a:solidFill>
                <a:latin typeface="Montserrat "/>
                <a:cs typeface="Arial"/>
              </a:rPr>
              <a:t>Жастармен</a:t>
            </a:r>
            <a:r>
              <a:rPr lang="ru-RU" altLang="ru-RU" sz="2400" b="1" dirty="0">
                <a:solidFill>
                  <a:prstClr val="black">
                    <a:lumMod val="85000"/>
                    <a:lumOff val="15000"/>
                  </a:prstClr>
                </a:solidFill>
                <a:latin typeface="Montserrat "/>
                <a:cs typeface="Arial"/>
              </a:rPr>
              <a:t> </a:t>
            </a:r>
            <a:r>
              <a:rPr lang="ru-RU" altLang="ru-RU" sz="2400" b="1" dirty="0" err="1">
                <a:solidFill>
                  <a:prstClr val="black">
                    <a:lumMod val="85000"/>
                    <a:lumOff val="15000"/>
                  </a:prstClr>
                </a:solidFill>
                <a:latin typeface="Montserrat "/>
                <a:cs typeface="Arial"/>
              </a:rPr>
              <a:t>және</a:t>
            </a:r>
            <a:r>
              <a:rPr lang="ru-RU" altLang="ru-RU" sz="2400" b="1" dirty="0">
                <a:solidFill>
                  <a:prstClr val="black">
                    <a:lumMod val="85000"/>
                    <a:lumOff val="15000"/>
                  </a:prstClr>
                </a:solidFill>
                <a:latin typeface="Montserrat "/>
                <a:cs typeface="Arial"/>
              </a:rPr>
              <a:t> </a:t>
            </a:r>
            <a:r>
              <a:rPr lang="ru-RU" altLang="ru-RU" sz="2400" b="1" dirty="0" err="1">
                <a:solidFill>
                  <a:prstClr val="black">
                    <a:lumMod val="85000"/>
                    <a:lumOff val="15000"/>
                  </a:prstClr>
                </a:solidFill>
                <a:latin typeface="Montserrat "/>
                <a:cs typeface="Arial"/>
              </a:rPr>
              <a:t>жұртшылықпен</a:t>
            </a:r>
            <a:r>
              <a:rPr lang="ru-RU" altLang="ru-RU" sz="2400" b="1" dirty="0">
                <a:solidFill>
                  <a:prstClr val="black">
                    <a:lumMod val="85000"/>
                    <a:lumOff val="15000"/>
                  </a:prstClr>
                </a:solidFill>
                <a:latin typeface="Montserrat "/>
                <a:cs typeface="Arial"/>
              </a:rPr>
              <a:t> </a:t>
            </a:r>
            <a:r>
              <a:rPr lang="ru-RU" altLang="ru-RU" sz="2400" b="1" dirty="0" err="1">
                <a:solidFill>
                  <a:prstClr val="black">
                    <a:lumMod val="85000"/>
                    <a:lumOff val="15000"/>
                  </a:prstClr>
                </a:solidFill>
                <a:latin typeface="Montserrat "/>
                <a:cs typeface="Arial"/>
              </a:rPr>
              <a:t>белсенді</a:t>
            </a:r>
            <a:r>
              <a:rPr lang="ru-RU" altLang="ru-RU" sz="2400" b="1" dirty="0">
                <a:solidFill>
                  <a:prstClr val="black">
                    <a:lumMod val="85000"/>
                    <a:lumOff val="15000"/>
                  </a:prstClr>
                </a:solidFill>
                <a:latin typeface="Montserrat "/>
                <a:cs typeface="Arial"/>
              </a:rPr>
              <a:t> </a:t>
            </a:r>
            <a:r>
              <a:rPr lang="ru-RU" altLang="ru-RU" sz="2400" b="1" dirty="0" err="1">
                <a:solidFill>
                  <a:prstClr val="black">
                    <a:lumMod val="85000"/>
                    <a:lumOff val="15000"/>
                  </a:prstClr>
                </a:solidFill>
                <a:latin typeface="Montserrat "/>
                <a:cs typeface="Arial"/>
              </a:rPr>
              <a:t>жұмыс</a:t>
            </a:r>
            <a:r>
              <a:rPr lang="ru-RU" altLang="ru-RU" sz="2400" b="1" dirty="0">
                <a:solidFill>
                  <a:prstClr val="black">
                    <a:lumMod val="85000"/>
                    <a:lumOff val="15000"/>
                  </a:prstClr>
                </a:solidFill>
                <a:latin typeface="Montserrat "/>
                <a:cs typeface="Arial"/>
              </a:rPr>
              <a:t> </a:t>
            </a:r>
            <a:r>
              <a:rPr lang="ru-RU" altLang="ru-RU" sz="2400" b="1" dirty="0" err="1">
                <a:solidFill>
                  <a:prstClr val="black">
                    <a:lumMod val="85000"/>
                    <a:lumOff val="15000"/>
                  </a:prstClr>
                </a:solidFill>
                <a:latin typeface="Montserrat "/>
                <a:cs typeface="Arial"/>
              </a:rPr>
              <a:t>жасау</a:t>
            </a:r>
            <a:endParaRPr lang="ru-RU" altLang="ru-RU" sz="2400" b="1" dirty="0">
              <a:solidFill>
                <a:prstClr val="black">
                  <a:lumMod val="85000"/>
                  <a:lumOff val="15000"/>
                </a:prstClr>
              </a:solidFill>
              <a:latin typeface="Montserrat "/>
              <a:cs typeface="Arial"/>
            </a:endParaRPr>
          </a:p>
          <a:p>
            <a:pPr algn="ctr" defTabSz="1371600" eaLnBrk="1" fontAlgn="auto" hangingPunct="1">
              <a:lnSpc>
                <a:spcPts val="2588"/>
              </a:lnSpc>
              <a:spcBef>
                <a:spcPts val="207"/>
              </a:spcBef>
              <a:spcAft>
                <a:spcPts val="0"/>
              </a:spcAft>
            </a:pPr>
            <a:r>
              <a:rPr lang="ru-RU" altLang="ru-RU" sz="3000" b="1" dirty="0">
                <a:solidFill>
                  <a:srgbClr val="262626"/>
                </a:solidFill>
                <a:latin typeface="Montserrat "/>
                <a:cs typeface="Arial" panose="020B0604020202020204" pitchFamily="34" charset="0"/>
              </a:rPr>
              <a:t> </a:t>
            </a:r>
          </a:p>
          <a:p>
            <a:pPr algn="ctr" defTabSz="1371600" eaLnBrk="1" fontAlgn="auto" hangingPunct="1">
              <a:lnSpc>
                <a:spcPts val="2588"/>
              </a:lnSpc>
              <a:spcBef>
                <a:spcPts val="207"/>
              </a:spcBef>
              <a:spcAft>
                <a:spcPts val="0"/>
              </a:spcAft>
            </a:pPr>
            <a:r>
              <a:rPr lang="ru-RU" altLang="ru-RU" sz="2100" dirty="0" err="1">
                <a:solidFill>
                  <a:srgbClr val="4EA72E">
                    <a:lumMod val="75000"/>
                  </a:srgbClr>
                </a:solidFill>
                <a:latin typeface="Montserrat "/>
                <a:cs typeface="Microsoft Sans Serif" panose="020B0604020202020204" pitchFamily="34" charset="0"/>
              </a:rPr>
              <a:t>Түрлі</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жарыс</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конкурстарын</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өткізу</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әлеуметтік</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желілер</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арқылы</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экологиялық</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лайф-хактарды</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оқыту</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экологиялық</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тақырыптарды</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зерттеу</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және</a:t>
            </a:r>
            <a:r>
              <a:rPr lang="ru-RU" altLang="ru-RU" sz="2100" dirty="0">
                <a:solidFill>
                  <a:srgbClr val="4EA72E">
                    <a:lumMod val="75000"/>
                  </a:srgbClr>
                </a:solidFill>
                <a:latin typeface="Montserrat "/>
                <a:cs typeface="Microsoft Sans Serif" panose="020B0604020202020204" pitchFamily="34" charset="0"/>
              </a:rPr>
              <a:t> онлайн </a:t>
            </a:r>
            <a:r>
              <a:rPr lang="ru-RU" altLang="ru-RU" sz="2100" dirty="0" err="1">
                <a:solidFill>
                  <a:srgbClr val="4EA72E">
                    <a:lumMod val="75000"/>
                  </a:srgbClr>
                </a:solidFill>
                <a:latin typeface="Montserrat "/>
                <a:cs typeface="Microsoft Sans Serif" panose="020B0604020202020204" pitchFamily="34" charset="0"/>
              </a:rPr>
              <a:t>сауалнама</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жүргізу</a:t>
            </a:r>
            <a:endParaRPr lang="ru-RU" altLang="ru-RU" sz="2100" dirty="0">
              <a:solidFill>
                <a:srgbClr val="4EA72E">
                  <a:lumMod val="75000"/>
                </a:srgbClr>
              </a:solidFill>
              <a:latin typeface="Montserrat "/>
              <a:cs typeface="Microsoft Sans Serif" panose="020B0604020202020204" pitchFamily="34" charset="0"/>
            </a:endParaRPr>
          </a:p>
        </p:txBody>
      </p:sp>
      <p:sp>
        <p:nvSpPr>
          <p:cNvPr id="31" name="Прямоугольник 57">
            <a:extLst>
              <a:ext uri="{FF2B5EF4-FFF2-40B4-BE49-F238E27FC236}">
                <a16:creationId xmlns:a16="http://schemas.microsoft.com/office/drawing/2014/main" id="{4DF7BA9E-FF83-68DC-B521-B2467EC841A2}"/>
              </a:ext>
            </a:extLst>
          </p:cNvPr>
          <p:cNvSpPr/>
          <p:nvPr/>
        </p:nvSpPr>
        <p:spPr>
          <a:xfrm>
            <a:off x="9309869" y="5840596"/>
            <a:ext cx="7914116" cy="3594676"/>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19050" algn="ctr" defTabSz="1371600" eaLnBrk="1" fontAlgn="auto" hangingPunct="1">
              <a:lnSpc>
                <a:spcPts val="2618"/>
              </a:lnSpc>
              <a:spcBef>
                <a:spcPts val="0"/>
              </a:spcBef>
              <a:spcAft>
                <a:spcPts val="0"/>
              </a:spcAft>
              <a:defRPr/>
            </a:pPr>
            <a:r>
              <a:rPr lang="ru-RU" altLang="ru-RU" sz="2400" b="1" dirty="0" err="1">
                <a:solidFill>
                  <a:prstClr val="black">
                    <a:lumMod val="85000"/>
                    <a:lumOff val="15000"/>
                  </a:prstClr>
                </a:solidFill>
                <a:latin typeface="Montserrat "/>
                <a:cs typeface="Arial"/>
              </a:rPr>
              <a:t>Басқа</a:t>
            </a:r>
            <a:r>
              <a:rPr lang="ru-RU" altLang="ru-RU" sz="2400" b="1" dirty="0">
                <a:solidFill>
                  <a:prstClr val="black">
                    <a:lumMod val="85000"/>
                    <a:lumOff val="15000"/>
                  </a:prstClr>
                </a:solidFill>
                <a:latin typeface="Montserrat "/>
                <a:cs typeface="Arial"/>
              </a:rPr>
              <a:t> БАҚ-пен </a:t>
            </a:r>
            <a:r>
              <a:rPr lang="ru-RU" altLang="ru-RU" sz="2400" b="1" dirty="0" err="1">
                <a:solidFill>
                  <a:prstClr val="black">
                    <a:lumMod val="85000"/>
                    <a:lumOff val="15000"/>
                  </a:prstClr>
                </a:solidFill>
                <a:latin typeface="Montserrat "/>
                <a:cs typeface="Arial"/>
              </a:rPr>
              <a:t>өзара</a:t>
            </a:r>
            <a:r>
              <a:rPr lang="ru-RU" altLang="ru-RU" sz="2400" b="1" dirty="0">
                <a:solidFill>
                  <a:prstClr val="black">
                    <a:lumMod val="85000"/>
                    <a:lumOff val="15000"/>
                  </a:prstClr>
                </a:solidFill>
                <a:latin typeface="Montserrat "/>
                <a:cs typeface="Arial"/>
              </a:rPr>
              <a:t> </a:t>
            </a:r>
            <a:r>
              <a:rPr lang="ru-RU" altLang="ru-RU" sz="2400" b="1" dirty="0" err="1">
                <a:solidFill>
                  <a:prstClr val="black">
                    <a:lumMod val="85000"/>
                    <a:lumOff val="15000"/>
                  </a:prstClr>
                </a:solidFill>
                <a:latin typeface="Montserrat "/>
                <a:cs typeface="Arial"/>
              </a:rPr>
              <a:t>іс-қимыл</a:t>
            </a:r>
            <a:r>
              <a:rPr lang="ru-RU" altLang="ru-RU" sz="2400" b="1" dirty="0">
                <a:solidFill>
                  <a:prstClr val="black">
                    <a:lumMod val="85000"/>
                    <a:lumOff val="15000"/>
                  </a:prstClr>
                </a:solidFill>
                <a:latin typeface="Montserrat "/>
                <a:cs typeface="Arial"/>
              </a:rPr>
              <a:t> </a:t>
            </a:r>
            <a:r>
              <a:rPr lang="ru-RU" altLang="ru-RU" sz="2400" b="1" dirty="0" err="1">
                <a:solidFill>
                  <a:prstClr val="black">
                    <a:lumMod val="85000"/>
                    <a:lumOff val="15000"/>
                  </a:prstClr>
                </a:solidFill>
                <a:latin typeface="Montserrat "/>
                <a:cs typeface="Arial"/>
              </a:rPr>
              <a:t>жасау</a:t>
            </a:r>
            <a:endParaRPr lang="ru-RU" altLang="ru-RU" sz="2400" b="1" dirty="0">
              <a:solidFill>
                <a:prstClr val="black">
                  <a:lumMod val="85000"/>
                  <a:lumOff val="15000"/>
                </a:prstClr>
              </a:solidFill>
              <a:latin typeface="Montserrat "/>
              <a:cs typeface="Arial"/>
            </a:endParaRPr>
          </a:p>
          <a:p>
            <a:pPr marL="19050" algn="ctr" defTabSz="1371600" eaLnBrk="1" fontAlgn="auto" hangingPunct="1">
              <a:lnSpc>
                <a:spcPts val="2618"/>
              </a:lnSpc>
              <a:spcBef>
                <a:spcPts val="0"/>
              </a:spcBef>
              <a:spcAft>
                <a:spcPts val="0"/>
              </a:spcAft>
              <a:defRPr/>
            </a:pPr>
            <a:endParaRPr lang="ru-RU" altLang="ru-RU" sz="3200" b="1" dirty="0">
              <a:solidFill>
                <a:srgbClr val="262626"/>
              </a:solidFill>
              <a:latin typeface="Montserrat "/>
              <a:cs typeface="Arial" panose="020B0604020202020204" pitchFamily="34" charset="0"/>
            </a:endParaRPr>
          </a:p>
          <a:p>
            <a:pPr algn="ctr" defTabSz="1371600" eaLnBrk="1" fontAlgn="auto" hangingPunct="1">
              <a:spcBef>
                <a:spcPts val="150"/>
              </a:spcBef>
              <a:spcAft>
                <a:spcPts val="0"/>
              </a:spcAft>
            </a:pPr>
            <a:r>
              <a:rPr lang="ru-RU" altLang="ru-RU" sz="2100" dirty="0" err="1">
                <a:solidFill>
                  <a:srgbClr val="4EA72E">
                    <a:lumMod val="75000"/>
                  </a:srgbClr>
                </a:solidFill>
                <a:latin typeface="Montserrat "/>
                <a:cs typeface="Microsoft Sans Serif" panose="020B0604020202020204" pitchFamily="34" charset="0"/>
              </a:rPr>
              <a:t>Мақалаларды</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ақпараттық</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және</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жаңалықтар</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материалдарын</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жариялау</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Баспасөз</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кездесулерін</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өткізу</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Подкасттарға</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телевизиялық</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бағдарламаларға</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және</a:t>
            </a:r>
            <a:r>
              <a:rPr lang="ru-RU" altLang="ru-RU" sz="2100" dirty="0">
                <a:solidFill>
                  <a:srgbClr val="4EA72E">
                    <a:lumMod val="75000"/>
                  </a:srgbClr>
                </a:solidFill>
                <a:latin typeface="Montserrat "/>
                <a:cs typeface="Microsoft Sans Serif" panose="020B0604020202020204" pitchFamily="34" charset="0"/>
              </a:rPr>
              <a:t> ток-</a:t>
            </a:r>
            <a:r>
              <a:rPr lang="ru-RU" altLang="ru-RU" sz="2100" dirty="0" err="1">
                <a:solidFill>
                  <a:srgbClr val="4EA72E">
                    <a:lumMod val="75000"/>
                  </a:srgbClr>
                </a:solidFill>
                <a:latin typeface="Montserrat "/>
                <a:cs typeface="Microsoft Sans Serif" panose="020B0604020202020204" pitchFamily="34" charset="0"/>
              </a:rPr>
              <a:t>шоуға</a:t>
            </a:r>
            <a:r>
              <a:rPr lang="ru-RU" altLang="ru-RU" sz="2100" dirty="0">
                <a:solidFill>
                  <a:srgbClr val="4EA72E">
                    <a:lumMod val="75000"/>
                  </a:srgbClr>
                </a:solidFill>
                <a:latin typeface="Montserrat "/>
                <a:cs typeface="Microsoft Sans Serif" panose="020B0604020202020204" pitchFamily="34" charset="0"/>
              </a:rPr>
              <a:t> </a:t>
            </a:r>
            <a:r>
              <a:rPr lang="ru-RU" altLang="ru-RU" sz="2100" dirty="0" err="1">
                <a:solidFill>
                  <a:srgbClr val="4EA72E">
                    <a:lumMod val="75000"/>
                  </a:srgbClr>
                </a:solidFill>
                <a:latin typeface="Montserrat "/>
                <a:cs typeface="Microsoft Sans Serif" panose="020B0604020202020204" pitchFamily="34" charset="0"/>
              </a:rPr>
              <a:t>қатысу</a:t>
            </a:r>
            <a:endParaRPr lang="ru-RU" altLang="ru-RU" sz="2100" dirty="0">
              <a:solidFill>
                <a:srgbClr val="4EA72E">
                  <a:lumMod val="75000"/>
                </a:srgbClr>
              </a:solidFill>
              <a:latin typeface="Montserrat "/>
              <a:cs typeface="Microsoft Sans Serif" panose="020B0604020202020204" pitchFamily="34" charset="0"/>
            </a:endParaRPr>
          </a:p>
        </p:txBody>
      </p:sp>
    </p:spTree>
    <p:extLst>
      <p:ext uri="{BB962C8B-B14F-4D97-AF65-F5344CB8AC3E}">
        <p14:creationId xmlns:p14="http://schemas.microsoft.com/office/powerpoint/2010/main" val="3645953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скругленные углы 23">
            <a:extLst>
              <a:ext uri="{FF2B5EF4-FFF2-40B4-BE49-F238E27FC236}">
                <a16:creationId xmlns:a16="http://schemas.microsoft.com/office/drawing/2014/main" id="{7F6195A1-ECC0-7099-D8CB-2B080FFA54DC}"/>
              </a:ext>
            </a:extLst>
          </p:cNvPr>
          <p:cNvSpPr/>
          <p:nvPr/>
        </p:nvSpPr>
        <p:spPr>
          <a:xfrm>
            <a:off x="9863901" y="2332595"/>
            <a:ext cx="6151110" cy="2098910"/>
          </a:xfrm>
          <a:prstGeom prst="round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скругленные углы 20">
            <a:extLst>
              <a:ext uri="{FF2B5EF4-FFF2-40B4-BE49-F238E27FC236}">
                <a16:creationId xmlns:a16="http://schemas.microsoft.com/office/drawing/2014/main" id="{FA2A628E-4B62-36DD-7911-E4C486C419AC}"/>
              </a:ext>
            </a:extLst>
          </p:cNvPr>
          <p:cNvSpPr/>
          <p:nvPr/>
        </p:nvSpPr>
        <p:spPr>
          <a:xfrm>
            <a:off x="2057400" y="7034082"/>
            <a:ext cx="13335000" cy="1614617"/>
          </a:xfrm>
          <a:prstGeom prst="round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 name="Прямоугольник: скругленные углы 11">
            <a:extLst>
              <a:ext uri="{FF2B5EF4-FFF2-40B4-BE49-F238E27FC236}">
                <a16:creationId xmlns:a16="http://schemas.microsoft.com/office/drawing/2014/main" id="{BDCDE8F0-EFC9-8144-C390-B3854AB9D69C}"/>
              </a:ext>
            </a:extLst>
          </p:cNvPr>
          <p:cNvSpPr/>
          <p:nvPr/>
        </p:nvSpPr>
        <p:spPr>
          <a:xfrm>
            <a:off x="1371600" y="4865882"/>
            <a:ext cx="4953000" cy="1420618"/>
          </a:xfrm>
          <a:prstGeom prst="round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кругленные углы 7">
            <a:extLst>
              <a:ext uri="{FF2B5EF4-FFF2-40B4-BE49-F238E27FC236}">
                <a16:creationId xmlns:a16="http://schemas.microsoft.com/office/drawing/2014/main" id="{54E3ACFB-C4F8-BAB1-54D5-AC55B0E7CE6F}"/>
              </a:ext>
            </a:extLst>
          </p:cNvPr>
          <p:cNvSpPr/>
          <p:nvPr/>
        </p:nvSpPr>
        <p:spPr>
          <a:xfrm>
            <a:off x="8205877" y="4766042"/>
            <a:ext cx="5310857" cy="1789949"/>
          </a:xfrm>
          <a:prstGeom prst="round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кругленные углы 6">
            <a:extLst>
              <a:ext uri="{FF2B5EF4-FFF2-40B4-BE49-F238E27FC236}">
                <a16:creationId xmlns:a16="http://schemas.microsoft.com/office/drawing/2014/main" id="{38108AB9-D2E1-396F-8FAD-7AEBA789B3C8}"/>
              </a:ext>
            </a:extLst>
          </p:cNvPr>
          <p:cNvSpPr/>
          <p:nvPr/>
        </p:nvSpPr>
        <p:spPr>
          <a:xfrm>
            <a:off x="1712149" y="2808482"/>
            <a:ext cx="6529587" cy="1420618"/>
          </a:xfrm>
          <a:prstGeom prst="round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4">
            <a:extLst>
              <a:ext uri="{FF2B5EF4-FFF2-40B4-BE49-F238E27FC236}">
                <a16:creationId xmlns:a16="http://schemas.microsoft.com/office/drawing/2014/main" id="{10DF8919-A3DB-EC09-7B09-32EE64FDEE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3" name="TextBox 13">
            <a:extLst>
              <a:ext uri="{FF2B5EF4-FFF2-40B4-BE49-F238E27FC236}">
                <a16:creationId xmlns:a16="http://schemas.microsoft.com/office/drawing/2014/main" id="{9A0390CC-BF41-DB3E-FD34-3539506BFC39}"/>
              </a:ext>
            </a:extLst>
          </p:cNvPr>
          <p:cNvSpPr txBox="1">
            <a:spLocks noChangeArrowheads="1"/>
          </p:cNvSpPr>
          <p:nvPr/>
        </p:nvSpPr>
        <p:spPr bwMode="auto">
          <a:xfrm>
            <a:off x="861813" y="580409"/>
            <a:ext cx="14769387" cy="6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eaLnBrk="1" fontAlgn="auto" hangingPunct="1">
              <a:lnSpc>
                <a:spcPts val="4725"/>
              </a:lnSpc>
              <a:spcBef>
                <a:spcPts val="0"/>
              </a:spcBef>
              <a:spcAft>
                <a:spcPts val="0"/>
              </a:spcAft>
            </a:pPr>
            <a:r>
              <a:rPr lang="ru-RU" altLang="ru-RU" sz="3200" dirty="0">
                <a:solidFill>
                  <a:prstClr val="black">
                    <a:lumMod val="85000"/>
                    <a:lumOff val="15000"/>
                  </a:prstClr>
                </a:solidFill>
              </a:rPr>
              <a:t>АҚПАРАТТЫҚ ЖҰМЫС</a:t>
            </a:r>
          </a:p>
        </p:txBody>
      </p:sp>
      <p:sp>
        <p:nvSpPr>
          <p:cNvPr id="4" name="Slide Number Placeholder 1">
            <a:extLst>
              <a:ext uri="{FF2B5EF4-FFF2-40B4-BE49-F238E27FC236}">
                <a16:creationId xmlns:a16="http://schemas.microsoft.com/office/drawing/2014/main" id="{3174E243-B0EA-4540-D68F-2EBB6C1F1E28}"/>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25</a:t>
            </a:fld>
            <a:endParaRPr lang="ru-RU" dirty="0">
              <a:solidFill>
                <a:prstClr val="black">
                  <a:tint val="82000"/>
                </a:prstClr>
              </a:solidFill>
              <a:latin typeface="Montserrat" panose="00000500000000000000" pitchFamily="2" charset="0"/>
            </a:endParaRPr>
          </a:p>
        </p:txBody>
      </p:sp>
      <p:sp>
        <p:nvSpPr>
          <p:cNvPr id="5" name="TextBox 4">
            <a:extLst>
              <a:ext uri="{FF2B5EF4-FFF2-40B4-BE49-F238E27FC236}">
                <a16:creationId xmlns:a16="http://schemas.microsoft.com/office/drawing/2014/main" id="{C77525A9-4F77-DF69-A48F-63D2355C3B96}"/>
              </a:ext>
            </a:extLst>
          </p:cNvPr>
          <p:cNvSpPr txBox="1"/>
          <p:nvPr/>
        </p:nvSpPr>
        <p:spPr>
          <a:xfrm>
            <a:off x="1975578" y="2922131"/>
            <a:ext cx="6002727" cy="1261884"/>
          </a:xfrm>
          <a:prstGeom prst="rect">
            <a:avLst/>
          </a:prstGeom>
          <a:noFill/>
          <a:ln w="19050">
            <a:noFill/>
          </a:ln>
        </p:spPr>
        <p:txBody>
          <a:bodyPr wrap="square">
            <a:spAutoFit/>
          </a:bodyPr>
          <a:lstStyle/>
          <a:p>
            <a:pPr defTabSz="1371600" eaLnBrk="1" fontAlgn="auto" hangingPunct="1">
              <a:spcBef>
                <a:spcPts val="0"/>
              </a:spcBef>
              <a:spcAft>
                <a:spcPts val="0"/>
              </a:spcAft>
            </a:pPr>
            <a:r>
              <a:rPr lang="en-US" sz="2800" b="1" dirty="0">
                <a:solidFill>
                  <a:prstClr val="black"/>
                </a:solidFill>
                <a:latin typeface="Montserrat" panose="00000500000000000000" pitchFamily="2" charset="-52"/>
              </a:rPr>
              <a:t>Facebook</a:t>
            </a:r>
            <a:r>
              <a:rPr lang="ru-RU" sz="2800" b="1" dirty="0">
                <a:solidFill>
                  <a:prstClr val="black"/>
                </a:solidFill>
                <a:latin typeface="Montserrat" panose="00000500000000000000" pitchFamily="2" charset="-52"/>
              </a:rPr>
              <a:t> </a:t>
            </a:r>
            <a:r>
              <a:rPr lang="ru-RU" sz="2800" b="1" dirty="0" err="1">
                <a:solidFill>
                  <a:prstClr val="black"/>
                </a:solidFill>
                <a:latin typeface="Montserrat" panose="00000500000000000000" pitchFamily="2" charset="-52"/>
              </a:rPr>
              <a:t>арнасы</a:t>
            </a:r>
            <a:r>
              <a:rPr lang="ru-RU" sz="2800" b="1" dirty="0">
                <a:solidFill>
                  <a:prstClr val="black"/>
                </a:solidFill>
                <a:latin typeface="Montserrat" panose="00000500000000000000" pitchFamily="2" charset="-52"/>
              </a:rPr>
              <a:t>:</a:t>
            </a:r>
          </a:p>
          <a:p>
            <a:pPr defTabSz="1371600" eaLnBrk="1" fontAlgn="auto" hangingPunct="1">
              <a:spcBef>
                <a:spcPts val="0"/>
              </a:spcBef>
              <a:spcAft>
                <a:spcPts val="0"/>
              </a:spcAft>
            </a:pPr>
            <a:r>
              <a:rPr lang="en-US" sz="4800" b="1" dirty="0">
                <a:solidFill>
                  <a:srgbClr val="4EA72E"/>
                </a:solidFill>
                <a:latin typeface="Montserrat" panose="00000500000000000000" pitchFamily="2" charset="-52"/>
              </a:rPr>
              <a:t>242</a:t>
            </a:r>
            <a:r>
              <a:rPr lang="ru-RU" sz="4800" b="1" dirty="0">
                <a:solidFill>
                  <a:srgbClr val="156082">
                    <a:lumMod val="75000"/>
                  </a:srgbClr>
                </a:solidFill>
                <a:latin typeface="Montserrat" panose="00000500000000000000" pitchFamily="2" charset="-52"/>
              </a:rPr>
              <a:t> </a:t>
            </a:r>
            <a:r>
              <a:rPr lang="ru-RU" sz="2400" b="1" dirty="0" err="1">
                <a:solidFill>
                  <a:srgbClr val="156082">
                    <a:lumMod val="75000"/>
                  </a:srgbClr>
                </a:solidFill>
                <a:latin typeface="Montserrat" panose="00000500000000000000" pitchFamily="2" charset="-52"/>
              </a:rPr>
              <a:t>ақпараттық</a:t>
            </a:r>
            <a:r>
              <a:rPr lang="ru-RU" sz="2400" b="1" dirty="0">
                <a:solidFill>
                  <a:srgbClr val="156082">
                    <a:lumMod val="75000"/>
                  </a:srgbClr>
                </a:solidFill>
                <a:latin typeface="Montserrat" panose="00000500000000000000" pitchFamily="2" charset="-52"/>
              </a:rPr>
              <a:t> пост</a:t>
            </a:r>
          </a:p>
        </p:txBody>
      </p:sp>
      <p:sp>
        <p:nvSpPr>
          <p:cNvPr id="9" name="TextBox 8">
            <a:extLst>
              <a:ext uri="{FF2B5EF4-FFF2-40B4-BE49-F238E27FC236}">
                <a16:creationId xmlns:a16="http://schemas.microsoft.com/office/drawing/2014/main" id="{0F66A509-8739-D19C-43EB-D6B5AD8D70B5}"/>
              </a:ext>
            </a:extLst>
          </p:cNvPr>
          <p:cNvSpPr txBox="1"/>
          <p:nvPr/>
        </p:nvSpPr>
        <p:spPr>
          <a:xfrm>
            <a:off x="10678693" y="2622849"/>
            <a:ext cx="4850249" cy="1446550"/>
          </a:xfrm>
          <a:prstGeom prst="rect">
            <a:avLst/>
          </a:prstGeom>
          <a:noFill/>
          <a:ln w="19050">
            <a:noFill/>
          </a:ln>
        </p:spPr>
        <p:txBody>
          <a:bodyPr wrap="square">
            <a:spAutoFit/>
          </a:bodyPr>
          <a:lstStyle/>
          <a:p>
            <a:pPr defTabSz="1371600" eaLnBrk="1" fontAlgn="auto" hangingPunct="1">
              <a:spcBef>
                <a:spcPts val="0"/>
              </a:spcBef>
              <a:spcAft>
                <a:spcPts val="0"/>
              </a:spcAft>
            </a:pPr>
            <a:r>
              <a:rPr lang="en-US" sz="2800" b="1" dirty="0">
                <a:solidFill>
                  <a:prstClr val="black"/>
                </a:solidFill>
                <a:latin typeface="Montserrat" panose="00000500000000000000" pitchFamily="2" charset="-52"/>
              </a:rPr>
              <a:t>YouTube </a:t>
            </a:r>
            <a:r>
              <a:rPr lang="ru-RU" sz="2800" b="1" dirty="0" err="1">
                <a:solidFill>
                  <a:prstClr val="black"/>
                </a:solidFill>
                <a:latin typeface="Montserrat" panose="00000500000000000000" pitchFamily="2" charset="-52"/>
              </a:rPr>
              <a:t>арнасы</a:t>
            </a:r>
            <a:r>
              <a:rPr lang="ru-RU" sz="2800" b="1" dirty="0">
                <a:solidFill>
                  <a:prstClr val="black"/>
                </a:solidFill>
                <a:latin typeface="Montserrat" panose="00000500000000000000" pitchFamily="2" charset="-52"/>
              </a:rPr>
              <a:t>:</a:t>
            </a:r>
          </a:p>
          <a:p>
            <a:pPr defTabSz="1371600" eaLnBrk="1" fontAlgn="auto" hangingPunct="1">
              <a:spcBef>
                <a:spcPts val="0"/>
              </a:spcBef>
              <a:spcAft>
                <a:spcPts val="0"/>
              </a:spcAft>
            </a:pPr>
            <a:r>
              <a:rPr lang="en-US" sz="3200" b="1" dirty="0">
                <a:solidFill>
                  <a:srgbClr val="156082">
                    <a:lumMod val="50000"/>
                  </a:srgbClr>
                </a:solidFill>
                <a:latin typeface="Montserrat" panose="00000500000000000000" pitchFamily="2" charset="-52"/>
              </a:rPr>
              <a:t>60</a:t>
            </a:r>
            <a:r>
              <a:rPr lang="ru-RU" sz="2800" b="1" dirty="0">
                <a:solidFill>
                  <a:srgbClr val="FF0000"/>
                </a:solidFill>
                <a:latin typeface="Montserrat" panose="00000500000000000000" pitchFamily="2" charset="-52"/>
              </a:rPr>
              <a:t> </a:t>
            </a:r>
            <a:r>
              <a:rPr lang="ru-RU" sz="2800" b="1" dirty="0">
                <a:solidFill>
                  <a:srgbClr val="156082">
                    <a:lumMod val="50000"/>
                  </a:srgbClr>
                </a:solidFill>
                <a:latin typeface="Montserrat" panose="00000500000000000000" pitchFamily="2" charset="-52"/>
              </a:rPr>
              <a:t>видео материал</a:t>
            </a:r>
            <a:endParaRPr lang="en-US" sz="2800" b="1" dirty="0">
              <a:solidFill>
                <a:srgbClr val="156082">
                  <a:lumMod val="50000"/>
                </a:srgbClr>
              </a:solidFill>
              <a:latin typeface="Montserrat" panose="00000500000000000000" pitchFamily="2" charset="-52"/>
            </a:endParaRPr>
          </a:p>
          <a:p>
            <a:pPr defTabSz="1371600" eaLnBrk="1" fontAlgn="auto" hangingPunct="1">
              <a:spcBef>
                <a:spcPts val="0"/>
              </a:spcBef>
              <a:spcAft>
                <a:spcPts val="0"/>
              </a:spcAft>
            </a:pPr>
            <a:r>
              <a:rPr lang="en-US" sz="2800" b="1" dirty="0">
                <a:solidFill>
                  <a:srgbClr val="156082">
                    <a:lumMod val="50000"/>
                  </a:srgbClr>
                </a:solidFill>
                <a:latin typeface="Montserrat" panose="00000500000000000000" pitchFamily="2" charset="-52"/>
              </a:rPr>
              <a:t>22 </a:t>
            </a:r>
            <a:r>
              <a:rPr lang="ru-RU" sz="2800" b="1" dirty="0" err="1">
                <a:solidFill>
                  <a:srgbClr val="156082">
                    <a:lumMod val="50000"/>
                  </a:srgbClr>
                </a:solidFill>
                <a:latin typeface="Montserrat" panose="00000500000000000000" pitchFamily="2" charset="-52"/>
              </a:rPr>
              <a:t>мың</a:t>
            </a:r>
            <a:r>
              <a:rPr lang="ru-RU" sz="2800" b="1" dirty="0">
                <a:solidFill>
                  <a:srgbClr val="156082">
                    <a:lumMod val="50000"/>
                  </a:srgbClr>
                </a:solidFill>
                <a:latin typeface="Montserrat" panose="00000500000000000000" pitchFamily="2" charset="-52"/>
              </a:rPr>
              <a:t> </a:t>
            </a:r>
            <a:r>
              <a:rPr lang="ru-RU" sz="2800" b="1" dirty="0" err="1">
                <a:solidFill>
                  <a:srgbClr val="156082">
                    <a:lumMod val="50000"/>
                  </a:srgbClr>
                </a:solidFill>
                <a:latin typeface="Montserrat" panose="00000500000000000000" pitchFamily="2" charset="-52"/>
              </a:rPr>
              <a:t>қаралым</a:t>
            </a:r>
            <a:endParaRPr lang="ru-RU" sz="2800" b="1" dirty="0">
              <a:solidFill>
                <a:srgbClr val="156082">
                  <a:lumMod val="50000"/>
                </a:srgbClr>
              </a:solidFill>
              <a:latin typeface="Montserrat" panose="00000500000000000000" pitchFamily="2" charset="-52"/>
            </a:endParaRPr>
          </a:p>
        </p:txBody>
      </p:sp>
      <p:sp>
        <p:nvSpPr>
          <p:cNvPr id="10" name="TextBox 9">
            <a:extLst>
              <a:ext uri="{FF2B5EF4-FFF2-40B4-BE49-F238E27FC236}">
                <a16:creationId xmlns:a16="http://schemas.microsoft.com/office/drawing/2014/main" id="{ABBC1AE4-E999-A108-F1F1-EF277C964FD4}"/>
              </a:ext>
            </a:extLst>
          </p:cNvPr>
          <p:cNvSpPr txBox="1"/>
          <p:nvPr/>
        </p:nvSpPr>
        <p:spPr>
          <a:xfrm>
            <a:off x="1812697" y="5008461"/>
            <a:ext cx="4130903" cy="1261884"/>
          </a:xfrm>
          <a:prstGeom prst="rect">
            <a:avLst/>
          </a:prstGeom>
          <a:noFill/>
          <a:ln w="19050">
            <a:noFill/>
          </a:ln>
        </p:spPr>
        <p:txBody>
          <a:bodyPr wrap="square">
            <a:spAutoFit/>
          </a:bodyPr>
          <a:lstStyle/>
          <a:p>
            <a:pPr defTabSz="1371600" eaLnBrk="1" fontAlgn="auto" hangingPunct="1">
              <a:spcBef>
                <a:spcPts val="0"/>
              </a:spcBef>
              <a:spcAft>
                <a:spcPts val="0"/>
              </a:spcAft>
            </a:pPr>
            <a:r>
              <a:rPr lang="en-US" sz="2800" b="1" dirty="0">
                <a:solidFill>
                  <a:prstClr val="black"/>
                </a:solidFill>
                <a:latin typeface="Montserrat" panose="00000500000000000000" pitchFamily="2" charset="-52"/>
              </a:rPr>
              <a:t>Instagram</a:t>
            </a:r>
            <a:r>
              <a:rPr lang="ru-RU" sz="2800" b="1" dirty="0">
                <a:solidFill>
                  <a:prstClr val="black"/>
                </a:solidFill>
                <a:latin typeface="Montserrat" panose="00000500000000000000" pitchFamily="2" charset="-52"/>
              </a:rPr>
              <a:t> </a:t>
            </a:r>
            <a:r>
              <a:rPr lang="ru-RU" sz="2800" b="1" dirty="0" err="1">
                <a:solidFill>
                  <a:prstClr val="black"/>
                </a:solidFill>
                <a:latin typeface="Montserrat" panose="00000500000000000000" pitchFamily="2" charset="-52"/>
              </a:rPr>
              <a:t>арнасы</a:t>
            </a:r>
            <a:r>
              <a:rPr lang="ru-RU" sz="2800" b="1" dirty="0">
                <a:solidFill>
                  <a:prstClr val="black"/>
                </a:solidFill>
                <a:latin typeface="Montserrat" panose="00000500000000000000" pitchFamily="2" charset="-52"/>
              </a:rPr>
              <a:t>:</a:t>
            </a:r>
          </a:p>
          <a:p>
            <a:pPr defTabSz="1371600" eaLnBrk="1" fontAlgn="auto" hangingPunct="1">
              <a:spcBef>
                <a:spcPts val="0"/>
              </a:spcBef>
              <a:spcAft>
                <a:spcPts val="0"/>
              </a:spcAft>
            </a:pPr>
            <a:r>
              <a:rPr lang="ru-RU" sz="4800" b="1" dirty="0">
                <a:solidFill>
                  <a:srgbClr val="0E2841">
                    <a:lumMod val="60000"/>
                    <a:lumOff val="40000"/>
                  </a:srgbClr>
                </a:solidFill>
                <a:latin typeface="Montserrat" panose="00000500000000000000" pitchFamily="2" charset="-52"/>
              </a:rPr>
              <a:t>239</a:t>
            </a:r>
            <a:r>
              <a:rPr lang="ru-RU" sz="4400" b="1" dirty="0">
                <a:solidFill>
                  <a:srgbClr val="E97132">
                    <a:lumMod val="75000"/>
                  </a:srgbClr>
                </a:solidFill>
                <a:latin typeface="Montserrat" panose="00000500000000000000" pitchFamily="2" charset="-52"/>
              </a:rPr>
              <a:t> </a:t>
            </a:r>
            <a:r>
              <a:rPr lang="ru-RU" sz="2800" b="1" dirty="0" err="1">
                <a:solidFill>
                  <a:srgbClr val="E97132">
                    <a:lumMod val="75000"/>
                  </a:srgbClr>
                </a:solidFill>
                <a:latin typeface="Montserrat" panose="00000500000000000000" pitchFamily="2" charset="-52"/>
              </a:rPr>
              <a:t>жарияланым</a:t>
            </a:r>
            <a:endParaRPr lang="ru-RU" sz="2800" b="1" dirty="0">
              <a:solidFill>
                <a:srgbClr val="E97132">
                  <a:lumMod val="75000"/>
                </a:srgbClr>
              </a:solidFill>
              <a:latin typeface="Montserrat" panose="00000500000000000000" pitchFamily="2" charset="-52"/>
            </a:endParaRPr>
          </a:p>
        </p:txBody>
      </p:sp>
      <p:sp>
        <p:nvSpPr>
          <p:cNvPr id="11" name="TextBox 10">
            <a:extLst>
              <a:ext uri="{FF2B5EF4-FFF2-40B4-BE49-F238E27FC236}">
                <a16:creationId xmlns:a16="http://schemas.microsoft.com/office/drawing/2014/main" id="{B42086FD-2847-9AC5-BACE-08DE37BB8B85}"/>
              </a:ext>
            </a:extLst>
          </p:cNvPr>
          <p:cNvSpPr txBox="1"/>
          <p:nvPr/>
        </p:nvSpPr>
        <p:spPr>
          <a:xfrm>
            <a:off x="8551404" y="4893574"/>
            <a:ext cx="5262830" cy="1569660"/>
          </a:xfrm>
          <a:prstGeom prst="rect">
            <a:avLst/>
          </a:prstGeom>
          <a:noFill/>
          <a:ln w="19050">
            <a:noFill/>
          </a:ln>
        </p:spPr>
        <p:txBody>
          <a:bodyPr wrap="square">
            <a:spAutoFit/>
          </a:bodyPr>
          <a:lstStyle/>
          <a:p>
            <a:pPr defTabSz="1371600" eaLnBrk="1" fontAlgn="auto" hangingPunct="1">
              <a:spcBef>
                <a:spcPts val="0"/>
              </a:spcBef>
              <a:spcAft>
                <a:spcPts val="0"/>
              </a:spcAft>
            </a:pPr>
            <a:r>
              <a:rPr lang="en-US" sz="2800" b="1" dirty="0">
                <a:solidFill>
                  <a:prstClr val="black"/>
                </a:solidFill>
                <a:latin typeface="Montserrat" panose="00000500000000000000" pitchFamily="2" charset="-52"/>
              </a:rPr>
              <a:t>Web-</a:t>
            </a:r>
            <a:r>
              <a:rPr lang="ru-RU" sz="2800" b="1" dirty="0">
                <a:solidFill>
                  <a:prstClr val="black"/>
                </a:solidFill>
                <a:latin typeface="Montserrat" panose="00000500000000000000" pitchFamily="2" charset="-52"/>
              </a:rPr>
              <a:t>сайт:</a:t>
            </a:r>
          </a:p>
          <a:p>
            <a:pPr defTabSz="1371600" eaLnBrk="1" fontAlgn="auto" hangingPunct="1">
              <a:spcBef>
                <a:spcPts val="0"/>
              </a:spcBef>
              <a:spcAft>
                <a:spcPts val="0"/>
              </a:spcAft>
            </a:pPr>
            <a:r>
              <a:rPr lang="ru-RU" sz="4800" b="1" dirty="0">
                <a:solidFill>
                  <a:srgbClr val="156082">
                    <a:lumMod val="75000"/>
                  </a:srgbClr>
                </a:solidFill>
                <a:latin typeface="Montserrat" panose="00000500000000000000" pitchFamily="2" charset="-52"/>
              </a:rPr>
              <a:t>81</a:t>
            </a:r>
            <a:r>
              <a:rPr lang="ru-RU" sz="3200" b="1" dirty="0">
                <a:solidFill>
                  <a:srgbClr val="82B323"/>
                </a:solidFill>
                <a:latin typeface="Montserrat" panose="00000500000000000000" pitchFamily="2" charset="-52"/>
              </a:rPr>
              <a:t> </a:t>
            </a:r>
            <a:r>
              <a:rPr lang="ru-RU" sz="2000" b="1" dirty="0" err="1">
                <a:solidFill>
                  <a:srgbClr val="82B323"/>
                </a:solidFill>
                <a:latin typeface="Montserrat" panose="00000500000000000000" pitchFamily="2" charset="-52"/>
              </a:rPr>
              <a:t>баспасөз</a:t>
            </a:r>
            <a:r>
              <a:rPr lang="ru-RU" sz="2000" b="1" dirty="0">
                <a:solidFill>
                  <a:srgbClr val="82B323"/>
                </a:solidFill>
                <a:latin typeface="Montserrat" panose="00000500000000000000" pitchFamily="2" charset="-52"/>
              </a:rPr>
              <a:t> </a:t>
            </a:r>
            <a:r>
              <a:rPr lang="ru-RU" sz="2000" b="1" dirty="0" err="1">
                <a:solidFill>
                  <a:srgbClr val="82B323"/>
                </a:solidFill>
                <a:latin typeface="Montserrat" panose="00000500000000000000" pitchFamily="2" charset="-52"/>
              </a:rPr>
              <a:t>хабарламалары</a:t>
            </a:r>
            <a:r>
              <a:rPr lang="ru-RU" sz="2000" b="1" dirty="0">
                <a:solidFill>
                  <a:srgbClr val="82B323"/>
                </a:solidFill>
                <a:latin typeface="Montserrat" panose="00000500000000000000" pitchFamily="2" charset="-52"/>
              </a:rPr>
              <a:t> мен </a:t>
            </a:r>
            <a:r>
              <a:rPr lang="ru-RU" sz="2000" b="1" dirty="0" err="1">
                <a:solidFill>
                  <a:srgbClr val="82B323"/>
                </a:solidFill>
                <a:latin typeface="Montserrat" panose="00000500000000000000" pitchFamily="2" charset="-52"/>
              </a:rPr>
              <a:t>ақпараттық</a:t>
            </a:r>
            <a:r>
              <a:rPr lang="ru-RU" sz="2000" b="1" dirty="0">
                <a:solidFill>
                  <a:srgbClr val="82B323"/>
                </a:solidFill>
                <a:latin typeface="Montserrat" panose="00000500000000000000" pitchFamily="2" charset="-52"/>
              </a:rPr>
              <a:t> </a:t>
            </a:r>
            <a:r>
              <a:rPr lang="ru-RU" sz="2000" b="1" dirty="0" err="1">
                <a:solidFill>
                  <a:srgbClr val="82B323"/>
                </a:solidFill>
                <a:latin typeface="Montserrat" panose="00000500000000000000" pitchFamily="2" charset="-52"/>
              </a:rPr>
              <a:t>хабарламалар</a:t>
            </a:r>
            <a:endParaRPr lang="ru-RU" sz="2000" b="1" dirty="0">
              <a:solidFill>
                <a:srgbClr val="82B323"/>
              </a:solidFill>
              <a:latin typeface="Montserrat" panose="00000500000000000000" pitchFamily="2" charset="-52"/>
            </a:endParaRPr>
          </a:p>
        </p:txBody>
      </p:sp>
      <p:sp>
        <p:nvSpPr>
          <p:cNvPr id="13" name="TextBox 12">
            <a:extLst>
              <a:ext uri="{FF2B5EF4-FFF2-40B4-BE49-F238E27FC236}">
                <a16:creationId xmlns:a16="http://schemas.microsoft.com/office/drawing/2014/main" id="{25178472-5774-C177-E6E0-54FE868B3695}"/>
              </a:ext>
            </a:extLst>
          </p:cNvPr>
          <p:cNvSpPr txBox="1"/>
          <p:nvPr/>
        </p:nvSpPr>
        <p:spPr>
          <a:xfrm>
            <a:off x="2872060" y="7327408"/>
            <a:ext cx="6033449" cy="830997"/>
          </a:xfrm>
          <a:prstGeom prst="rect">
            <a:avLst/>
          </a:prstGeom>
          <a:noFill/>
          <a:ln w="19050">
            <a:noFill/>
          </a:ln>
        </p:spPr>
        <p:txBody>
          <a:bodyPr wrap="square">
            <a:spAutoFit/>
          </a:bodyPr>
          <a:lstStyle/>
          <a:p>
            <a:pPr defTabSz="1371600" eaLnBrk="1" fontAlgn="auto" hangingPunct="1">
              <a:spcBef>
                <a:spcPts val="0"/>
              </a:spcBef>
              <a:spcAft>
                <a:spcPts val="0"/>
              </a:spcAft>
            </a:pPr>
            <a:r>
              <a:rPr lang="ru-RU" sz="2400" b="1" dirty="0" err="1">
                <a:solidFill>
                  <a:prstClr val="black"/>
                </a:solidFill>
                <a:latin typeface="Montserrat" panose="00000500000000000000" pitchFamily="2" charset="-52"/>
              </a:rPr>
              <a:t>Бөгде</a:t>
            </a:r>
            <a:r>
              <a:rPr lang="ru-RU" sz="2400" b="1" dirty="0">
                <a:solidFill>
                  <a:prstClr val="black"/>
                </a:solidFill>
                <a:latin typeface="Montserrat" panose="00000500000000000000" pitchFamily="2" charset="-52"/>
              </a:rPr>
              <a:t> медиа </a:t>
            </a:r>
            <a:r>
              <a:rPr lang="ru-RU" sz="2400" b="1" dirty="0" err="1">
                <a:solidFill>
                  <a:prstClr val="black"/>
                </a:solidFill>
                <a:latin typeface="Montserrat" panose="00000500000000000000" pitchFamily="2" charset="-52"/>
              </a:rPr>
              <a:t>алаңдардағы</a:t>
            </a:r>
            <a:r>
              <a:rPr lang="ru-RU" sz="2400" b="1" dirty="0">
                <a:solidFill>
                  <a:prstClr val="black"/>
                </a:solidFill>
                <a:latin typeface="Montserrat" panose="00000500000000000000" pitchFamily="2" charset="-52"/>
              </a:rPr>
              <a:t> </a:t>
            </a:r>
            <a:r>
              <a:rPr lang="ru-RU" sz="2400" b="1" dirty="0" err="1">
                <a:solidFill>
                  <a:prstClr val="black"/>
                </a:solidFill>
                <a:latin typeface="Montserrat" panose="00000500000000000000" pitchFamily="2" charset="-52"/>
              </a:rPr>
              <a:t>материалдар</a:t>
            </a:r>
            <a:r>
              <a:rPr lang="ru-RU" sz="2400" b="1" dirty="0">
                <a:solidFill>
                  <a:prstClr val="black"/>
                </a:solidFill>
                <a:latin typeface="Montserrat" panose="00000500000000000000" pitchFamily="2" charset="-52"/>
              </a:rPr>
              <a:t> :</a:t>
            </a:r>
          </a:p>
        </p:txBody>
      </p:sp>
      <p:pic>
        <p:nvPicPr>
          <p:cNvPr id="14" name="Рисунок 24" descr="Изображение выглядит как текст, Шрифт, белый, дизайн&#10;&#10;Автоматически созданное описание">
            <a:extLst>
              <a:ext uri="{FF2B5EF4-FFF2-40B4-BE49-F238E27FC236}">
                <a16:creationId xmlns:a16="http://schemas.microsoft.com/office/drawing/2014/main" id="{FAE82707-8431-D9E1-F93D-465433A69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790" y="8891880"/>
            <a:ext cx="1565166" cy="1233434"/>
          </a:xfrm>
          <a:prstGeom prst="rect">
            <a:avLst/>
          </a:prstGeom>
        </p:spPr>
      </p:pic>
      <p:pic>
        <p:nvPicPr>
          <p:cNvPr id="15" name="Рисунок 28" descr="Изображение выглядит как текст, Шрифт, Цвет электрик, снимок экрана&#10;&#10;Автоматически созданное описание">
            <a:extLst>
              <a:ext uri="{FF2B5EF4-FFF2-40B4-BE49-F238E27FC236}">
                <a16:creationId xmlns:a16="http://schemas.microsoft.com/office/drawing/2014/main" id="{E85330E7-46ED-8DA5-2C9A-DE8EA73D8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8642" y="9085392"/>
            <a:ext cx="1133050" cy="637341"/>
          </a:xfrm>
          <a:prstGeom prst="rect">
            <a:avLst/>
          </a:prstGeom>
        </p:spPr>
      </p:pic>
      <p:pic>
        <p:nvPicPr>
          <p:cNvPr id="16" name="Picture 15" descr="FORBES - Globuc">
            <a:extLst>
              <a:ext uri="{FF2B5EF4-FFF2-40B4-BE49-F238E27FC236}">
                <a16:creationId xmlns:a16="http://schemas.microsoft.com/office/drawing/2014/main" id="{71B20481-03BB-907B-94EC-D6099E41B10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7043" b="34680"/>
          <a:stretch/>
        </p:blipFill>
        <p:spPr bwMode="auto">
          <a:xfrm>
            <a:off x="753334" y="9190491"/>
            <a:ext cx="2118726" cy="5991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Информационный портал Zakon.kz публикует новость о Дне первокурсника.  Посвящение в студенты Алматинского филиала СПбГУП">
            <a:extLst>
              <a:ext uri="{FF2B5EF4-FFF2-40B4-BE49-F238E27FC236}">
                <a16:creationId xmlns:a16="http://schemas.microsoft.com/office/drawing/2014/main" id="{CB4A23A4-4C25-F3C7-3DF6-A17B51D3AE3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7637" b="25513"/>
          <a:stretch/>
        </p:blipFill>
        <p:spPr bwMode="auto">
          <a:xfrm>
            <a:off x="6743051" y="9113105"/>
            <a:ext cx="1785941" cy="4729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Международному информационному агентству «Казинформ» исполнилось 99 лет: 13  Августа 2019, 16:10 - новости на inform.kz">
            <a:extLst>
              <a:ext uri="{FF2B5EF4-FFF2-40B4-BE49-F238E27FC236}">
                <a16:creationId xmlns:a16="http://schemas.microsoft.com/office/drawing/2014/main" id="{18794AEB-0F74-4493-27EA-79BAF6D02F7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 t="28321" r="3" b="25907"/>
          <a:stretch/>
        </p:blipFill>
        <p:spPr bwMode="auto">
          <a:xfrm>
            <a:off x="9323758" y="9051219"/>
            <a:ext cx="2201986" cy="6715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Прайс nur.kz">
            <a:extLst>
              <a:ext uri="{FF2B5EF4-FFF2-40B4-BE49-F238E27FC236}">
                <a16:creationId xmlns:a16="http://schemas.microsoft.com/office/drawing/2014/main" id="{A0E8FF09-08BC-C346-573B-E144E15E1C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84864" y="8904398"/>
            <a:ext cx="2201986" cy="885198"/>
          </a:xfrm>
          <a:prstGeom prst="rect">
            <a:avLst/>
          </a:prstGeom>
          <a:noFill/>
          <a:extLst>
            <a:ext uri="{909E8E84-426E-40DD-AFC4-6F175D3DCCD1}">
              <a14:hiddenFill xmlns:a14="http://schemas.microsoft.com/office/drawing/2010/main">
                <a:solidFill>
                  <a:srgbClr val="FFFFFF"/>
                </a:solidFill>
              </a14:hiddenFill>
            </a:ext>
          </a:extLst>
        </p:spPr>
      </p:pic>
      <p:pic>
        <p:nvPicPr>
          <p:cNvPr id="20" name="Рисунок 17">
            <a:extLst>
              <a:ext uri="{FF2B5EF4-FFF2-40B4-BE49-F238E27FC236}">
                <a16:creationId xmlns:a16="http://schemas.microsoft.com/office/drawing/2014/main" id="{E9E24FF3-6CFA-1866-691D-F8CE2D704639}"/>
              </a:ext>
            </a:extLst>
          </p:cNvPr>
          <p:cNvPicPr>
            <a:picLocks noChangeAspect="1"/>
          </p:cNvPicPr>
          <p:nvPr/>
        </p:nvPicPr>
        <p:blipFill>
          <a:blip r:embed="rId10"/>
          <a:stretch>
            <a:fillRect/>
          </a:stretch>
        </p:blipFill>
        <p:spPr>
          <a:xfrm>
            <a:off x="14678582" y="9072460"/>
            <a:ext cx="1629003" cy="557291"/>
          </a:xfrm>
          <a:prstGeom prst="rect">
            <a:avLst/>
          </a:prstGeom>
        </p:spPr>
      </p:pic>
      <p:sp>
        <p:nvSpPr>
          <p:cNvPr id="22" name="TextBox 21">
            <a:extLst>
              <a:ext uri="{FF2B5EF4-FFF2-40B4-BE49-F238E27FC236}">
                <a16:creationId xmlns:a16="http://schemas.microsoft.com/office/drawing/2014/main" id="{758CB787-AC4A-06C4-66B7-6047D9455A41}"/>
              </a:ext>
            </a:extLst>
          </p:cNvPr>
          <p:cNvSpPr txBox="1"/>
          <p:nvPr/>
        </p:nvSpPr>
        <p:spPr>
          <a:xfrm>
            <a:off x="866295" y="1470505"/>
            <a:ext cx="14937492" cy="830997"/>
          </a:xfrm>
          <a:prstGeom prst="rect">
            <a:avLst/>
          </a:prstGeom>
          <a:noFill/>
        </p:spPr>
        <p:txBody>
          <a:bodyPr wrap="square">
            <a:spAutoFit/>
          </a:bodyPr>
          <a:lstStyle/>
          <a:p>
            <a:pPr defTabSz="1371600" eaLnBrk="1" fontAlgn="auto" hangingPunct="1">
              <a:spcBef>
                <a:spcPts val="0"/>
              </a:spcBef>
              <a:spcAft>
                <a:spcPts val="0"/>
              </a:spcAft>
              <a:defRPr/>
            </a:pPr>
            <a:r>
              <a:rPr lang="ru-RU" sz="2400" b="1" spc="-30" dirty="0" err="1">
                <a:solidFill>
                  <a:srgbClr val="156082">
                    <a:lumMod val="75000"/>
                  </a:srgbClr>
                </a:solidFill>
                <a:latin typeface="Montserrat "/>
                <a:cs typeface="Arial"/>
              </a:rPr>
              <a:t>Ақпараттық</a:t>
            </a:r>
            <a:r>
              <a:rPr lang="ru-RU" sz="2400" b="1" spc="-30" dirty="0">
                <a:solidFill>
                  <a:srgbClr val="156082">
                    <a:lumMod val="75000"/>
                  </a:srgbClr>
                </a:solidFill>
                <a:latin typeface="Montserrat "/>
                <a:cs typeface="Arial"/>
              </a:rPr>
              <a:t> </a:t>
            </a:r>
            <a:r>
              <a:rPr lang="ru-RU" sz="2400" b="1" spc="-30" dirty="0" err="1">
                <a:solidFill>
                  <a:srgbClr val="156082">
                    <a:lumMod val="75000"/>
                  </a:srgbClr>
                </a:solidFill>
                <a:latin typeface="Montserrat "/>
                <a:cs typeface="Arial"/>
              </a:rPr>
              <a:t>алаңда</a:t>
            </a:r>
            <a:r>
              <a:rPr lang="ru-RU" sz="2400" b="1" spc="-30" dirty="0">
                <a:solidFill>
                  <a:srgbClr val="156082">
                    <a:lumMod val="75000"/>
                  </a:srgbClr>
                </a:solidFill>
                <a:latin typeface="Montserrat "/>
                <a:cs typeface="Arial"/>
              </a:rPr>
              <a:t> </a:t>
            </a:r>
            <a:r>
              <a:rPr lang="ru-RU" sz="2400" b="1" spc="-30" dirty="0" err="1">
                <a:solidFill>
                  <a:srgbClr val="156082">
                    <a:lumMod val="75000"/>
                  </a:srgbClr>
                </a:solidFill>
                <a:latin typeface="Montserrat "/>
                <a:cs typeface="Arial"/>
              </a:rPr>
              <a:t>халықты</a:t>
            </a:r>
            <a:r>
              <a:rPr lang="ru-RU" sz="2400" b="1" spc="-30" dirty="0">
                <a:solidFill>
                  <a:srgbClr val="156082">
                    <a:lumMod val="75000"/>
                  </a:srgbClr>
                </a:solidFill>
                <a:latin typeface="Montserrat "/>
                <a:cs typeface="Arial"/>
              </a:rPr>
              <a:t> </a:t>
            </a:r>
            <a:r>
              <a:rPr lang="ru-RU" sz="2400" b="1" spc="-30" dirty="0" err="1">
                <a:solidFill>
                  <a:srgbClr val="156082">
                    <a:lumMod val="75000"/>
                  </a:srgbClr>
                </a:solidFill>
                <a:latin typeface="Montserrat "/>
                <a:cs typeface="Arial"/>
              </a:rPr>
              <a:t>қамту</a:t>
            </a:r>
            <a:r>
              <a:rPr lang="ru-RU" sz="2400" b="1" spc="-30" dirty="0">
                <a:solidFill>
                  <a:srgbClr val="156082">
                    <a:lumMod val="75000"/>
                  </a:srgbClr>
                </a:solidFill>
                <a:latin typeface="Montserrat "/>
                <a:cs typeface="Arial"/>
              </a:rPr>
              <a:t> - 606,1 </a:t>
            </a:r>
            <a:r>
              <a:rPr lang="ru-RU" sz="2400" b="1" spc="-30" dirty="0" err="1">
                <a:solidFill>
                  <a:srgbClr val="156082">
                    <a:lumMod val="75000"/>
                  </a:srgbClr>
                </a:solidFill>
                <a:latin typeface="Montserrat "/>
                <a:cs typeface="Arial"/>
              </a:rPr>
              <a:t>мың</a:t>
            </a:r>
            <a:r>
              <a:rPr lang="ru-RU" sz="2400" b="1" spc="-30" dirty="0">
                <a:solidFill>
                  <a:srgbClr val="156082">
                    <a:lumMod val="75000"/>
                  </a:srgbClr>
                </a:solidFill>
                <a:latin typeface="Montserrat "/>
                <a:cs typeface="Arial"/>
              </a:rPr>
              <a:t> адам</a:t>
            </a:r>
          </a:p>
          <a:p>
            <a:pPr defTabSz="1371600" eaLnBrk="1" fontAlgn="auto" hangingPunct="1">
              <a:spcBef>
                <a:spcPts val="0"/>
              </a:spcBef>
              <a:spcAft>
                <a:spcPts val="0"/>
              </a:spcAft>
              <a:defRPr/>
            </a:pPr>
            <a:r>
              <a:rPr lang="ru-RU" sz="2400" b="1" spc="-30" dirty="0">
                <a:solidFill>
                  <a:srgbClr val="156082">
                    <a:lumMod val="75000"/>
                  </a:srgbClr>
                </a:solidFill>
                <a:latin typeface="Montserrat "/>
                <a:cs typeface="Arial"/>
              </a:rPr>
              <a:t>(2023 </a:t>
            </a:r>
            <a:r>
              <a:rPr lang="ru-RU" sz="2400" b="1" spc="-30" dirty="0" err="1">
                <a:solidFill>
                  <a:srgbClr val="156082">
                    <a:lumMod val="75000"/>
                  </a:srgbClr>
                </a:solidFill>
                <a:latin typeface="Montserrat "/>
                <a:cs typeface="Arial"/>
              </a:rPr>
              <a:t>жылы</a:t>
            </a:r>
            <a:r>
              <a:rPr lang="ru-RU" sz="2400" b="1" spc="-30" dirty="0">
                <a:solidFill>
                  <a:srgbClr val="156082">
                    <a:lumMod val="75000"/>
                  </a:srgbClr>
                </a:solidFill>
                <a:latin typeface="Montserrat "/>
                <a:cs typeface="Arial"/>
              </a:rPr>
              <a:t> 564,4 </a:t>
            </a:r>
            <a:r>
              <a:rPr lang="ru-RU" sz="2400" b="1" spc="-30" dirty="0" err="1">
                <a:solidFill>
                  <a:srgbClr val="156082">
                    <a:lumMod val="75000"/>
                  </a:srgbClr>
                </a:solidFill>
                <a:latin typeface="Montserrat "/>
                <a:cs typeface="Arial"/>
              </a:rPr>
              <a:t>мың</a:t>
            </a:r>
            <a:r>
              <a:rPr lang="ru-RU" sz="2400" b="1" spc="-30" dirty="0">
                <a:solidFill>
                  <a:srgbClr val="156082">
                    <a:lumMod val="75000"/>
                  </a:srgbClr>
                </a:solidFill>
                <a:latin typeface="Montserrat "/>
                <a:cs typeface="Arial"/>
              </a:rPr>
              <a:t> адам) 2024 </a:t>
            </a:r>
            <a:r>
              <a:rPr lang="ru-RU" sz="2400" b="1" spc="-30" dirty="0" err="1">
                <a:solidFill>
                  <a:srgbClr val="156082">
                    <a:lumMod val="75000"/>
                  </a:srgbClr>
                </a:solidFill>
                <a:latin typeface="Montserrat "/>
                <a:cs typeface="Arial"/>
              </a:rPr>
              <a:t>жылы</a:t>
            </a:r>
            <a:r>
              <a:rPr lang="ru-RU" sz="2400" b="1" spc="-30" dirty="0">
                <a:solidFill>
                  <a:srgbClr val="156082">
                    <a:lumMod val="75000"/>
                  </a:srgbClr>
                </a:solidFill>
                <a:latin typeface="Montserrat "/>
                <a:cs typeface="Arial"/>
              </a:rPr>
              <a:t> </a:t>
            </a:r>
            <a:endParaRPr lang="ru-RU" sz="2400" spc="-30" dirty="0">
              <a:solidFill>
                <a:srgbClr val="156082">
                  <a:lumMod val="75000"/>
                </a:srgbClr>
              </a:solidFill>
              <a:latin typeface="Montserrat "/>
              <a:cs typeface="Arial"/>
            </a:endParaRPr>
          </a:p>
        </p:txBody>
      </p:sp>
      <p:sp>
        <p:nvSpPr>
          <p:cNvPr id="23" name="TextBox 22">
            <a:extLst>
              <a:ext uri="{FF2B5EF4-FFF2-40B4-BE49-F238E27FC236}">
                <a16:creationId xmlns:a16="http://schemas.microsoft.com/office/drawing/2014/main" id="{52E3B03C-25F2-76E8-068B-E1C4A78B0BCD}"/>
              </a:ext>
            </a:extLst>
          </p:cNvPr>
          <p:cNvSpPr txBox="1"/>
          <p:nvPr/>
        </p:nvSpPr>
        <p:spPr>
          <a:xfrm>
            <a:off x="8570454" y="7067041"/>
            <a:ext cx="6033449" cy="1661993"/>
          </a:xfrm>
          <a:prstGeom prst="rect">
            <a:avLst/>
          </a:prstGeom>
          <a:noFill/>
          <a:ln w="19050">
            <a:noFill/>
          </a:ln>
        </p:spPr>
        <p:txBody>
          <a:bodyPr wrap="square">
            <a:spAutoFit/>
          </a:bodyPr>
          <a:lstStyle/>
          <a:p>
            <a:pPr algn="ctr" defTabSz="1371600" eaLnBrk="1" fontAlgn="auto" hangingPunct="1">
              <a:spcBef>
                <a:spcPts val="0"/>
              </a:spcBef>
              <a:spcAft>
                <a:spcPts val="0"/>
              </a:spcAft>
            </a:pPr>
            <a:r>
              <a:rPr lang="ru-RU" sz="3000" b="1" dirty="0" err="1">
                <a:solidFill>
                  <a:srgbClr val="156082">
                    <a:lumMod val="60000"/>
                    <a:lumOff val="40000"/>
                  </a:srgbClr>
                </a:solidFill>
                <a:latin typeface="Montserrat" panose="00000500000000000000" pitchFamily="2" charset="-52"/>
              </a:rPr>
              <a:t>телеарналарда</a:t>
            </a:r>
            <a:r>
              <a:rPr lang="ru-RU" sz="3000" b="1" dirty="0">
                <a:solidFill>
                  <a:srgbClr val="156082">
                    <a:lumMod val="60000"/>
                    <a:lumOff val="40000"/>
                  </a:srgbClr>
                </a:solidFill>
                <a:latin typeface="Montserrat" panose="00000500000000000000" pitchFamily="2" charset="-52"/>
              </a:rPr>
              <a:t> </a:t>
            </a:r>
            <a:r>
              <a:rPr lang="ru-RU" sz="3000" b="1" dirty="0" err="1">
                <a:solidFill>
                  <a:srgbClr val="156082">
                    <a:lumMod val="60000"/>
                    <a:lumOff val="40000"/>
                  </a:srgbClr>
                </a:solidFill>
                <a:latin typeface="Montserrat" panose="00000500000000000000" pitchFamily="2" charset="-52"/>
              </a:rPr>
              <a:t>және</a:t>
            </a:r>
            <a:r>
              <a:rPr lang="ru-RU" sz="3000" b="1" dirty="0">
                <a:solidFill>
                  <a:srgbClr val="156082">
                    <a:lumMod val="60000"/>
                    <a:lumOff val="40000"/>
                  </a:srgbClr>
                </a:solidFill>
                <a:latin typeface="Montserrat" panose="00000500000000000000" pitchFamily="2" charset="-52"/>
              </a:rPr>
              <a:t> </a:t>
            </a:r>
            <a:r>
              <a:rPr lang="ru-RU" sz="3000" b="1" dirty="0" err="1">
                <a:solidFill>
                  <a:srgbClr val="156082">
                    <a:lumMod val="60000"/>
                    <a:lumOff val="40000"/>
                  </a:srgbClr>
                </a:solidFill>
                <a:latin typeface="Montserrat" panose="00000500000000000000" pitchFamily="2" charset="-52"/>
              </a:rPr>
              <a:t>радиода</a:t>
            </a:r>
            <a:r>
              <a:rPr lang="ru-RU" sz="3000" b="1" dirty="0">
                <a:solidFill>
                  <a:srgbClr val="156082">
                    <a:lumMod val="60000"/>
                    <a:lumOff val="40000"/>
                  </a:srgbClr>
                </a:solidFill>
                <a:latin typeface="Montserrat" panose="00000500000000000000" pitchFamily="2" charset="-52"/>
              </a:rPr>
              <a:t>, </a:t>
            </a:r>
            <a:r>
              <a:rPr lang="ru-RU" sz="3000" b="1" dirty="0" err="1">
                <a:solidFill>
                  <a:srgbClr val="156082">
                    <a:lumMod val="60000"/>
                    <a:lumOff val="40000"/>
                  </a:srgbClr>
                </a:solidFill>
                <a:latin typeface="Montserrat" panose="00000500000000000000" pitchFamily="2" charset="-52"/>
              </a:rPr>
              <a:t>сондай-ақ</a:t>
            </a:r>
            <a:r>
              <a:rPr lang="ru-RU" sz="3000" b="1" dirty="0">
                <a:solidFill>
                  <a:srgbClr val="156082">
                    <a:lumMod val="60000"/>
                    <a:lumOff val="40000"/>
                  </a:srgbClr>
                </a:solidFill>
                <a:latin typeface="Montserrat" panose="00000500000000000000" pitchFamily="2" charset="-52"/>
              </a:rPr>
              <a:t> онлайн БАҚ-та</a:t>
            </a:r>
            <a:r>
              <a:rPr lang="ru-RU" sz="4200" b="1" dirty="0">
                <a:solidFill>
                  <a:srgbClr val="0F9ED5">
                    <a:lumMod val="75000"/>
                  </a:srgbClr>
                </a:solidFill>
                <a:latin typeface="Montserrat" panose="00000500000000000000" pitchFamily="2" charset="-52"/>
              </a:rPr>
              <a:t> 65</a:t>
            </a:r>
            <a:r>
              <a:rPr lang="ru-RU" sz="4200" b="1" dirty="0">
                <a:solidFill>
                  <a:srgbClr val="00B0F0"/>
                </a:solidFill>
                <a:latin typeface="Montserrat" panose="00000500000000000000" pitchFamily="2" charset="-52"/>
              </a:rPr>
              <a:t> </a:t>
            </a:r>
            <a:r>
              <a:rPr lang="ru-RU" sz="4200" b="1" dirty="0" err="1">
                <a:solidFill>
                  <a:srgbClr val="00B0F0"/>
                </a:solidFill>
                <a:latin typeface="Montserrat" panose="00000500000000000000" pitchFamily="2" charset="-52"/>
              </a:rPr>
              <a:t>қатысу</a:t>
            </a:r>
            <a:endParaRPr lang="ru-RU" sz="2100" b="1" dirty="0">
              <a:solidFill>
                <a:srgbClr val="00B0F0"/>
              </a:solidFill>
              <a:latin typeface="Montserrat" panose="00000500000000000000" pitchFamily="2" charset="-52"/>
            </a:endParaRPr>
          </a:p>
        </p:txBody>
      </p:sp>
    </p:spTree>
    <p:extLst>
      <p:ext uri="{BB962C8B-B14F-4D97-AF65-F5344CB8AC3E}">
        <p14:creationId xmlns:p14="http://schemas.microsoft.com/office/powerpoint/2010/main" val="2496893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602FC-009B-7295-FFA5-DFF7A98EFE42}"/>
            </a:ext>
          </a:extLst>
        </p:cNvPr>
        <p:cNvGrpSpPr/>
        <p:nvPr/>
      </p:nvGrpSpPr>
      <p:grpSpPr>
        <a:xfrm>
          <a:off x="0" y="0"/>
          <a:ext cx="0" cy="0"/>
          <a:chOff x="0" y="0"/>
          <a:chExt cx="0" cy="0"/>
        </a:xfrm>
      </p:grpSpPr>
      <p:sp>
        <p:nvSpPr>
          <p:cNvPr id="29" name="Прямоугольник 57">
            <a:extLst>
              <a:ext uri="{FF2B5EF4-FFF2-40B4-BE49-F238E27FC236}">
                <a16:creationId xmlns:a16="http://schemas.microsoft.com/office/drawing/2014/main" id="{85218F2C-E3CF-44E3-0F2E-998B152D6518}"/>
              </a:ext>
            </a:extLst>
          </p:cNvPr>
          <p:cNvSpPr/>
          <p:nvPr/>
        </p:nvSpPr>
        <p:spPr>
          <a:xfrm>
            <a:off x="11997571" y="2400300"/>
            <a:ext cx="5226416" cy="3795672"/>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19050" algn="ctr" defTabSz="1371600" eaLnBrk="1" fontAlgn="auto" hangingPunct="1">
              <a:lnSpc>
                <a:spcPts val="2618"/>
              </a:lnSpc>
              <a:spcBef>
                <a:spcPts val="0"/>
              </a:spcBef>
              <a:spcAft>
                <a:spcPts val="0"/>
              </a:spcAft>
              <a:defRPr/>
            </a:pPr>
            <a:endParaRPr lang="ru-RU" sz="2100" b="1" dirty="0">
              <a:solidFill>
                <a:prstClr val="black">
                  <a:lumMod val="85000"/>
                  <a:lumOff val="15000"/>
                </a:prstClr>
              </a:solidFill>
              <a:latin typeface="Montserrat "/>
              <a:cs typeface="Arial"/>
            </a:endParaRPr>
          </a:p>
          <a:p>
            <a:pPr marL="19050" algn="ctr" defTabSz="1371600" eaLnBrk="1" fontAlgn="auto" hangingPunct="1">
              <a:lnSpc>
                <a:spcPts val="2618"/>
              </a:lnSpc>
              <a:spcBef>
                <a:spcPts val="0"/>
              </a:spcBef>
              <a:spcAft>
                <a:spcPts val="0"/>
              </a:spcAft>
              <a:defRPr/>
            </a:pPr>
            <a:r>
              <a:rPr lang="ru-RU" sz="2100" b="1" dirty="0" err="1">
                <a:solidFill>
                  <a:prstClr val="black">
                    <a:lumMod val="85000"/>
                    <a:lumOff val="15000"/>
                  </a:prstClr>
                </a:solidFill>
                <a:latin typeface="Montserrat "/>
                <a:cs typeface="Arial"/>
              </a:rPr>
              <a:t>Жыл</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сайын</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Директорлар</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кеңесі</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тәуекелдер</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тіркелімін</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тәуекелдер</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картасын</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және</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тәуекелдерді</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іске</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асыру</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жөніндегі</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іс-шаралар</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жоспарын</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бекітеді</a:t>
            </a:r>
            <a:endParaRPr lang="ru-RU" sz="2100" b="1" spc="-15" dirty="0">
              <a:solidFill>
                <a:prstClr val="black">
                  <a:lumMod val="85000"/>
                  <a:lumOff val="15000"/>
                </a:prstClr>
              </a:solidFill>
              <a:latin typeface="Montserrat "/>
              <a:cs typeface="Arial"/>
            </a:endParaRPr>
          </a:p>
          <a:p>
            <a:pPr marL="19050" algn="ctr" defTabSz="1371600" eaLnBrk="1" fontAlgn="auto" hangingPunct="1">
              <a:lnSpc>
                <a:spcPts val="2618"/>
              </a:lnSpc>
              <a:spcBef>
                <a:spcPts val="0"/>
              </a:spcBef>
              <a:spcAft>
                <a:spcPts val="0"/>
              </a:spcAft>
              <a:defRPr/>
            </a:pPr>
            <a:r>
              <a:rPr lang="ru-RU" sz="2100" spc="-15" dirty="0" err="1">
                <a:solidFill>
                  <a:srgbClr val="4EA72E">
                    <a:lumMod val="75000"/>
                  </a:srgbClr>
                </a:solidFill>
                <a:latin typeface="Montserrat "/>
                <a:cs typeface="Microsoft Sans Serif"/>
              </a:rPr>
              <a:t>Есептілік</a:t>
            </a:r>
            <a:r>
              <a:rPr lang="ru-RU" sz="2100" spc="-15" dirty="0">
                <a:solidFill>
                  <a:srgbClr val="4EA72E">
                    <a:lumMod val="75000"/>
                  </a:srgbClr>
                </a:solidFill>
                <a:latin typeface="Montserrat "/>
                <a:cs typeface="Microsoft Sans Serif"/>
              </a:rPr>
              <a:t> </a:t>
            </a:r>
            <a:r>
              <a:rPr lang="ru-RU" sz="2100" spc="-15" dirty="0" err="1">
                <a:solidFill>
                  <a:srgbClr val="4EA72E">
                    <a:lumMod val="75000"/>
                  </a:srgbClr>
                </a:solidFill>
                <a:latin typeface="Montserrat "/>
                <a:cs typeface="Microsoft Sans Serif"/>
              </a:rPr>
              <a:t>тоқсан</a:t>
            </a:r>
            <a:r>
              <a:rPr lang="ru-RU" sz="2100" spc="-15" dirty="0">
                <a:solidFill>
                  <a:srgbClr val="4EA72E">
                    <a:lumMod val="75000"/>
                  </a:srgbClr>
                </a:solidFill>
                <a:latin typeface="Montserrat "/>
                <a:cs typeface="Microsoft Sans Serif"/>
              </a:rPr>
              <a:t> </a:t>
            </a:r>
            <a:r>
              <a:rPr lang="ru-RU" sz="2100" spc="-15" dirty="0" err="1">
                <a:solidFill>
                  <a:srgbClr val="4EA72E">
                    <a:lumMod val="75000"/>
                  </a:srgbClr>
                </a:solidFill>
                <a:latin typeface="Montserrat "/>
                <a:cs typeface="Microsoft Sans Serif"/>
              </a:rPr>
              <a:t>сайынғы</a:t>
            </a:r>
            <a:r>
              <a:rPr lang="ru-RU" sz="2100" spc="-15" dirty="0">
                <a:solidFill>
                  <a:srgbClr val="4EA72E">
                    <a:lumMod val="75000"/>
                  </a:srgbClr>
                </a:solidFill>
                <a:latin typeface="Montserrat "/>
                <a:cs typeface="Microsoft Sans Serif"/>
              </a:rPr>
              <a:t> </a:t>
            </a:r>
            <a:r>
              <a:rPr lang="ru-RU" sz="2100" spc="-15" dirty="0" err="1">
                <a:solidFill>
                  <a:srgbClr val="4EA72E">
                    <a:lumMod val="75000"/>
                  </a:srgbClr>
                </a:solidFill>
                <a:latin typeface="Montserrat "/>
                <a:cs typeface="Microsoft Sans Serif"/>
              </a:rPr>
              <a:t>негізде</a:t>
            </a:r>
            <a:r>
              <a:rPr lang="ru-RU" sz="2100" spc="-15" dirty="0">
                <a:solidFill>
                  <a:srgbClr val="4EA72E">
                    <a:lumMod val="75000"/>
                  </a:srgbClr>
                </a:solidFill>
                <a:latin typeface="Montserrat "/>
                <a:cs typeface="Microsoft Sans Serif"/>
              </a:rPr>
              <a:t> </a:t>
            </a:r>
            <a:r>
              <a:rPr lang="ru-RU" sz="2100" spc="-15" dirty="0" err="1">
                <a:solidFill>
                  <a:srgbClr val="4EA72E">
                    <a:lumMod val="75000"/>
                  </a:srgbClr>
                </a:solidFill>
                <a:latin typeface="Montserrat "/>
                <a:cs typeface="Microsoft Sans Serif"/>
              </a:rPr>
              <a:t>ұсынылады</a:t>
            </a:r>
            <a:endParaRPr lang="ru-RU" sz="3000" b="1" dirty="0">
              <a:solidFill>
                <a:prstClr val="black">
                  <a:lumMod val="85000"/>
                  <a:lumOff val="15000"/>
                </a:prstClr>
              </a:solidFill>
              <a:latin typeface="Montserrat "/>
              <a:cs typeface="Arial"/>
            </a:endParaRPr>
          </a:p>
          <a:p>
            <a:pPr marL="19050" algn="ctr" defTabSz="1371600" eaLnBrk="1" fontAlgn="auto" hangingPunct="1">
              <a:lnSpc>
                <a:spcPts val="2738"/>
              </a:lnSpc>
              <a:spcBef>
                <a:spcPts val="143"/>
              </a:spcBef>
              <a:spcAft>
                <a:spcPts val="0"/>
              </a:spcAft>
              <a:defRPr/>
            </a:pPr>
            <a:r>
              <a:rPr lang="ru-RU" sz="3000" spc="-15" dirty="0">
                <a:solidFill>
                  <a:prstClr val="black">
                    <a:lumMod val="85000"/>
                    <a:lumOff val="15000"/>
                  </a:prstClr>
                </a:solidFill>
                <a:latin typeface="Montserrat "/>
                <a:cs typeface="Microsoft Sans Serif"/>
              </a:rPr>
              <a:t> </a:t>
            </a:r>
            <a:endParaRPr lang="ru-RU" sz="3000" dirty="0">
              <a:solidFill>
                <a:srgbClr val="4EA72E">
                  <a:lumMod val="75000"/>
                </a:srgbClr>
              </a:solidFill>
              <a:latin typeface="Montserrat "/>
              <a:cs typeface="Microsoft Sans Serif"/>
            </a:endParaRPr>
          </a:p>
        </p:txBody>
      </p:sp>
      <p:sp>
        <p:nvSpPr>
          <p:cNvPr id="26" name="Прямоугольник 57">
            <a:extLst>
              <a:ext uri="{FF2B5EF4-FFF2-40B4-BE49-F238E27FC236}">
                <a16:creationId xmlns:a16="http://schemas.microsoft.com/office/drawing/2014/main" id="{567F268C-A033-1275-08BD-F8C10717A009}"/>
              </a:ext>
            </a:extLst>
          </p:cNvPr>
          <p:cNvSpPr/>
          <p:nvPr/>
        </p:nvSpPr>
        <p:spPr>
          <a:xfrm>
            <a:off x="920665" y="2400303"/>
            <a:ext cx="5226416" cy="3795672"/>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19050" algn="ctr" defTabSz="1371600" eaLnBrk="1" fontAlgn="auto" hangingPunct="1">
              <a:lnSpc>
                <a:spcPts val="2618"/>
              </a:lnSpc>
              <a:spcBef>
                <a:spcPts val="0"/>
              </a:spcBef>
              <a:spcAft>
                <a:spcPts val="0"/>
              </a:spcAft>
              <a:defRPr/>
            </a:pPr>
            <a:r>
              <a:rPr lang="ru-RU" sz="2100" b="1" dirty="0">
                <a:solidFill>
                  <a:prstClr val="black">
                    <a:lumMod val="85000"/>
                    <a:lumOff val="15000"/>
                  </a:prstClr>
                </a:solidFill>
                <a:latin typeface="Montserrat "/>
                <a:cs typeface="Arial"/>
              </a:rPr>
              <a:t>«</a:t>
            </a:r>
            <a:r>
              <a:rPr lang="ru-RU" sz="2100" b="1" dirty="0" err="1">
                <a:solidFill>
                  <a:prstClr val="black">
                    <a:lumMod val="85000"/>
                    <a:lumOff val="15000"/>
                  </a:prstClr>
                </a:solidFill>
                <a:latin typeface="Montserrat "/>
                <a:cs typeface="Arial"/>
              </a:rPr>
              <a:t>Халықаралық</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жасыл</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технологиялар</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және</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инвестициялық</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жобалар</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орталығы</a:t>
            </a:r>
            <a:r>
              <a:rPr lang="ru-RU" sz="2100" b="1" dirty="0">
                <a:solidFill>
                  <a:prstClr val="black">
                    <a:lumMod val="85000"/>
                    <a:lumOff val="15000"/>
                  </a:prstClr>
                </a:solidFill>
                <a:latin typeface="Montserrat "/>
                <a:cs typeface="Arial"/>
              </a:rPr>
              <a:t>» КЕАҚ </a:t>
            </a:r>
            <a:r>
              <a:rPr lang="ru-RU" sz="2100" b="1" dirty="0" err="1">
                <a:solidFill>
                  <a:prstClr val="black">
                    <a:lumMod val="85000"/>
                    <a:lumOff val="15000"/>
                  </a:prstClr>
                </a:solidFill>
                <a:latin typeface="Montserrat "/>
                <a:cs typeface="Arial"/>
              </a:rPr>
              <a:t>тәуекелдерін</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басқару</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және</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ішкі</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бақылау</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саясаты</a:t>
            </a:r>
            <a:endParaRPr lang="ru-RU" sz="2700" b="1" spc="-15" dirty="0">
              <a:solidFill>
                <a:prstClr val="black">
                  <a:lumMod val="85000"/>
                  <a:lumOff val="15000"/>
                </a:prstClr>
              </a:solidFill>
              <a:latin typeface="Montserrat "/>
              <a:cs typeface="Arial"/>
            </a:endParaRPr>
          </a:p>
          <a:p>
            <a:pPr marL="19050" algn="ctr" defTabSz="1371600" eaLnBrk="1" fontAlgn="auto" hangingPunct="1">
              <a:lnSpc>
                <a:spcPts val="2618"/>
              </a:lnSpc>
              <a:spcBef>
                <a:spcPts val="0"/>
              </a:spcBef>
              <a:spcAft>
                <a:spcPts val="0"/>
              </a:spcAft>
              <a:defRPr/>
            </a:pPr>
            <a:r>
              <a:rPr lang="ru-RU" sz="2100" spc="-15" dirty="0">
                <a:solidFill>
                  <a:srgbClr val="4EA72E">
                    <a:lumMod val="75000"/>
                  </a:srgbClr>
                </a:solidFill>
                <a:latin typeface="Montserrat "/>
                <a:cs typeface="Microsoft Sans Serif"/>
              </a:rPr>
              <a:t> </a:t>
            </a:r>
            <a:r>
              <a:rPr lang="ru-RU" sz="2100" spc="-15" dirty="0" err="1">
                <a:solidFill>
                  <a:srgbClr val="4EA72E">
                    <a:lumMod val="75000"/>
                  </a:srgbClr>
                </a:solidFill>
                <a:latin typeface="Montserrat "/>
                <a:cs typeface="Microsoft Sans Serif"/>
              </a:rPr>
              <a:t>Директорлар</a:t>
            </a:r>
            <a:r>
              <a:rPr lang="ru-RU" sz="2100" spc="-15" dirty="0">
                <a:solidFill>
                  <a:srgbClr val="4EA72E">
                    <a:lumMod val="75000"/>
                  </a:srgbClr>
                </a:solidFill>
                <a:latin typeface="Montserrat "/>
                <a:cs typeface="Microsoft Sans Serif"/>
              </a:rPr>
              <a:t> </a:t>
            </a:r>
            <a:r>
              <a:rPr lang="ru-RU" sz="2100" spc="-15" dirty="0" err="1">
                <a:solidFill>
                  <a:srgbClr val="4EA72E">
                    <a:lumMod val="75000"/>
                  </a:srgbClr>
                </a:solidFill>
                <a:latin typeface="Montserrat "/>
                <a:cs typeface="Microsoft Sans Serif"/>
              </a:rPr>
              <a:t>кеңесінің</a:t>
            </a:r>
            <a:r>
              <a:rPr lang="ru-RU" sz="2100" spc="-15" dirty="0">
                <a:solidFill>
                  <a:srgbClr val="4EA72E">
                    <a:lumMod val="75000"/>
                  </a:srgbClr>
                </a:solidFill>
                <a:latin typeface="Montserrat "/>
                <a:cs typeface="Microsoft Sans Serif"/>
              </a:rPr>
              <a:t> 2020 </a:t>
            </a:r>
            <a:r>
              <a:rPr lang="ru-RU" sz="2100" spc="-15" dirty="0" err="1">
                <a:solidFill>
                  <a:srgbClr val="4EA72E">
                    <a:lumMod val="75000"/>
                  </a:srgbClr>
                </a:solidFill>
                <a:latin typeface="Montserrat "/>
                <a:cs typeface="Microsoft Sans Serif"/>
              </a:rPr>
              <a:t>жылғы</a:t>
            </a:r>
            <a:r>
              <a:rPr lang="ru-RU" sz="2100" spc="-15" dirty="0">
                <a:solidFill>
                  <a:srgbClr val="4EA72E">
                    <a:lumMod val="75000"/>
                  </a:srgbClr>
                </a:solidFill>
                <a:latin typeface="Montserrat "/>
                <a:cs typeface="Microsoft Sans Serif"/>
              </a:rPr>
              <a:t> 20 </a:t>
            </a:r>
            <a:r>
              <a:rPr lang="ru-RU" sz="2100" spc="-15" dirty="0" err="1">
                <a:solidFill>
                  <a:srgbClr val="4EA72E">
                    <a:lumMod val="75000"/>
                  </a:srgbClr>
                </a:solidFill>
                <a:latin typeface="Montserrat "/>
                <a:cs typeface="Microsoft Sans Serif"/>
              </a:rPr>
              <a:t>шілдедегі</a:t>
            </a:r>
            <a:r>
              <a:rPr lang="ru-RU" sz="2100" spc="-15" dirty="0">
                <a:solidFill>
                  <a:srgbClr val="4EA72E">
                    <a:lumMod val="75000"/>
                  </a:srgbClr>
                </a:solidFill>
                <a:latin typeface="Montserrat "/>
                <a:cs typeface="Microsoft Sans Serif"/>
              </a:rPr>
              <a:t> № 02/08 </a:t>
            </a:r>
            <a:r>
              <a:rPr lang="ru-RU" sz="2100" spc="-15" dirty="0" err="1">
                <a:solidFill>
                  <a:srgbClr val="4EA72E">
                    <a:lumMod val="75000"/>
                  </a:srgbClr>
                </a:solidFill>
                <a:latin typeface="Montserrat "/>
                <a:cs typeface="Microsoft Sans Serif"/>
              </a:rPr>
              <a:t>шешімімен</a:t>
            </a:r>
            <a:r>
              <a:rPr lang="ru-RU" sz="2100" spc="-15" dirty="0">
                <a:solidFill>
                  <a:srgbClr val="4EA72E">
                    <a:lumMod val="75000"/>
                  </a:srgbClr>
                </a:solidFill>
                <a:latin typeface="Montserrat "/>
                <a:cs typeface="Microsoft Sans Serif"/>
              </a:rPr>
              <a:t> </a:t>
            </a:r>
            <a:r>
              <a:rPr lang="ru-RU" sz="2100" spc="-15" dirty="0" err="1">
                <a:solidFill>
                  <a:srgbClr val="4EA72E">
                    <a:lumMod val="75000"/>
                  </a:srgbClr>
                </a:solidFill>
                <a:latin typeface="Montserrat "/>
                <a:cs typeface="Microsoft Sans Serif"/>
              </a:rPr>
              <a:t>бекітілген</a:t>
            </a:r>
            <a:endParaRPr lang="ru-RU" sz="2400" dirty="0">
              <a:solidFill>
                <a:srgbClr val="4EA72E">
                  <a:lumMod val="75000"/>
                </a:srgbClr>
              </a:solidFill>
              <a:latin typeface="Montserrat "/>
              <a:cs typeface="Microsoft Sans Serif"/>
            </a:endParaRPr>
          </a:p>
        </p:txBody>
      </p:sp>
      <p:pic>
        <p:nvPicPr>
          <p:cNvPr id="2" name="Рисунок 4">
            <a:extLst>
              <a:ext uri="{FF2B5EF4-FFF2-40B4-BE49-F238E27FC236}">
                <a16:creationId xmlns:a16="http://schemas.microsoft.com/office/drawing/2014/main" id="{09C49761-56BC-5319-E28F-9CF597120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3" name="TextBox 13">
            <a:extLst>
              <a:ext uri="{FF2B5EF4-FFF2-40B4-BE49-F238E27FC236}">
                <a16:creationId xmlns:a16="http://schemas.microsoft.com/office/drawing/2014/main" id="{51708F71-64E8-8B9D-F00C-366B8C670135}"/>
              </a:ext>
            </a:extLst>
          </p:cNvPr>
          <p:cNvSpPr txBox="1">
            <a:spLocks noChangeArrowheads="1"/>
          </p:cNvSpPr>
          <p:nvPr/>
        </p:nvSpPr>
        <p:spPr bwMode="auto">
          <a:xfrm>
            <a:off x="861813" y="580409"/>
            <a:ext cx="14769387" cy="124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eaLnBrk="1" fontAlgn="auto" hangingPunct="1">
              <a:lnSpc>
                <a:spcPts val="4725"/>
              </a:lnSpc>
              <a:spcBef>
                <a:spcPts val="0"/>
              </a:spcBef>
              <a:spcAft>
                <a:spcPts val="0"/>
              </a:spcAft>
            </a:pPr>
            <a:r>
              <a:rPr lang="ru-RU" altLang="ru-RU" sz="3200" dirty="0">
                <a:solidFill>
                  <a:prstClr val="black">
                    <a:lumMod val="85000"/>
                    <a:lumOff val="15000"/>
                  </a:prstClr>
                </a:solidFill>
              </a:rPr>
              <a:t>ТӘУЕКЕЛДЕРДІ БАСҚАРУ ЖҮЙЕСІ ЖӘНЕ ТӘУЕКЕЛДЕРДІҢ НЕГІЗГІ ФАКТОРЛАРЫ</a:t>
            </a:r>
          </a:p>
        </p:txBody>
      </p:sp>
      <p:sp>
        <p:nvSpPr>
          <p:cNvPr id="4" name="Slide Number Placeholder 1">
            <a:extLst>
              <a:ext uri="{FF2B5EF4-FFF2-40B4-BE49-F238E27FC236}">
                <a16:creationId xmlns:a16="http://schemas.microsoft.com/office/drawing/2014/main" id="{AB970DF2-D874-96C6-86A4-587FA2B86DC3}"/>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26</a:t>
            </a:fld>
            <a:endParaRPr lang="ru-RU" dirty="0">
              <a:solidFill>
                <a:prstClr val="black">
                  <a:tint val="82000"/>
                </a:prstClr>
              </a:solidFill>
              <a:latin typeface="Montserrat" panose="00000500000000000000" pitchFamily="2" charset="0"/>
            </a:endParaRPr>
          </a:p>
        </p:txBody>
      </p:sp>
      <p:sp>
        <p:nvSpPr>
          <p:cNvPr id="28" name="Прямоугольник 57">
            <a:extLst>
              <a:ext uri="{FF2B5EF4-FFF2-40B4-BE49-F238E27FC236}">
                <a16:creationId xmlns:a16="http://schemas.microsoft.com/office/drawing/2014/main" id="{0B28CD8B-CFEA-DF37-1F53-4640F174500B}"/>
              </a:ext>
            </a:extLst>
          </p:cNvPr>
          <p:cNvSpPr/>
          <p:nvPr/>
        </p:nvSpPr>
        <p:spPr>
          <a:xfrm>
            <a:off x="6459118" y="2400301"/>
            <a:ext cx="5226416" cy="3795672"/>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19050" algn="ctr" defTabSz="1371600" eaLnBrk="1" fontAlgn="auto" hangingPunct="1">
              <a:lnSpc>
                <a:spcPts val="2618"/>
              </a:lnSpc>
              <a:spcBef>
                <a:spcPts val="0"/>
              </a:spcBef>
              <a:spcAft>
                <a:spcPts val="0"/>
              </a:spcAft>
              <a:tabLst>
                <a:tab pos="133350" algn="l"/>
                <a:tab pos="6350795" algn="l"/>
              </a:tabLst>
              <a:defRPr/>
            </a:pPr>
            <a:r>
              <a:rPr lang="ru-RU" sz="2100" b="1" dirty="0">
                <a:solidFill>
                  <a:prstClr val="black">
                    <a:lumMod val="85000"/>
                    <a:lumOff val="15000"/>
                  </a:prstClr>
                </a:solidFill>
                <a:latin typeface="Montserrat "/>
                <a:cs typeface="Arial"/>
              </a:rPr>
              <a:t>«</a:t>
            </a:r>
            <a:r>
              <a:rPr lang="ru-RU" sz="2100" b="1" dirty="0" err="1">
                <a:solidFill>
                  <a:prstClr val="black">
                    <a:lumMod val="85000"/>
                    <a:lumOff val="15000"/>
                  </a:prstClr>
                </a:solidFill>
                <a:latin typeface="Montserrat "/>
                <a:cs typeface="Arial"/>
              </a:rPr>
              <a:t>Халықаралық</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жасыл</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технологиялар</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және</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инвестициялық</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жобалар</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орталығы</a:t>
            </a:r>
            <a:r>
              <a:rPr lang="ru-RU" sz="2100" b="1" dirty="0">
                <a:solidFill>
                  <a:prstClr val="black">
                    <a:lumMod val="85000"/>
                    <a:lumOff val="15000"/>
                  </a:prstClr>
                </a:solidFill>
                <a:latin typeface="Montserrat "/>
                <a:cs typeface="Arial"/>
              </a:rPr>
              <a:t>» КЕАҚ </a:t>
            </a:r>
            <a:r>
              <a:rPr lang="ru-RU" sz="2100" b="1" dirty="0" err="1">
                <a:solidFill>
                  <a:prstClr val="black">
                    <a:lumMod val="85000"/>
                    <a:lumOff val="15000"/>
                  </a:prstClr>
                </a:solidFill>
                <a:latin typeface="Montserrat "/>
                <a:cs typeface="Arial"/>
              </a:rPr>
              <a:t>тәуекелдерін</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басқару</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жөніндегі</a:t>
            </a:r>
            <a:r>
              <a:rPr lang="ru-RU" sz="2100" b="1" dirty="0">
                <a:solidFill>
                  <a:prstClr val="black">
                    <a:lumMod val="85000"/>
                    <a:lumOff val="15000"/>
                  </a:prstClr>
                </a:solidFill>
                <a:latin typeface="Montserrat "/>
                <a:cs typeface="Arial"/>
              </a:rPr>
              <a:t> </a:t>
            </a:r>
            <a:r>
              <a:rPr lang="ru-RU" sz="2100" b="1" dirty="0" err="1">
                <a:solidFill>
                  <a:prstClr val="black">
                    <a:lumMod val="85000"/>
                    <a:lumOff val="15000"/>
                  </a:prstClr>
                </a:solidFill>
                <a:latin typeface="Montserrat "/>
                <a:cs typeface="Arial"/>
              </a:rPr>
              <a:t>қағидалар</a:t>
            </a:r>
            <a:endParaRPr lang="ru-RU" sz="3000" b="1" dirty="0">
              <a:solidFill>
                <a:prstClr val="black">
                  <a:lumMod val="85000"/>
                  <a:lumOff val="15000"/>
                </a:prstClr>
              </a:solidFill>
              <a:latin typeface="Montserrat "/>
              <a:cs typeface="Arial"/>
            </a:endParaRPr>
          </a:p>
          <a:p>
            <a:pPr marL="19050" algn="ctr" defTabSz="1371600" eaLnBrk="1" fontAlgn="auto" hangingPunct="1">
              <a:spcBef>
                <a:spcPts val="143"/>
              </a:spcBef>
              <a:spcAft>
                <a:spcPts val="0"/>
              </a:spcAft>
              <a:tabLst>
                <a:tab pos="133350" algn="l"/>
                <a:tab pos="6350795" algn="l"/>
              </a:tabLst>
              <a:defRPr/>
            </a:pPr>
            <a:r>
              <a:rPr lang="ru-RU" sz="2400" spc="-15" dirty="0">
                <a:solidFill>
                  <a:srgbClr val="4EA72E">
                    <a:lumMod val="75000"/>
                  </a:srgbClr>
                </a:solidFill>
                <a:latin typeface="Montserrat "/>
                <a:cs typeface="Microsoft Sans Serif"/>
              </a:rPr>
              <a:t> </a:t>
            </a:r>
            <a:r>
              <a:rPr lang="ru-RU" sz="2100" spc="-15" dirty="0" err="1">
                <a:solidFill>
                  <a:srgbClr val="4EA72E">
                    <a:lumMod val="75000"/>
                  </a:srgbClr>
                </a:solidFill>
                <a:latin typeface="Montserrat "/>
                <a:cs typeface="Microsoft Sans Serif"/>
              </a:rPr>
              <a:t>Басқарманың</a:t>
            </a:r>
            <a:r>
              <a:rPr lang="ru-RU" sz="2100" spc="-15" dirty="0">
                <a:solidFill>
                  <a:srgbClr val="4EA72E">
                    <a:lumMod val="75000"/>
                  </a:srgbClr>
                </a:solidFill>
                <a:latin typeface="Montserrat "/>
                <a:cs typeface="Microsoft Sans Serif"/>
              </a:rPr>
              <a:t> 2020 </a:t>
            </a:r>
            <a:r>
              <a:rPr lang="ru-RU" sz="2100" spc="-15" dirty="0" err="1">
                <a:solidFill>
                  <a:srgbClr val="4EA72E">
                    <a:lumMod val="75000"/>
                  </a:srgbClr>
                </a:solidFill>
                <a:latin typeface="Montserrat "/>
                <a:cs typeface="Microsoft Sans Serif"/>
              </a:rPr>
              <a:t>жылғы</a:t>
            </a:r>
            <a:r>
              <a:rPr lang="ru-RU" sz="2100" spc="-15" dirty="0">
                <a:solidFill>
                  <a:srgbClr val="4EA72E">
                    <a:lumMod val="75000"/>
                  </a:srgbClr>
                </a:solidFill>
                <a:latin typeface="Montserrat "/>
                <a:cs typeface="Microsoft Sans Serif"/>
              </a:rPr>
              <a:t> 30 </a:t>
            </a:r>
            <a:r>
              <a:rPr lang="ru-RU" sz="2100" spc="-15" dirty="0" err="1">
                <a:solidFill>
                  <a:srgbClr val="4EA72E">
                    <a:lumMod val="75000"/>
                  </a:srgbClr>
                </a:solidFill>
                <a:latin typeface="Montserrat "/>
                <a:cs typeface="Microsoft Sans Serif"/>
              </a:rPr>
              <a:t>қыркүйектегі</a:t>
            </a:r>
            <a:r>
              <a:rPr lang="ru-RU" sz="2100" spc="-15" dirty="0">
                <a:solidFill>
                  <a:srgbClr val="4EA72E">
                    <a:lumMod val="75000"/>
                  </a:srgbClr>
                </a:solidFill>
                <a:latin typeface="Montserrat "/>
                <a:cs typeface="Microsoft Sans Serif"/>
              </a:rPr>
              <a:t> № 27 </a:t>
            </a:r>
            <a:r>
              <a:rPr lang="ru-RU" sz="2100" spc="-15" dirty="0" err="1">
                <a:solidFill>
                  <a:srgbClr val="4EA72E">
                    <a:lumMod val="75000"/>
                  </a:srgbClr>
                </a:solidFill>
                <a:latin typeface="Montserrat "/>
                <a:cs typeface="Microsoft Sans Serif"/>
              </a:rPr>
              <a:t>шешімімен</a:t>
            </a:r>
            <a:r>
              <a:rPr lang="ru-RU" sz="2100" spc="-15" dirty="0">
                <a:solidFill>
                  <a:srgbClr val="4EA72E">
                    <a:lumMod val="75000"/>
                  </a:srgbClr>
                </a:solidFill>
                <a:latin typeface="Montserrat "/>
                <a:cs typeface="Microsoft Sans Serif"/>
              </a:rPr>
              <a:t> </a:t>
            </a:r>
            <a:r>
              <a:rPr lang="ru-RU" sz="2100" spc="-15" dirty="0" err="1">
                <a:solidFill>
                  <a:srgbClr val="4EA72E">
                    <a:lumMod val="75000"/>
                  </a:srgbClr>
                </a:solidFill>
                <a:latin typeface="Montserrat "/>
                <a:cs typeface="Microsoft Sans Serif"/>
              </a:rPr>
              <a:t>бекітілген</a:t>
            </a:r>
            <a:endParaRPr lang="ru-RU" sz="2100" spc="-15" dirty="0">
              <a:solidFill>
                <a:srgbClr val="4EA72E">
                  <a:lumMod val="75000"/>
                </a:srgbClr>
              </a:solidFill>
              <a:latin typeface="Montserrat "/>
              <a:cs typeface="Microsoft Sans Serif"/>
            </a:endParaRPr>
          </a:p>
        </p:txBody>
      </p:sp>
      <p:sp>
        <p:nvSpPr>
          <p:cNvPr id="31" name="Прямоугольник 57">
            <a:extLst>
              <a:ext uri="{FF2B5EF4-FFF2-40B4-BE49-F238E27FC236}">
                <a16:creationId xmlns:a16="http://schemas.microsoft.com/office/drawing/2014/main" id="{F004A883-C028-AD5C-48B9-456E8EE07283}"/>
              </a:ext>
            </a:extLst>
          </p:cNvPr>
          <p:cNvSpPr/>
          <p:nvPr/>
        </p:nvSpPr>
        <p:spPr>
          <a:xfrm>
            <a:off x="992340" y="7353300"/>
            <a:ext cx="16303320" cy="1748027"/>
          </a:xfrm>
          <a:prstGeom prst="roundRect">
            <a:avLst>
              <a:gd name="adj" fmla="val 5090"/>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428625" indent="-428625" defTabSz="1371600" eaLnBrk="1" fontAlgn="auto" hangingPunct="1">
              <a:spcBef>
                <a:spcPts val="0"/>
              </a:spcBef>
              <a:spcAft>
                <a:spcPts val="0"/>
              </a:spcAft>
              <a:buFont typeface="Arial" panose="020B0604020202020204" pitchFamily="34" charset="0"/>
              <a:buChar char="•"/>
            </a:pPr>
            <a:r>
              <a:rPr lang="ru-RU" sz="2200" spc="-15" dirty="0">
                <a:solidFill>
                  <a:prstClr val="black"/>
                </a:solidFill>
                <a:latin typeface="Montserrat "/>
                <a:cs typeface="Microsoft Sans Serif"/>
              </a:rPr>
              <a:t>ЕҚТ-</a:t>
            </a:r>
            <a:r>
              <a:rPr lang="ru-RU" sz="2200" spc="-15" dirty="0" err="1">
                <a:solidFill>
                  <a:prstClr val="black"/>
                </a:solidFill>
                <a:latin typeface="Montserrat "/>
                <a:cs typeface="Microsoft Sans Serif"/>
              </a:rPr>
              <a:t>ға</a:t>
            </a:r>
            <a:r>
              <a:rPr lang="ru-RU" sz="2200" spc="-15" dirty="0">
                <a:solidFill>
                  <a:prstClr val="black"/>
                </a:solidFill>
                <a:latin typeface="Montserrat "/>
                <a:cs typeface="Microsoft Sans Serif"/>
              </a:rPr>
              <a:t> </a:t>
            </a:r>
            <a:r>
              <a:rPr lang="ru-RU" sz="2200" spc="-15" dirty="0" err="1">
                <a:solidFill>
                  <a:prstClr val="black"/>
                </a:solidFill>
                <a:latin typeface="Montserrat "/>
                <a:cs typeface="Microsoft Sans Serif"/>
              </a:rPr>
              <a:t>көшуге</a:t>
            </a:r>
            <a:r>
              <a:rPr lang="ru-RU" sz="2200" spc="-15" dirty="0">
                <a:solidFill>
                  <a:prstClr val="black"/>
                </a:solidFill>
                <a:latin typeface="Montserrat "/>
                <a:cs typeface="Microsoft Sans Serif"/>
              </a:rPr>
              <a:t> </a:t>
            </a:r>
            <a:r>
              <a:rPr lang="ru-RU" sz="2200" spc="-15" dirty="0" err="1">
                <a:solidFill>
                  <a:prstClr val="black"/>
                </a:solidFill>
                <a:latin typeface="Montserrat "/>
                <a:cs typeface="Microsoft Sans Serif"/>
              </a:rPr>
              <a:t>өнеркәсіп</a:t>
            </a:r>
            <a:r>
              <a:rPr lang="ru-RU" sz="2200" spc="-15" dirty="0">
                <a:solidFill>
                  <a:prstClr val="black"/>
                </a:solidFill>
                <a:latin typeface="Montserrat "/>
                <a:cs typeface="Microsoft Sans Serif"/>
              </a:rPr>
              <a:t> </a:t>
            </a:r>
            <a:r>
              <a:rPr lang="ru-RU" sz="2200" spc="-15" dirty="0" err="1">
                <a:solidFill>
                  <a:prstClr val="black"/>
                </a:solidFill>
                <a:latin typeface="Montserrat "/>
                <a:cs typeface="Microsoft Sans Serif"/>
              </a:rPr>
              <a:t>кәсіпорындарының</a:t>
            </a:r>
            <a:r>
              <a:rPr lang="ru-RU" sz="2200" spc="-15" dirty="0">
                <a:solidFill>
                  <a:prstClr val="black"/>
                </a:solidFill>
                <a:latin typeface="Montserrat "/>
                <a:cs typeface="Microsoft Sans Serif"/>
              </a:rPr>
              <a:t> </a:t>
            </a:r>
            <a:r>
              <a:rPr lang="ru-RU" sz="2200" spc="-15" dirty="0" err="1">
                <a:solidFill>
                  <a:prstClr val="black"/>
                </a:solidFill>
                <a:latin typeface="Montserrat "/>
                <a:cs typeface="Microsoft Sans Serif"/>
              </a:rPr>
              <a:t>жеткілікті</a:t>
            </a:r>
            <a:r>
              <a:rPr lang="ru-RU" sz="2200" spc="-15" dirty="0">
                <a:solidFill>
                  <a:prstClr val="black"/>
                </a:solidFill>
                <a:latin typeface="Montserrat "/>
                <a:cs typeface="Microsoft Sans Serif"/>
              </a:rPr>
              <a:t> </a:t>
            </a:r>
            <a:r>
              <a:rPr lang="ru-RU" sz="2200" spc="-15" dirty="0" err="1">
                <a:solidFill>
                  <a:prstClr val="black"/>
                </a:solidFill>
                <a:latin typeface="Montserrat "/>
                <a:cs typeface="Microsoft Sans Serif"/>
              </a:rPr>
              <a:t>тартылмауы</a:t>
            </a:r>
            <a:endParaRPr lang="ru-RU" sz="2200" spc="-15" dirty="0">
              <a:solidFill>
                <a:prstClr val="black"/>
              </a:solidFill>
              <a:latin typeface="Montserrat "/>
              <a:cs typeface="Microsoft Sans Serif"/>
            </a:endParaRPr>
          </a:p>
          <a:p>
            <a:pPr marL="428625" indent="-428625" defTabSz="1371600" eaLnBrk="1" fontAlgn="auto" hangingPunct="1">
              <a:spcBef>
                <a:spcPts val="0"/>
              </a:spcBef>
              <a:spcAft>
                <a:spcPts val="0"/>
              </a:spcAft>
              <a:buFont typeface="Arial" panose="020B0604020202020204" pitchFamily="34" charset="0"/>
              <a:buChar char="•"/>
            </a:pPr>
            <a:r>
              <a:rPr lang="ru-RU" sz="2200" spc="-15" dirty="0" err="1">
                <a:solidFill>
                  <a:prstClr val="black"/>
                </a:solidFill>
                <a:latin typeface="Montserrat "/>
                <a:cs typeface="Microsoft Sans Serif"/>
              </a:rPr>
              <a:t>Мемлекеттік</a:t>
            </a:r>
            <a:r>
              <a:rPr lang="ru-RU" sz="2200" spc="-15" dirty="0">
                <a:solidFill>
                  <a:prstClr val="black"/>
                </a:solidFill>
                <a:latin typeface="Montserrat "/>
                <a:cs typeface="Microsoft Sans Serif"/>
              </a:rPr>
              <a:t> </a:t>
            </a:r>
            <a:r>
              <a:rPr lang="ru-RU" sz="2200" spc="-15" dirty="0" err="1">
                <a:solidFill>
                  <a:prstClr val="black"/>
                </a:solidFill>
                <a:latin typeface="Montserrat "/>
                <a:cs typeface="Microsoft Sans Serif"/>
              </a:rPr>
              <a:t>бюджетті</a:t>
            </a:r>
            <a:r>
              <a:rPr lang="ru-RU" sz="2200" spc="-15" dirty="0">
                <a:solidFill>
                  <a:prstClr val="black"/>
                </a:solidFill>
                <a:latin typeface="Montserrat "/>
                <a:cs typeface="Microsoft Sans Serif"/>
              </a:rPr>
              <a:t> </a:t>
            </a:r>
            <a:r>
              <a:rPr lang="ru-RU" sz="2200" spc="-15" dirty="0" err="1">
                <a:solidFill>
                  <a:prstClr val="black"/>
                </a:solidFill>
                <a:latin typeface="Montserrat "/>
                <a:cs typeface="Microsoft Sans Serif"/>
              </a:rPr>
              <a:t>секвестрлеу</a:t>
            </a:r>
            <a:r>
              <a:rPr lang="ru-RU" sz="2200" spc="-15" dirty="0">
                <a:solidFill>
                  <a:prstClr val="black"/>
                </a:solidFill>
                <a:latin typeface="Montserrat "/>
                <a:cs typeface="Microsoft Sans Serif"/>
              </a:rPr>
              <a:t> </a:t>
            </a:r>
            <a:r>
              <a:rPr lang="ru-RU" sz="2200" spc="-15" dirty="0" err="1">
                <a:solidFill>
                  <a:prstClr val="black"/>
                </a:solidFill>
                <a:latin typeface="Montserrat "/>
                <a:cs typeface="Microsoft Sans Serif"/>
              </a:rPr>
              <a:t>шеңберінде</a:t>
            </a:r>
            <a:r>
              <a:rPr lang="ru-RU" sz="2200" spc="-15" dirty="0">
                <a:solidFill>
                  <a:prstClr val="black"/>
                </a:solidFill>
                <a:latin typeface="Montserrat "/>
                <a:cs typeface="Microsoft Sans Serif"/>
              </a:rPr>
              <a:t> </a:t>
            </a:r>
            <a:r>
              <a:rPr lang="ru-RU" sz="2200" spc="-15" dirty="0" err="1">
                <a:solidFill>
                  <a:prstClr val="black"/>
                </a:solidFill>
                <a:latin typeface="Montserrat "/>
                <a:cs typeface="Microsoft Sans Serif"/>
              </a:rPr>
              <a:t>Орталықты</a:t>
            </a:r>
            <a:r>
              <a:rPr lang="ru-RU" sz="2200" spc="-15" dirty="0">
                <a:solidFill>
                  <a:prstClr val="black"/>
                </a:solidFill>
                <a:latin typeface="Montserrat "/>
                <a:cs typeface="Microsoft Sans Serif"/>
              </a:rPr>
              <a:t> </a:t>
            </a:r>
            <a:r>
              <a:rPr lang="ru-RU" sz="2200" spc="-15" dirty="0" err="1">
                <a:solidFill>
                  <a:prstClr val="black"/>
                </a:solidFill>
                <a:latin typeface="Montserrat "/>
                <a:cs typeface="Microsoft Sans Serif"/>
              </a:rPr>
              <a:t>қаржыландыруды</a:t>
            </a:r>
            <a:r>
              <a:rPr lang="ru-RU" sz="2200" spc="-15" dirty="0">
                <a:solidFill>
                  <a:prstClr val="black"/>
                </a:solidFill>
                <a:latin typeface="Montserrat "/>
                <a:cs typeface="Microsoft Sans Serif"/>
              </a:rPr>
              <a:t> </a:t>
            </a:r>
            <a:r>
              <a:rPr lang="ru-RU" sz="2200" spc="-15" dirty="0" err="1">
                <a:solidFill>
                  <a:prstClr val="black"/>
                </a:solidFill>
                <a:latin typeface="Montserrat "/>
                <a:cs typeface="Microsoft Sans Serif"/>
              </a:rPr>
              <a:t>қысқарту</a:t>
            </a:r>
            <a:endParaRPr lang="ru-RU" sz="2200" dirty="0">
              <a:solidFill>
                <a:prstClr val="black"/>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8DBD0B5E-1E95-3C2E-F8E6-2CC7858F6CF6}"/>
              </a:ext>
            </a:extLst>
          </p:cNvPr>
          <p:cNvSpPr txBox="1"/>
          <p:nvPr/>
        </p:nvSpPr>
        <p:spPr>
          <a:xfrm>
            <a:off x="5681426" y="6643099"/>
            <a:ext cx="6781799" cy="553998"/>
          </a:xfrm>
          <a:prstGeom prst="rect">
            <a:avLst/>
          </a:prstGeom>
          <a:noFill/>
          <a:ln w="19050">
            <a:noFill/>
          </a:ln>
        </p:spPr>
        <p:txBody>
          <a:bodyPr wrap="square">
            <a:spAutoFit/>
          </a:bodyPr>
          <a:lstStyle/>
          <a:p>
            <a:pPr defTabSz="1371600" eaLnBrk="1" fontAlgn="auto" hangingPunct="1">
              <a:spcBef>
                <a:spcPts val="0"/>
              </a:spcBef>
              <a:spcAft>
                <a:spcPts val="0"/>
              </a:spcAft>
            </a:pPr>
            <a:r>
              <a:rPr lang="ru-RU" sz="3000" b="1" dirty="0" err="1">
                <a:latin typeface="Montserrat" panose="00000500000000000000" pitchFamily="2" charset="-52"/>
                <a:ea typeface="Times New Roman" panose="02020603050405020304" pitchFamily="18" charset="0"/>
              </a:rPr>
              <a:t>Тәуекелдің</a:t>
            </a:r>
            <a:r>
              <a:rPr lang="ru-RU" sz="3000" b="1" dirty="0">
                <a:latin typeface="Montserrat" panose="00000500000000000000" pitchFamily="2" charset="-52"/>
                <a:ea typeface="Times New Roman" panose="02020603050405020304" pitchFamily="18" charset="0"/>
              </a:rPr>
              <a:t> </a:t>
            </a:r>
            <a:r>
              <a:rPr lang="ru-RU" sz="3000" b="1" dirty="0" err="1">
                <a:latin typeface="Montserrat" panose="00000500000000000000" pitchFamily="2" charset="-52"/>
                <a:ea typeface="Times New Roman" panose="02020603050405020304" pitchFamily="18" charset="0"/>
              </a:rPr>
              <a:t>негізгі</a:t>
            </a:r>
            <a:r>
              <a:rPr lang="ru-RU" sz="3000" b="1" dirty="0">
                <a:latin typeface="Montserrat" panose="00000500000000000000" pitchFamily="2" charset="-52"/>
                <a:ea typeface="Times New Roman" panose="02020603050405020304" pitchFamily="18" charset="0"/>
              </a:rPr>
              <a:t> </a:t>
            </a:r>
            <a:r>
              <a:rPr lang="ru-RU" sz="3000" b="1" dirty="0" err="1">
                <a:latin typeface="Montserrat" panose="00000500000000000000" pitchFamily="2" charset="-52"/>
                <a:ea typeface="Times New Roman" panose="02020603050405020304" pitchFamily="18" charset="0"/>
              </a:rPr>
              <a:t>факторлары</a:t>
            </a:r>
            <a:endParaRPr lang="ru-RU" sz="3000" b="1" dirty="0">
              <a:latin typeface="Montserrat" panose="00000500000000000000" pitchFamily="2" charset="-52"/>
              <a:ea typeface="Times New Roman" panose="02020603050405020304" pitchFamily="18" charset="0"/>
            </a:endParaRPr>
          </a:p>
        </p:txBody>
      </p:sp>
    </p:spTree>
    <p:extLst>
      <p:ext uri="{BB962C8B-B14F-4D97-AF65-F5344CB8AC3E}">
        <p14:creationId xmlns:p14="http://schemas.microsoft.com/office/powerpoint/2010/main" val="158747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2A9E4-1E48-8D25-7FE0-AC6B65FEF747}"/>
            </a:ext>
          </a:extLst>
        </p:cNvPr>
        <p:cNvGrpSpPr/>
        <p:nvPr/>
      </p:nvGrpSpPr>
      <p:grpSpPr>
        <a:xfrm>
          <a:off x="0" y="0"/>
          <a:ext cx="0" cy="0"/>
          <a:chOff x="0" y="0"/>
          <a:chExt cx="0" cy="0"/>
        </a:xfrm>
      </p:grpSpPr>
      <p:sp>
        <p:nvSpPr>
          <p:cNvPr id="28" name="Дуга 27">
            <a:extLst>
              <a:ext uri="{FF2B5EF4-FFF2-40B4-BE49-F238E27FC236}">
                <a16:creationId xmlns:a16="http://schemas.microsoft.com/office/drawing/2014/main" id="{4DFB75C9-EFA6-3F1D-8338-A9619D49A9F3}"/>
              </a:ext>
            </a:extLst>
          </p:cNvPr>
          <p:cNvSpPr/>
          <p:nvPr/>
        </p:nvSpPr>
        <p:spPr>
          <a:xfrm>
            <a:off x="381000" y="3619500"/>
            <a:ext cx="1353780" cy="6201052"/>
          </a:xfrm>
          <a:prstGeom prst="arc">
            <a:avLst>
              <a:gd name="adj1" fmla="val 16311582"/>
              <a:gd name="adj2" fmla="val 5279483"/>
            </a:avLst>
          </a:prstGeom>
          <a:ln w="38100">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6" name="Прямоугольник: скругленные углы 25">
            <a:extLst>
              <a:ext uri="{FF2B5EF4-FFF2-40B4-BE49-F238E27FC236}">
                <a16:creationId xmlns:a16="http://schemas.microsoft.com/office/drawing/2014/main" id="{9C1503D4-E1E0-C611-21EF-55E93EE29230}"/>
              </a:ext>
            </a:extLst>
          </p:cNvPr>
          <p:cNvSpPr/>
          <p:nvPr/>
        </p:nvSpPr>
        <p:spPr>
          <a:xfrm>
            <a:off x="1535760" y="7750544"/>
            <a:ext cx="16158976" cy="1906615"/>
          </a:xfrm>
          <a:prstGeom prst="roundRect">
            <a:avLst/>
          </a:prstGeom>
          <a:solidFill>
            <a:schemeClr val="bg1"/>
          </a:solidFill>
          <a:ln w="28575">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extLst>
              <a:ext uri="{FF2B5EF4-FFF2-40B4-BE49-F238E27FC236}">
                <a16:creationId xmlns:a16="http://schemas.microsoft.com/office/drawing/2014/main" id="{8F5F999D-14AB-8A77-CF69-997D6B2ED6DA}"/>
              </a:ext>
            </a:extLst>
          </p:cNvPr>
          <p:cNvSpPr/>
          <p:nvPr/>
        </p:nvSpPr>
        <p:spPr>
          <a:xfrm>
            <a:off x="1016307" y="8158141"/>
            <a:ext cx="990600" cy="999615"/>
          </a:xfrm>
          <a:prstGeom prst="ellipse">
            <a:avLst/>
          </a:prstGeom>
          <a:solidFill>
            <a:srgbClr val="4EA72E"/>
          </a:solidFill>
          <a:ln>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скругленные углы 19">
            <a:extLst>
              <a:ext uri="{FF2B5EF4-FFF2-40B4-BE49-F238E27FC236}">
                <a16:creationId xmlns:a16="http://schemas.microsoft.com/office/drawing/2014/main" id="{12B397D1-83BA-59EB-1B09-2910B893340E}"/>
              </a:ext>
            </a:extLst>
          </p:cNvPr>
          <p:cNvSpPr/>
          <p:nvPr/>
        </p:nvSpPr>
        <p:spPr>
          <a:xfrm>
            <a:off x="1535760" y="3737942"/>
            <a:ext cx="16089078" cy="1547903"/>
          </a:xfrm>
          <a:prstGeom prst="roundRect">
            <a:avLst/>
          </a:prstGeom>
          <a:solidFill>
            <a:schemeClr val="bg1"/>
          </a:solid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Овал 1">
            <a:extLst>
              <a:ext uri="{FF2B5EF4-FFF2-40B4-BE49-F238E27FC236}">
                <a16:creationId xmlns:a16="http://schemas.microsoft.com/office/drawing/2014/main" id="{A3E1D64C-95BB-91E6-4591-943051AAE36B}"/>
              </a:ext>
            </a:extLst>
          </p:cNvPr>
          <p:cNvSpPr/>
          <p:nvPr/>
        </p:nvSpPr>
        <p:spPr>
          <a:xfrm>
            <a:off x="1016307" y="4053333"/>
            <a:ext cx="990600" cy="999615"/>
          </a:xfrm>
          <a:prstGeom prst="ellipse">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13">
            <a:extLst>
              <a:ext uri="{FF2B5EF4-FFF2-40B4-BE49-F238E27FC236}">
                <a16:creationId xmlns:a16="http://schemas.microsoft.com/office/drawing/2014/main" id="{14D5A4F0-7EAE-C70F-F25B-456537852FD9}"/>
              </a:ext>
            </a:extLst>
          </p:cNvPr>
          <p:cNvSpPr txBox="1">
            <a:spLocks noChangeArrowheads="1"/>
          </p:cNvSpPr>
          <p:nvPr/>
        </p:nvSpPr>
        <p:spPr bwMode="auto">
          <a:xfrm>
            <a:off x="861813" y="580409"/>
            <a:ext cx="14769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643063" fontAlgn="auto">
              <a:spcAft>
                <a:spcPts val="0"/>
              </a:spcAft>
              <a:defRPr/>
            </a:pPr>
            <a:r>
              <a:rPr lang="ru-RU" altLang="en-US" sz="3600" dirty="0">
                <a:solidFill>
                  <a:prstClr val="black">
                    <a:lumMod val="85000"/>
                    <a:lumOff val="15000"/>
                  </a:prstClr>
                </a:solidFill>
                <a:latin typeface="Montserrat" panose="00000500000000000000" pitchFamily="2" charset="-52"/>
                <a:ea typeface="微软雅黑" pitchFamily="2" charset="-122"/>
              </a:rPr>
              <a:t>ОРНЫҚТЫ ДАМУ</a:t>
            </a:r>
            <a:endParaRPr lang="ru-RU" sz="3600" dirty="0">
              <a:solidFill>
                <a:prstClr val="black">
                  <a:lumMod val="85000"/>
                  <a:lumOff val="15000"/>
                </a:prstClr>
              </a:solidFill>
              <a:latin typeface="Montserrat" panose="00000500000000000000" pitchFamily="2" charset="-52"/>
              <a:ea typeface="微软雅黑" pitchFamily="2" charset="-122"/>
            </a:endParaRPr>
          </a:p>
        </p:txBody>
      </p:sp>
      <p:sp>
        <p:nvSpPr>
          <p:cNvPr id="4" name="Slide Number Placeholder 1">
            <a:extLst>
              <a:ext uri="{FF2B5EF4-FFF2-40B4-BE49-F238E27FC236}">
                <a16:creationId xmlns:a16="http://schemas.microsoft.com/office/drawing/2014/main" id="{62B02C45-E151-45F1-B812-6A42CB917588}"/>
              </a:ext>
            </a:extLst>
          </p:cNvPr>
          <p:cNvSpPr>
            <a:spLocks noGrp="1"/>
          </p:cNvSpPr>
          <p:nvPr>
            <p:ph type="sldNum" sz="quarter" idx="12"/>
          </p:nvPr>
        </p:nvSpPr>
        <p:spPr>
          <a:xfrm>
            <a:off x="12973963" y="9764712"/>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27</a:t>
            </a:fld>
            <a:endParaRPr lang="ru-RU" dirty="0">
              <a:solidFill>
                <a:prstClr val="black">
                  <a:tint val="82000"/>
                </a:prstClr>
              </a:solidFill>
              <a:latin typeface="Montserrat" panose="00000500000000000000" pitchFamily="2" charset="0"/>
            </a:endParaRPr>
          </a:p>
        </p:txBody>
      </p:sp>
      <p:sp>
        <p:nvSpPr>
          <p:cNvPr id="7" name="Прямоугольник: скругленные углы 16">
            <a:extLst>
              <a:ext uri="{FF2B5EF4-FFF2-40B4-BE49-F238E27FC236}">
                <a16:creationId xmlns:a16="http://schemas.microsoft.com/office/drawing/2014/main" id="{D9511A72-9386-8A3F-C256-C7808D7670B2}"/>
              </a:ext>
            </a:extLst>
          </p:cNvPr>
          <p:cNvSpPr/>
          <p:nvPr/>
        </p:nvSpPr>
        <p:spPr>
          <a:xfrm>
            <a:off x="1072430" y="1378587"/>
            <a:ext cx="16678428" cy="1069108"/>
          </a:xfrm>
          <a:prstGeom prst="roundRect">
            <a:avLst>
              <a:gd name="adj" fmla="val 13077"/>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ru-RU" dirty="0" err="1">
                <a:solidFill>
                  <a:prstClr val="black"/>
                </a:solidFill>
                <a:latin typeface="Montserrat" panose="00000500000000000000" pitchFamily="2" charset="-52"/>
              </a:rPr>
              <a:t>Орталық</a:t>
            </a:r>
            <a:r>
              <a:rPr lang="ru-RU" dirty="0">
                <a:solidFill>
                  <a:prstClr val="black"/>
                </a:solidFill>
                <a:latin typeface="Montserrat" panose="00000500000000000000" pitchFamily="2" charset="-52"/>
              </a:rPr>
              <a:t> 7 «Таза энергия» ОДМ </a:t>
            </a:r>
            <a:r>
              <a:rPr lang="ru-RU" dirty="0" err="1">
                <a:solidFill>
                  <a:prstClr val="black"/>
                </a:solidFill>
                <a:latin typeface="Montserrat" panose="00000500000000000000" pitchFamily="2" charset="-52"/>
              </a:rPr>
              <a:t>және</a:t>
            </a:r>
            <a:r>
              <a:rPr lang="ru-RU" dirty="0">
                <a:solidFill>
                  <a:prstClr val="black"/>
                </a:solidFill>
                <a:latin typeface="Montserrat" panose="00000500000000000000" pitchFamily="2" charset="-52"/>
              </a:rPr>
              <a:t> 13 «</a:t>
            </a:r>
            <a:r>
              <a:rPr lang="ru-RU" dirty="0" err="1">
                <a:solidFill>
                  <a:prstClr val="black"/>
                </a:solidFill>
                <a:latin typeface="Montserrat" panose="00000500000000000000" pitchFamily="2" charset="-52"/>
              </a:rPr>
              <a:t>Климаттың</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өзгеруіне</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қарсы</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күрес</a:t>
            </a:r>
            <a:r>
              <a:rPr lang="ru-RU" dirty="0">
                <a:solidFill>
                  <a:prstClr val="black"/>
                </a:solidFill>
                <a:latin typeface="Montserrat" panose="00000500000000000000" pitchFamily="2" charset="-52"/>
              </a:rPr>
              <a:t>» ОДМ </a:t>
            </a:r>
            <a:r>
              <a:rPr lang="ru-RU" dirty="0" err="1">
                <a:solidFill>
                  <a:prstClr val="black"/>
                </a:solidFill>
                <a:latin typeface="Montserrat" panose="00000500000000000000" pitchFamily="2" charset="-52"/>
              </a:rPr>
              <a:t>сияқты</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орнықты</a:t>
            </a:r>
            <a:r>
              <a:rPr lang="ru-RU" dirty="0">
                <a:solidFill>
                  <a:prstClr val="black"/>
                </a:solidFill>
                <a:latin typeface="Montserrat" panose="00000500000000000000" pitchFamily="2" charset="-52"/>
              </a:rPr>
              <a:t> даму </a:t>
            </a:r>
            <a:r>
              <a:rPr lang="ru-RU" dirty="0" err="1">
                <a:solidFill>
                  <a:prstClr val="black"/>
                </a:solidFill>
                <a:latin typeface="Montserrat" panose="00000500000000000000" pitchFamily="2" charset="-52"/>
              </a:rPr>
              <a:t>мақсаттарын</a:t>
            </a:r>
            <a:r>
              <a:rPr lang="ru-RU" dirty="0">
                <a:solidFill>
                  <a:prstClr val="black"/>
                </a:solidFill>
                <a:latin typeface="Montserrat" panose="00000500000000000000" pitchFamily="2" charset="-52"/>
              </a:rPr>
              <a:t> (ОДМ) </a:t>
            </a:r>
            <a:r>
              <a:rPr lang="ru-RU" dirty="0" err="1">
                <a:solidFill>
                  <a:prstClr val="black"/>
                </a:solidFill>
                <a:latin typeface="Montserrat" panose="00000500000000000000" pitchFamily="2" charset="-52"/>
              </a:rPr>
              <a:t>белсенді</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қолдай</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отырып</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орнықты</a:t>
            </a:r>
            <a:r>
              <a:rPr lang="ru-RU" dirty="0">
                <a:solidFill>
                  <a:prstClr val="black"/>
                </a:solidFill>
                <a:latin typeface="Montserrat" panose="00000500000000000000" pitchFamily="2" charset="-52"/>
              </a:rPr>
              <a:t> даму </a:t>
            </a:r>
            <a:r>
              <a:rPr lang="ru-RU" dirty="0" err="1">
                <a:solidFill>
                  <a:prstClr val="black"/>
                </a:solidFill>
                <a:latin typeface="Montserrat" panose="00000500000000000000" pitchFamily="2" charset="-52"/>
              </a:rPr>
              <a:t>қағидаттарын</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енгізуге</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шоғырланған</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Біздің</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қызметіміз</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экологиялық</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қауіпсіз</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технологияларды</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ілгерілетуге</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және</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орнықты</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дамуды</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қамтамасыз</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етуге</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бағытталған</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бұл</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біздің</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стратегияларымыз</a:t>
            </a:r>
            <a:r>
              <a:rPr lang="ru-RU" dirty="0">
                <a:solidFill>
                  <a:prstClr val="black"/>
                </a:solidFill>
                <a:latin typeface="Montserrat" panose="00000500000000000000" pitchFamily="2" charset="-52"/>
              </a:rPr>
              <a:t> бен </a:t>
            </a:r>
            <a:r>
              <a:rPr lang="ru-RU" dirty="0" err="1">
                <a:solidFill>
                  <a:prstClr val="black"/>
                </a:solidFill>
                <a:latin typeface="Montserrat" panose="00000500000000000000" pitchFamily="2" charset="-52"/>
              </a:rPr>
              <a:t>бастамаларымыздың</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негізі</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болып</a:t>
            </a:r>
            <a:r>
              <a:rPr lang="ru-RU" dirty="0">
                <a:solidFill>
                  <a:prstClr val="black"/>
                </a:solidFill>
                <a:latin typeface="Montserrat" panose="00000500000000000000" pitchFamily="2" charset="-52"/>
              </a:rPr>
              <a:t> </a:t>
            </a:r>
            <a:r>
              <a:rPr lang="ru-RU" dirty="0" err="1">
                <a:solidFill>
                  <a:prstClr val="black"/>
                </a:solidFill>
                <a:latin typeface="Montserrat" panose="00000500000000000000" pitchFamily="2" charset="-52"/>
              </a:rPr>
              <a:t>табылады</a:t>
            </a:r>
            <a:r>
              <a:rPr lang="ru-RU" dirty="0">
                <a:solidFill>
                  <a:prstClr val="black"/>
                </a:solidFill>
                <a:latin typeface="Montserrat" panose="00000500000000000000" pitchFamily="2" charset="-52"/>
              </a:rPr>
              <a:t>.</a:t>
            </a:r>
          </a:p>
        </p:txBody>
      </p:sp>
      <p:sp>
        <p:nvSpPr>
          <p:cNvPr id="14" name="Прямоугольник: скругленные углы 16">
            <a:extLst>
              <a:ext uri="{FF2B5EF4-FFF2-40B4-BE49-F238E27FC236}">
                <a16:creationId xmlns:a16="http://schemas.microsoft.com/office/drawing/2014/main" id="{96968A76-7716-7D0A-EFFB-7328D1B0DC5D}"/>
              </a:ext>
            </a:extLst>
          </p:cNvPr>
          <p:cNvSpPr/>
          <p:nvPr/>
        </p:nvSpPr>
        <p:spPr>
          <a:xfrm>
            <a:off x="2417121" y="2881732"/>
            <a:ext cx="14237821" cy="613054"/>
          </a:xfrm>
          <a:prstGeom prst="roundRect">
            <a:avLst>
              <a:gd name="adj" fmla="val 11375"/>
            </a:avLst>
          </a:prstGeom>
          <a:noFill/>
          <a:ln>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07195" algn="ctr" defTabSz="1234379" eaLnBrk="1" fontAlgn="auto" hangingPunct="1">
              <a:lnSpc>
                <a:spcPct val="150000"/>
              </a:lnSpc>
              <a:spcBef>
                <a:spcPts val="0"/>
              </a:spcBef>
              <a:spcAft>
                <a:spcPts val="0"/>
              </a:spcAft>
            </a:pPr>
            <a:r>
              <a:rPr lang="ru-RU" sz="1900" kern="0" dirty="0" err="1">
                <a:solidFill>
                  <a:schemeClr val="tx1"/>
                </a:solidFill>
                <a:latin typeface="Montserrat" panose="00000500000000000000" pitchFamily="2" charset="-52"/>
              </a:rPr>
              <a:t>Қоғамдағы</a:t>
            </a:r>
            <a:r>
              <a:rPr lang="ru-RU" sz="1900" kern="0" dirty="0">
                <a:solidFill>
                  <a:schemeClr val="tx1"/>
                </a:solidFill>
                <a:latin typeface="Montserrat" panose="00000500000000000000" pitchFamily="2" charset="-52"/>
              </a:rPr>
              <a:t> </a:t>
            </a:r>
            <a:r>
              <a:rPr lang="ru-RU" sz="1900" kern="0" dirty="0" err="1">
                <a:solidFill>
                  <a:schemeClr val="tx1"/>
                </a:solidFill>
                <a:latin typeface="Montserrat" panose="00000500000000000000" pitchFamily="2" charset="-52"/>
              </a:rPr>
              <a:t>орнықты</a:t>
            </a:r>
            <a:r>
              <a:rPr lang="ru-RU" sz="1900" kern="0" dirty="0">
                <a:solidFill>
                  <a:schemeClr val="tx1"/>
                </a:solidFill>
                <a:latin typeface="Montserrat" panose="00000500000000000000" pitchFamily="2" charset="-52"/>
              </a:rPr>
              <a:t> даму </a:t>
            </a:r>
            <a:r>
              <a:rPr lang="ru-RU" sz="1900" kern="0" dirty="0" err="1">
                <a:solidFill>
                  <a:schemeClr val="tx1"/>
                </a:solidFill>
                <a:latin typeface="Montserrat" panose="00000500000000000000" pitchFamily="2" charset="-52"/>
              </a:rPr>
              <a:t>үш</a:t>
            </a:r>
            <a:r>
              <a:rPr lang="ru-RU" sz="1900" kern="0" dirty="0">
                <a:solidFill>
                  <a:schemeClr val="tx1"/>
                </a:solidFill>
                <a:latin typeface="Montserrat" panose="00000500000000000000" pitchFamily="2" charset="-52"/>
              </a:rPr>
              <a:t> </a:t>
            </a:r>
            <a:r>
              <a:rPr lang="ru-RU" sz="1900" kern="0" dirty="0" err="1">
                <a:solidFill>
                  <a:schemeClr val="tx1"/>
                </a:solidFill>
                <a:latin typeface="Montserrat" panose="00000500000000000000" pitchFamily="2" charset="-52"/>
              </a:rPr>
              <a:t>құрамдауыштан</a:t>
            </a:r>
            <a:r>
              <a:rPr lang="ru-RU" sz="1900" kern="0" dirty="0">
                <a:solidFill>
                  <a:schemeClr val="tx1"/>
                </a:solidFill>
                <a:latin typeface="Montserrat" panose="00000500000000000000" pitchFamily="2" charset="-52"/>
              </a:rPr>
              <a:t> </a:t>
            </a:r>
            <a:r>
              <a:rPr lang="ru-RU" sz="1900" kern="0" dirty="0" err="1">
                <a:solidFill>
                  <a:schemeClr val="tx1"/>
                </a:solidFill>
                <a:latin typeface="Montserrat" panose="00000500000000000000" pitchFamily="2" charset="-52"/>
              </a:rPr>
              <a:t>тұрады</a:t>
            </a:r>
            <a:r>
              <a:rPr lang="ru-RU" sz="1900" kern="0" dirty="0">
                <a:solidFill>
                  <a:schemeClr val="tx1"/>
                </a:solidFill>
                <a:latin typeface="Montserrat" panose="00000500000000000000" pitchFamily="2" charset="-52"/>
              </a:rPr>
              <a:t>: </a:t>
            </a:r>
            <a:r>
              <a:rPr lang="ru-RU" sz="1900" kern="0" dirty="0" err="1">
                <a:solidFill>
                  <a:schemeClr val="tx1"/>
                </a:solidFill>
                <a:latin typeface="Montserrat" panose="00000500000000000000" pitchFamily="2" charset="-52"/>
              </a:rPr>
              <a:t>экономикалық</a:t>
            </a:r>
            <a:r>
              <a:rPr lang="ru-RU" sz="1900" kern="0" dirty="0">
                <a:solidFill>
                  <a:schemeClr val="tx1"/>
                </a:solidFill>
                <a:latin typeface="Montserrat" panose="00000500000000000000" pitchFamily="2" charset="-52"/>
              </a:rPr>
              <a:t>, </a:t>
            </a:r>
            <a:r>
              <a:rPr lang="ru-RU" sz="1900" kern="0" dirty="0" err="1">
                <a:solidFill>
                  <a:schemeClr val="tx1"/>
                </a:solidFill>
                <a:latin typeface="Montserrat" panose="00000500000000000000" pitchFamily="2" charset="-52"/>
              </a:rPr>
              <a:t>экологиялық</a:t>
            </a:r>
            <a:r>
              <a:rPr lang="ru-RU" sz="1900" kern="0" dirty="0">
                <a:solidFill>
                  <a:schemeClr val="tx1"/>
                </a:solidFill>
                <a:latin typeface="Montserrat" panose="00000500000000000000" pitchFamily="2" charset="-52"/>
              </a:rPr>
              <a:t> </a:t>
            </a:r>
            <a:r>
              <a:rPr lang="ru-RU" sz="1900" kern="0" dirty="0" err="1">
                <a:solidFill>
                  <a:schemeClr val="tx1"/>
                </a:solidFill>
                <a:latin typeface="Montserrat" panose="00000500000000000000" pitchFamily="2" charset="-52"/>
              </a:rPr>
              <a:t>және</a:t>
            </a:r>
            <a:r>
              <a:rPr lang="ru-RU" sz="1900" kern="0" dirty="0">
                <a:solidFill>
                  <a:schemeClr val="tx1"/>
                </a:solidFill>
                <a:latin typeface="Montserrat" panose="00000500000000000000" pitchFamily="2" charset="-52"/>
              </a:rPr>
              <a:t> </a:t>
            </a:r>
            <a:r>
              <a:rPr lang="ru-RU" sz="1900" kern="0" dirty="0" err="1">
                <a:solidFill>
                  <a:schemeClr val="tx1"/>
                </a:solidFill>
                <a:latin typeface="Montserrat" panose="00000500000000000000" pitchFamily="2" charset="-52"/>
              </a:rPr>
              <a:t>әлеуметтік</a:t>
            </a:r>
            <a:endParaRPr lang="ru-RU" sz="1900" kern="0" dirty="0">
              <a:solidFill>
                <a:schemeClr val="tx1"/>
              </a:solidFill>
              <a:latin typeface="Montserrat" panose="00000500000000000000" pitchFamily="2" charset="-52"/>
            </a:endParaRPr>
          </a:p>
        </p:txBody>
      </p:sp>
      <p:pic>
        <p:nvPicPr>
          <p:cNvPr id="23" name="Рисунок 4" descr="Изображение выглядит как логотип, круг, Графика, символ&#10;&#10;Автоматически созданное описание">
            <a:extLst>
              <a:ext uri="{FF2B5EF4-FFF2-40B4-BE49-F238E27FC236}">
                <a16:creationId xmlns:a16="http://schemas.microsoft.com/office/drawing/2014/main" id="{CCDCB43D-B8E8-DC0F-6FDE-1B079875CC25}"/>
              </a:ext>
            </a:extLst>
          </p:cNvPr>
          <p:cNvPicPr>
            <a:picLocks noChangeAspect="1"/>
          </p:cNvPicPr>
          <p:nvPr/>
        </p:nvPicPr>
        <p:blipFill>
          <a:blip r:embed="rId2"/>
          <a:stretch>
            <a:fillRect/>
          </a:stretch>
        </p:blipFill>
        <p:spPr>
          <a:xfrm>
            <a:off x="381000" y="6069611"/>
            <a:ext cx="928940" cy="892150"/>
          </a:xfrm>
          <a:prstGeom prst="rect">
            <a:avLst/>
          </a:prstGeom>
        </p:spPr>
      </p:pic>
      <p:pic>
        <p:nvPicPr>
          <p:cNvPr id="25" name="Рисунок 24">
            <a:extLst>
              <a:ext uri="{FF2B5EF4-FFF2-40B4-BE49-F238E27FC236}">
                <a16:creationId xmlns:a16="http://schemas.microsoft.com/office/drawing/2014/main" id="{DAF09A93-9E90-727D-0822-4B4DB1FD177A}"/>
              </a:ext>
            </a:extLst>
          </p:cNvPr>
          <p:cNvPicPr>
            <a:picLocks noChangeAspect="1"/>
          </p:cNvPicPr>
          <p:nvPr/>
        </p:nvPicPr>
        <p:blipFill>
          <a:blip r:embed="rId3"/>
          <a:stretch>
            <a:fillRect/>
          </a:stretch>
        </p:blipFill>
        <p:spPr>
          <a:xfrm>
            <a:off x="1334439" y="8466853"/>
            <a:ext cx="341961" cy="382192"/>
          </a:xfrm>
          <a:prstGeom prst="rect">
            <a:avLst/>
          </a:prstGeom>
        </p:spPr>
      </p:pic>
      <p:grpSp>
        <p:nvGrpSpPr>
          <p:cNvPr id="19" name="Группа 18">
            <a:extLst>
              <a:ext uri="{FF2B5EF4-FFF2-40B4-BE49-F238E27FC236}">
                <a16:creationId xmlns:a16="http://schemas.microsoft.com/office/drawing/2014/main" id="{DE54837A-0B73-23BF-5F8C-A8AB81CCD6D2}"/>
              </a:ext>
            </a:extLst>
          </p:cNvPr>
          <p:cNvGrpSpPr/>
          <p:nvPr/>
        </p:nvGrpSpPr>
        <p:grpSpPr>
          <a:xfrm>
            <a:off x="1451744" y="5510488"/>
            <a:ext cx="16455256" cy="1931268"/>
            <a:chOff x="1429065" y="5753100"/>
            <a:chExt cx="16242992" cy="1931268"/>
          </a:xfrm>
        </p:grpSpPr>
        <p:sp>
          <p:nvSpPr>
            <p:cNvPr id="15" name="Прямоугольник: скругленные углы 14">
              <a:extLst>
                <a:ext uri="{FF2B5EF4-FFF2-40B4-BE49-F238E27FC236}">
                  <a16:creationId xmlns:a16="http://schemas.microsoft.com/office/drawing/2014/main" id="{9CC465BD-B8DD-98C4-EAFF-5FDCB5B23266}"/>
                </a:ext>
              </a:extLst>
            </p:cNvPr>
            <p:cNvSpPr/>
            <p:nvPr/>
          </p:nvSpPr>
          <p:spPr>
            <a:xfrm>
              <a:off x="1924365" y="5753100"/>
              <a:ext cx="15747692" cy="1931268"/>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extLst>
                <a:ext uri="{FF2B5EF4-FFF2-40B4-BE49-F238E27FC236}">
                  <a16:creationId xmlns:a16="http://schemas.microsoft.com/office/drawing/2014/main" id="{2A76C2E7-CE32-FD09-0758-263BEE33C251}"/>
                </a:ext>
              </a:extLst>
            </p:cNvPr>
            <p:cNvSpPr/>
            <p:nvPr/>
          </p:nvSpPr>
          <p:spPr>
            <a:xfrm>
              <a:off x="1429065" y="6260999"/>
              <a:ext cx="990600" cy="999615"/>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 name="Рисунок 28">
              <a:extLst>
                <a:ext uri="{FF2B5EF4-FFF2-40B4-BE49-F238E27FC236}">
                  <a16:creationId xmlns:a16="http://schemas.microsoft.com/office/drawing/2014/main" id="{9F05D4F5-C4E8-D9E2-C0C9-8420BD7DD80C}"/>
                </a:ext>
              </a:extLst>
            </p:cNvPr>
            <p:cNvPicPr>
              <a:picLocks noChangeAspect="1"/>
            </p:cNvPicPr>
            <p:nvPr/>
          </p:nvPicPr>
          <p:blipFill>
            <a:blip r:embed="rId4"/>
            <a:stretch>
              <a:fillRect/>
            </a:stretch>
          </p:blipFill>
          <p:spPr>
            <a:xfrm>
              <a:off x="1696113" y="6548074"/>
              <a:ext cx="456503" cy="431142"/>
            </a:xfrm>
            <a:prstGeom prst="rect">
              <a:avLst/>
            </a:prstGeom>
          </p:spPr>
        </p:pic>
      </p:grpSp>
      <p:pic>
        <p:nvPicPr>
          <p:cNvPr id="31" name="Рисунок 30">
            <a:extLst>
              <a:ext uri="{FF2B5EF4-FFF2-40B4-BE49-F238E27FC236}">
                <a16:creationId xmlns:a16="http://schemas.microsoft.com/office/drawing/2014/main" id="{FB25E0E8-EF17-DC5B-9A94-E7C0BB8B5598}"/>
              </a:ext>
            </a:extLst>
          </p:cNvPr>
          <p:cNvPicPr>
            <a:picLocks noChangeAspect="1"/>
          </p:cNvPicPr>
          <p:nvPr/>
        </p:nvPicPr>
        <p:blipFill>
          <a:blip r:embed="rId5"/>
          <a:stretch>
            <a:fillRect/>
          </a:stretch>
        </p:blipFill>
        <p:spPr>
          <a:xfrm>
            <a:off x="1310848" y="4377993"/>
            <a:ext cx="368348" cy="390015"/>
          </a:xfrm>
          <a:prstGeom prst="rect">
            <a:avLst/>
          </a:prstGeom>
        </p:spPr>
      </p:pic>
      <p:pic>
        <p:nvPicPr>
          <p:cNvPr id="6" name="Рисунок 4">
            <a:extLst>
              <a:ext uri="{FF2B5EF4-FFF2-40B4-BE49-F238E27FC236}">
                <a16:creationId xmlns:a16="http://schemas.microsoft.com/office/drawing/2014/main" id="{D7FDD23B-4B45-95A6-D5C8-538CAC070F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8" name="TextBox 7">
            <a:extLst>
              <a:ext uri="{FF2B5EF4-FFF2-40B4-BE49-F238E27FC236}">
                <a16:creationId xmlns:a16="http://schemas.microsoft.com/office/drawing/2014/main" id="{6DD273B9-EA43-BCB2-0578-7980F2734DD0}"/>
              </a:ext>
            </a:extLst>
          </p:cNvPr>
          <p:cNvSpPr txBox="1"/>
          <p:nvPr/>
        </p:nvSpPr>
        <p:spPr>
          <a:xfrm>
            <a:off x="2077670" y="3880951"/>
            <a:ext cx="15251440" cy="1261884"/>
          </a:xfrm>
          <a:prstGeom prst="rect">
            <a:avLst/>
          </a:prstGeom>
          <a:noFill/>
        </p:spPr>
        <p:txBody>
          <a:bodyPr wrap="square">
            <a:spAutoFit/>
          </a:bodyPr>
          <a:lstStyle/>
          <a:p>
            <a:pPr lvl="0" algn="just"/>
            <a:r>
              <a:rPr lang="ru-RU" sz="1900" b="1" dirty="0" err="1">
                <a:solidFill>
                  <a:srgbClr val="000000">
                    <a:lumMod val="75000"/>
                    <a:lumOff val="25000"/>
                  </a:srgbClr>
                </a:solidFill>
                <a:latin typeface="Montserrat" panose="00000500000000000000" pitchFamily="2" charset="-52"/>
              </a:rPr>
              <a:t>Экономикалық</a:t>
            </a:r>
            <a:r>
              <a:rPr lang="ru-RU" sz="1900" b="1" dirty="0">
                <a:solidFill>
                  <a:srgbClr val="000000">
                    <a:lumMod val="75000"/>
                    <a:lumOff val="25000"/>
                  </a:srgbClr>
                </a:solidFill>
                <a:latin typeface="Montserrat" panose="00000500000000000000" pitchFamily="2" charset="-52"/>
              </a:rPr>
              <a:t> </a:t>
            </a:r>
            <a:r>
              <a:rPr lang="ru-RU" sz="1900" b="1" dirty="0" err="1">
                <a:solidFill>
                  <a:srgbClr val="000000">
                    <a:lumMod val="75000"/>
                    <a:lumOff val="25000"/>
                  </a:srgbClr>
                </a:solidFill>
                <a:latin typeface="Montserrat" panose="00000500000000000000" pitchFamily="2" charset="-52"/>
              </a:rPr>
              <a:t>құрамдауыш</a:t>
            </a:r>
            <a:r>
              <a:rPr lang="ru-RU" sz="190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Орнықты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дамудың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экономикалық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құрамдас</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бөлігі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Қоғамның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ұзақ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мерзімді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құнының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өсуін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қамтамасыз</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етуге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Жалғыз</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акционердің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мүдделерін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қорғауға</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сондай-ақ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операциялық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тиімділік</a:t>
            </a:r>
            <a:r>
              <a:rPr lang="ru-RU" sz="1850" dirty="0">
                <a:solidFill>
                  <a:srgbClr val="000000">
                    <a:lumMod val="75000"/>
                    <a:lumOff val="25000"/>
                  </a:srgbClr>
                </a:solidFill>
                <a:latin typeface="Montserrat" panose="00000500000000000000" pitchFamily="2" charset="-52"/>
              </a:rPr>
              <a:t> пен </a:t>
            </a:r>
            <a:r>
              <a:rPr lang="ru-RU" sz="1850" dirty="0" err="1">
                <a:solidFill>
                  <a:srgbClr val="000000">
                    <a:lumMod val="75000"/>
                    <a:lumOff val="25000"/>
                  </a:srgbClr>
                </a:solidFill>
                <a:latin typeface="Montserrat" panose="00000500000000000000" pitchFamily="2" charset="-52"/>
              </a:rPr>
              <a:t>еңбек</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өнімділігін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арттыруға</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бағытталған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Қоғам</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ішкі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процестерді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жүйелі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түрде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оңтайландырады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және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трансформацияланатын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экономикалық</a:t>
            </a:r>
            <a:r>
              <a:rPr lang="ru-RU" sz="1850" dirty="0">
                <a:solidFill>
                  <a:srgbClr val="000000">
                    <a:lumMod val="75000"/>
                    <a:lumOff val="25000"/>
                  </a:srgbClr>
                </a:solidFill>
                <a:latin typeface="Montserrat" panose="00000500000000000000" pitchFamily="2" charset="-52"/>
              </a:rPr>
              <a:t> орта </a:t>
            </a:r>
            <a:r>
              <a:rPr lang="ru-RU" sz="1850" dirty="0" err="1">
                <a:solidFill>
                  <a:srgbClr val="000000">
                    <a:lumMod val="75000"/>
                    <a:lumOff val="25000"/>
                  </a:srgbClr>
                </a:solidFill>
                <a:latin typeface="Montserrat" panose="00000500000000000000" pitchFamily="2" charset="-52"/>
              </a:rPr>
              <a:t>жағдайында</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басқарудың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қазіргі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заманғы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әдістерін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енгізеді</a:t>
            </a:r>
            <a:r>
              <a:rPr lang="ru-RU" sz="1850" dirty="0">
                <a:solidFill>
                  <a:srgbClr val="000000">
                    <a:lumMod val="75000"/>
                    <a:lumOff val="25000"/>
                  </a:srgbClr>
                </a:solidFill>
                <a:latin typeface="Montserrat" panose="00000500000000000000" pitchFamily="2" charset="-52"/>
              </a:rPr>
              <a:t>.</a:t>
            </a:r>
            <a:endParaRPr lang="ru-RU" sz="1850" dirty="0"/>
          </a:p>
        </p:txBody>
      </p:sp>
      <p:sp>
        <p:nvSpPr>
          <p:cNvPr id="17" name="TextBox 16">
            <a:extLst>
              <a:ext uri="{FF2B5EF4-FFF2-40B4-BE49-F238E27FC236}">
                <a16:creationId xmlns:a16="http://schemas.microsoft.com/office/drawing/2014/main" id="{79706249-B305-C931-8F64-39DC4AE80B34}"/>
              </a:ext>
            </a:extLst>
          </p:cNvPr>
          <p:cNvSpPr txBox="1"/>
          <p:nvPr/>
        </p:nvSpPr>
        <p:spPr>
          <a:xfrm>
            <a:off x="2442344" y="5584351"/>
            <a:ext cx="15083655" cy="1554272"/>
          </a:xfrm>
          <a:prstGeom prst="rect">
            <a:avLst/>
          </a:prstGeom>
          <a:noFill/>
        </p:spPr>
        <p:txBody>
          <a:bodyPr wrap="square">
            <a:spAutoFit/>
          </a:bodyPr>
          <a:lstStyle/>
          <a:p>
            <a:pPr lvl="0" algn="just"/>
            <a:r>
              <a:rPr lang="ru-RU" sz="1900" b="1" dirty="0" err="1">
                <a:solidFill>
                  <a:srgbClr val="000000">
                    <a:lumMod val="75000"/>
                    <a:lumOff val="25000"/>
                  </a:srgbClr>
                </a:solidFill>
                <a:latin typeface="Montserrat" panose="00000500000000000000" pitchFamily="2" charset="-52"/>
              </a:rPr>
              <a:t>Әлеуемттік</a:t>
            </a:r>
            <a:r>
              <a:rPr lang="ru-RU" sz="1900" b="1" dirty="0">
                <a:solidFill>
                  <a:srgbClr val="000000">
                    <a:lumMod val="75000"/>
                    <a:lumOff val="25000"/>
                  </a:srgbClr>
                </a:solidFill>
                <a:latin typeface="Montserrat" panose="00000500000000000000" pitchFamily="2" charset="-52"/>
              </a:rPr>
              <a:t> </a:t>
            </a:r>
            <a:r>
              <a:rPr lang="ru-RU" sz="1900" b="1" dirty="0" err="1">
                <a:solidFill>
                  <a:srgbClr val="000000">
                    <a:lumMod val="75000"/>
                    <a:lumOff val="25000"/>
                  </a:srgbClr>
                </a:solidFill>
                <a:latin typeface="Montserrat" panose="00000500000000000000" pitchFamily="2" charset="-52"/>
              </a:rPr>
              <a:t>құрамдауыш</a:t>
            </a:r>
            <a:r>
              <a:rPr lang="ru-RU" sz="190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Қоғам</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қызметкерлердің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қауіпсіз</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еңбек</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жағдайларын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қамтамасыз</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етуге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және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денсаулығын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сақтауға</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әділ</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сыйақы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төлеуге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еңбек</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құқықтарын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сақтауға</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сондай-ақ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қызметкерлердің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кәсіби</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және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жеке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тұлғалық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дамуына</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бағытталған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әлеуметтік</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жауапкершілік</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саясатын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іске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асырады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Экологиялық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және</a:t>
            </a:r>
            <a:r>
              <a:rPr lang="ru-RU" sz="1850" dirty="0">
                <a:solidFill>
                  <a:srgbClr val="000000">
                    <a:lumMod val="75000"/>
                    <a:lumOff val="25000"/>
                  </a:srgbClr>
                </a:solidFill>
                <a:latin typeface="Montserrat" panose="00000500000000000000" pitchFamily="2" charset="-52"/>
              </a:rPr>
              <a:t> б</a:t>
            </a:r>
            <a:r>
              <a:rPr lang="en-US" sz="1850" dirty="0" err="1">
                <a:solidFill>
                  <a:srgbClr val="000000">
                    <a:lumMod val="75000"/>
                    <a:lumOff val="25000"/>
                  </a:srgbClr>
                </a:solidFill>
                <a:latin typeface="Montserrat" panose="00000500000000000000" pitchFamily="2" charset="-52"/>
              </a:rPr>
              <a:t>i</a:t>
            </a:r>
            <a:r>
              <a:rPr lang="ru-RU" sz="1850" dirty="0">
                <a:solidFill>
                  <a:srgbClr val="000000">
                    <a:lumMod val="75000"/>
                    <a:lumOff val="25000"/>
                  </a:srgbClr>
                </a:solidFill>
                <a:latin typeface="Montserrat" panose="00000500000000000000" pitchFamily="2" charset="-52"/>
              </a:rPr>
              <a:t>л</a:t>
            </a:r>
            <a:r>
              <a:rPr lang="en-US" sz="1850" dirty="0" err="1">
                <a:solidFill>
                  <a:srgbClr val="000000">
                    <a:lumMod val="75000"/>
                    <a:lumOff val="25000"/>
                  </a:srgbClr>
                </a:solidFill>
                <a:latin typeface="Montserrat" panose="00000500000000000000" pitchFamily="2" charset="-52"/>
              </a:rPr>
              <a:t>i</a:t>
            </a:r>
            <a:r>
              <a:rPr lang="ru-RU" sz="1850" dirty="0">
                <a:solidFill>
                  <a:srgbClr val="000000">
                    <a:lumMod val="75000"/>
                    <a:lumOff val="25000"/>
                  </a:srgbClr>
                </a:solidFill>
                <a:latin typeface="Montserrat" panose="00000500000000000000" pitchFamily="2" charset="-52"/>
              </a:rPr>
              <a:t>м беру </a:t>
            </a:r>
            <a:r>
              <a:rPr lang="ru-RU" sz="1850" dirty="0" err="1">
                <a:solidFill>
                  <a:srgbClr val="000000">
                    <a:lumMod val="75000"/>
                    <a:lumOff val="25000"/>
                  </a:srgbClr>
                </a:solidFill>
                <a:latin typeface="Montserrat" panose="00000500000000000000" pitchFamily="2" charset="-52"/>
              </a:rPr>
              <a:t>акциялары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қоршаған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ортаны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қорғау</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саласындағы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хабардарлықты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арттыру</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жөн</a:t>
            </a:r>
            <a:r>
              <a:rPr lang="en-US" sz="1850" dirty="0" err="1">
                <a:solidFill>
                  <a:srgbClr val="000000">
                    <a:lumMod val="75000"/>
                    <a:lumOff val="25000"/>
                  </a:srgbClr>
                </a:solidFill>
                <a:latin typeface="Montserrat" panose="00000500000000000000" pitchFamily="2" charset="-52"/>
              </a:rPr>
              <a:t>i</a:t>
            </a:r>
            <a:r>
              <a:rPr lang="ru-RU" sz="1850" dirty="0" err="1">
                <a:solidFill>
                  <a:srgbClr val="000000">
                    <a:lumMod val="75000"/>
                    <a:lumOff val="25000"/>
                  </a:srgbClr>
                </a:solidFill>
                <a:latin typeface="Montserrat" panose="00000500000000000000" pitchFamily="2" charset="-52"/>
              </a:rPr>
              <a:t>ндег</a:t>
            </a:r>
            <a:r>
              <a:rPr lang="en-US" sz="1850" dirty="0" err="1">
                <a:solidFill>
                  <a:srgbClr val="000000">
                    <a:lumMod val="75000"/>
                    <a:lumOff val="25000"/>
                  </a:srgbClr>
                </a:solidFill>
                <a:latin typeface="Montserrat" panose="00000500000000000000" pitchFamily="2" charset="-52"/>
              </a:rPr>
              <a:t>i</a:t>
            </a:r>
            <a:r>
              <a:rPr lang="en-US" sz="1850" dirty="0">
                <a:solidFill>
                  <a:srgbClr val="000000">
                    <a:lumMod val="75000"/>
                    <a:lumOff val="25000"/>
                  </a:srgbClr>
                </a:solidFill>
                <a:latin typeface="Montserrat" panose="00000500000000000000" pitchFamily="2" charset="-52"/>
              </a:rPr>
              <a:t> </a:t>
            </a:r>
            <a:r>
              <a:rPr lang="en-US" sz="1850" dirty="0" err="1">
                <a:solidFill>
                  <a:srgbClr val="000000">
                    <a:lumMod val="75000"/>
                    <a:lumOff val="25000"/>
                  </a:srgbClr>
                </a:solidFill>
                <a:latin typeface="Montserrat" panose="00000500000000000000" pitchFamily="2" charset="-52"/>
              </a:rPr>
              <a:t>i</a:t>
            </a:r>
            <a:r>
              <a:rPr lang="ru-RU" sz="1850" dirty="0">
                <a:solidFill>
                  <a:srgbClr val="000000">
                    <a:lumMod val="75000"/>
                    <a:lumOff val="25000"/>
                  </a:srgbClr>
                </a:solidFill>
                <a:latin typeface="Montserrat" panose="00000500000000000000" pitchFamily="2" charset="-52"/>
              </a:rPr>
              <a:t>с-</a:t>
            </a:r>
            <a:r>
              <a:rPr lang="ru-RU" sz="1850" dirty="0" err="1">
                <a:solidFill>
                  <a:srgbClr val="000000">
                    <a:lumMod val="75000"/>
                    <a:lumOff val="25000"/>
                  </a:srgbClr>
                </a:solidFill>
                <a:latin typeface="Montserrat" panose="00000500000000000000" pitchFamily="2" charset="-52"/>
              </a:rPr>
              <a:t>шаралар</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қолдау</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көрсет</a:t>
            </a:r>
            <a:r>
              <a:rPr lang="en-US" sz="1850" dirty="0" err="1">
                <a:solidFill>
                  <a:srgbClr val="000000">
                    <a:lumMod val="75000"/>
                    <a:lumOff val="25000"/>
                  </a:srgbClr>
                </a:solidFill>
                <a:latin typeface="Montserrat" panose="00000500000000000000" pitchFamily="2" charset="-52"/>
              </a:rPr>
              <a:t>i</a:t>
            </a:r>
            <a:r>
              <a:rPr lang="ru-RU" sz="1850" dirty="0">
                <a:solidFill>
                  <a:srgbClr val="000000">
                    <a:lumMod val="75000"/>
                    <a:lumOff val="25000"/>
                  </a:srgbClr>
                </a:solidFill>
                <a:latin typeface="Montserrat" panose="00000500000000000000" pitchFamily="2" charset="-52"/>
              </a:rPr>
              <a:t>лед</a:t>
            </a:r>
            <a:r>
              <a:rPr lang="en-US" sz="1850" dirty="0" err="1">
                <a:solidFill>
                  <a:srgbClr val="000000">
                    <a:lumMod val="75000"/>
                    <a:lumOff val="25000"/>
                  </a:srgbClr>
                </a:solidFill>
                <a:latin typeface="Montserrat" panose="00000500000000000000" pitchFamily="2" charset="-52"/>
              </a:rPr>
              <a:t>i</a:t>
            </a:r>
            <a:r>
              <a:rPr lang="en-US"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Жаңа</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жұмыс</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орындары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құрылып</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өңірлердің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тұрақты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әлеуметтік</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дамуына</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ықпал</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ететін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жобалар</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іске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асырылуда</a:t>
            </a:r>
            <a:endParaRPr lang="ru-RU" sz="1850" dirty="0"/>
          </a:p>
        </p:txBody>
      </p:sp>
      <p:sp>
        <p:nvSpPr>
          <p:cNvPr id="24" name="TextBox 23">
            <a:extLst>
              <a:ext uri="{FF2B5EF4-FFF2-40B4-BE49-F238E27FC236}">
                <a16:creationId xmlns:a16="http://schemas.microsoft.com/office/drawing/2014/main" id="{B4037317-28E5-82E3-80C9-4577756FDD63}"/>
              </a:ext>
            </a:extLst>
          </p:cNvPr>
          <p:cNvSpPr txBox="1"/>
          <p:nvPr/>
        </p:nvSpPr>
        <p:spPr>
          <a:xfrm>
            <a:off x="2343503" y="7871165"/>
            <a:ext cx="15281335" cy="1846659"/>
          </a:xfrm>
          <a:prstGeom prst="rect">
            <a:avLst/>
          </a:prstGeom>
          <a:noFill/>
        </p:spPr>
        <p:txBody>
          <a:bodyPr wrap="square">
            <a:spAutoFit/>
          </a:bodyPr>
          <a:lstStyle/>
          <a:p>
            <a:pPr lvl="0" algn="just"/>
            <a:r>
              <a:rPr lang="ru-RU" sz="1900" b="1" dirty="0" err="1">
                <a:solidFill>
                  <a:srgbClr val="000000">
                    <a:lumMod val="75000"/>
                    <a:lumOff val="25000"/>
                  </a:srgbClr>
                </a:solidFill>
                <a:latin typeface="Montserrat" panose="00000500000000000000" pitchFamily="2" charset="-52"/>
              </a:rPr>
              <a:t>Экологиялық</a:t>
            </a:r>
            <a:r>
              <a:rPr lang="ru-RU" sz="1900" b="1" dirty="0">
                <a:solidFill>
                  <a:srgbClr val="000000">
                    <a:lumMod val="75000"/>
                    <a:lumOff val="25000"/>
                  </a:srgbClr>
                </a:solidFill>
                <a:latin typeface="Montserrat" panose="00000500000000000000" pitchFamily="2" charset="-52"/>
              </a:rPr>
              <a:t> </a:t>
            </a:r>
            <a:r>
              <a:rPr lang="ru-RU" sz="1900" b="1" dirty="0" err="1">
                <a:solidFill>
                  <a:srgbClr val="000000">
                    <a:lumMod val="75000"/>
                    <a:lumOff val="25000"/>
                  </a:srgbClr>
                </a:solidFill>
                <a:latin typeface="Montserrat" panose="00000500000000000000" pitchFamily="2" charset="-52"/>
              </a:rPr>
              <a:t>құрамдауыш</a:t>
            </a:r>
            <a:r>
              <a:rPr lang="ru-RU" sz="1850" b="1"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Экологиялық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жауапкершілік</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Қоғам</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қызметінің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негізгі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элементі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болып</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табылады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Қоғам</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өз</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миссиясын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іске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асыру</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шеңберінде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ең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озық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қолжетімді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технологиялардың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анықтамалықтарын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әзірлейді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және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енгізеді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сондай-ақ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жасыл</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жобаларды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дамытуға</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және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жасыл</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технологияларды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енгізуге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ықпал</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етеді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сол</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арқылы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өнеркәсіпте</a:t>
            </a:r>
            <a:r>
              <a:rPr lang="ru-RU" sz="1850" dirty="0">
                <a:solidFill>
                  <a:srgbClr val="000000">
                    <a:lumMod val="75000"/>
                    <a:lumOff val="25000"/>
                  </a:srgbClr>
                </a:solidFill>
                <a:latin typeface="Montserrat" panose="00000500000000000000" pitchFamily="2" charset="-52"/>
              </a:rPr>
              <a:t> энергия </a:t>
            </a:r>
            <a:r>
              <a:rPr lang="ru-RU" sz="1850" dirty="0" err="1">
                <a:solidFill>
                  <a:srgbClr val="000000">
                    <a:lumMod val="75000"/>
                    <a:lumOff val="25000"/>
                  </a:srgbClr>
                </a:solidFill>
                <a:latin typeface="Montserrat" panose="00000500000000000000" pitchFamily="2" charset="-52"/>
              </a:rPr>
              <a:t>тиімді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және</a:t>
            </a:r>
            <a:r>
              <a:rPr lang="ru-RU" sz="1850" dirty="0">
                <a:solidFill>
                  <a:srgbClr val="000000">
                    <a:lumMod val="75000"/>
                    <a:lumOff val="25000"/>
                  </a:srgbClr>
                </a:solidFill>
                <a:latin typeface="Montserrat" panose="00000500000000000000" pitchFamily="2" charset="-52"/>
              </a:rPr>
              <a:t> ресурс </a:t>
            </a:r>
            <a:r>
              <a:rPr lang="ru-RU" sz="1850" dirty="0" err="1">
                <a:solidFill>
                  <a:srgbClr val="000000">
                    <a:lumMod val="75000"/>
                    <a:lumOff val="25000"/>
                  </a:srgbClr>
                </a:solidFill>
                <a:latin typeface="Montserrat" panose="00000500000000000000" pitchFamily="2" charset="-52"/>
              </a:rPr>
              <a:t>үнемдейтін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шешімдерді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енгізуді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қолдайды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биологиялық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және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физикалық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табиғи</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жүйелерге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әсерді</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барынша</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азайтады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Қалдықтардың</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түзілуін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қысқарту</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оларды</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қайта</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өңдеу</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және</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экологиялық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қауіпсіз</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жою</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технологияларын</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дамыту</a:t>
            </a:r>
            <a:r>
              <a:rPr lang="ru-RU" sz="1850" dirty="0">
                <a:solidFill>
                  <a:srgbClr val="000000">
                    <a:lumMod val="75000"/>
                    <a:lumOff val="25000"/>
                  </a:srgbClr>
                </a:solidFill>
                <a:latin typeface="Montserrat" panose="00000500000000000000" pitchFamily="2" charset="-52"/>
              </a:rPr>
              <a:t> да </a:t>
            </a:r>
            <a:r>
              <a:rPr lang="ru-RU" sz="1850" dirty="0" err="1">
                <a:solidFill>
                  <a:srgbClr val="000000">
                    <a:lumMod val="75000"/>
                    <a:lumOff val="25000"/>
                  </a:srgbClr>
                </a:solidFill>
                <a:latin typeface="Montserrat" panose="00000500000000000000" pitchFamily="2" charset="-52"/>
              </a:rPr>
              <a:t>басымдық</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болып</a:t>
            </a:r>
            <a:r>
              <a:rPr lang="ru-RU" sz="1850" dirty="0">
                <a:solidFill>
                  <a:srgbClr val="000000">
                    <a:lumMod val="75000"/>
                    <a:lumOff val="25000"/>
                  </a:srgbClr>
                </a:solidFill>
                <a:latin typeface="Montserrat" panose="00000500000000000000" pitchFamily="2" charset="-52"/>
              </a:rPr>
              <a:t> </a:t>
            </a:r>
            <a:r>
              <a:rPr lang="ru-RU" sz="1850" dirty="0" err="1">
                <a:solidFill>
                  <a:srgbClr val="000000">
                    <a:lumMod val="75000"/>
                    <a:lumOff val="25000"/>
                  </a:srgbClr>
                </a:solidFill>
                <a:latin typeface="Montserrat" panose="00000500000000000000" pitchFamily="2" charset="-52"/>
              </a:rPr>
              <a:t>табылады</a:t>
            </a:r>
            <a:r>
              <a:rPr lang="ru-RU" sz="1850" dirty="0">
                <a:solidFill>
                  <a:srgbClr val="000000">
                    <a:lumMod val="75000"/>
                    <a:lumOff val="25000"/>
                  </a:srgbClr>
                </a:solidFill>
                <a:latin typeface="Montserrat" panose="00000500000000000000" pitchFamily="2" charset="-52"/>
              </a:rPr>
              <a:t>.</a:t>
            </a:r>
            <a:endParaRPr lang="ru-RU" sz="1850" dirty="0"/>
          </a:p>
        </p:txBody>
      </p:sp>
    </p:spTree>
    <p:extLst>
      <p:ext uri="{BB962C8B-B14F-4D97-AF65-F5344CB8AC3E}">
        <p14:creationId xmlns:p14="http://schemas.microsoft.com/office/powerpoint/2010/main" val="767525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187D1-AE4A-DE75-EBA2-03288340A47D}"/>
            </a:ext>
          </a:extLst>
        </p:cNvPr>
        <p:cNvGrpSpPr/>
        <p:nvPr/>
      </p:nvGrpSpPr>
      <p:grpSpPr>
        <a:xfrm>
          <a:off x="0" y="0"/>
          <a:ext cx="0" cy="0"/>
          <a:chOff x="0" y="0"/>
          <a:chExt cx="0" cy="0"/>
        </a:xfrm>
      </p:grpSpPr>
      <p:pic>
        <p:nvPicPr>
          <p:cNvPr id="7" name="Рисунок 4">
            <a:extLst>
              <a:ext uri="{FF2B5EF4-FFF2-40B4-BE49-F238E27FC236}">
                <a16:creationId xmlns:a16="http://schemas.microsoft.com/office/drawing/2014/main" id="{BEF64BEE-4194-51EE-86BF-FFAD2096D3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8" name="TextBox 13">
            <a:extLst>
              <a:ext uri="{FF2B5EF4-FFF2-40B4-BE49-F238E27FC236}">
                <a16:creationId xmlns:a16="http://schemas.microsoft.com/office/drawing/2014/main" id="{E64A4160-CB4A-3069-8B9A-DB8DF2A9ABDD}"/>
              </a:ext>
            </a:extLst>
          </p:cNvPr>
          <p:cNvSpPr txBox="1">
            <a:spLocks noChangeArrowheads="1"/>
          </p:cNvSpPr>
          <p:nvPr/>
        </p:nvSpPr>
        <p:spPr bwMode="auto">
          <a:xfrm>
            <a:off x="861813" y="580409"/>
            <a:ext cx="14769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643063" fontAlgn="auto">
              <a:spcAft>
                <a:spcPts val="0"/>
              </a:spcAft>
              <a:defRPr/>
            </a:pPr>
            <a:r>
              <a:rPr lang="ru-RU" altLang="en-US" sz="3200" dirty="0">
                <a:solidFill>
                  <a:schemeClr val="tx1"/>
                </a:solidFill>
                <a:latin typeface="Montserrat" panose="00000500000000000000" pitchFamily="2" charset="-52"/>
                <a:ea typeface="微软雅黑" pitchFamily="2" charset="-122"/>
              </a:rPr>
              <a:t>СТЕЙКХОЛДЕРЛЕРМЕН ӨЗАРА ҚАРЫМ-ҚАТЫНАСТАР</a:t>
            </a:r>
          </a:p>
        </p:txBody>
      </p:sp>
      <p:sp>
        <p:nvSpPr>
          <p:cNvPr id="9" name="Slide Number Placeholder 1">
            <a:extLst>
              <a:ext uri="{FF2B5EF4-FFF2-40B4-BE49-F238E27FC236}">
                <a16:creationId xmlns:a16="http://schemas.microsoft.com/office/drawing/2014/main" id="{AF220401-A520-36AA-6363-6ED73659838F}"/>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28</a:t>
            </a:fld>
            <a:endParaRPr lang="ru-RU" dirty="0">
              <a:solidFill>
                <a:prstClr val="black">
                  <a:tint val="82000"/>
                </a:prstClr>
              </a:solidFill>
              <a:latin typeface="Montserrat" panose="00000500000000000000" pitchFamily="2" charset="0"/>
            </a:endParaRPr>
          </a:p>
        </p:txBody>
      </p:sp>
      <p:sp>
        <p:nvSpPr>
          <p:cNvPr id="3" name="TextBox 2">
            <a:extLst>
              <a:ext uri="{FF2B5EF4-FFF2-40B4-BE49-F238E27FC236}">
                <a16:creationId xmlns:a16="http://schemas.microsoft.com/office/drawing/2014/main" id="{79270881-B6B6-6782-6C0B-CCFBCAC0AC09}"/>
              </a:ext>
            </a:extLst>
          </p:cNvPr>
          <p:cNvSpPr txBox="1"/>
          <p:nvPr/>
        </p:nvSpPr>
        <p:spPr>
          <a:xfrm>
            <a:off x="9969993" y="1674372"/>
            <a:ext cx="7414607" cy="830997"/>
          </a:xfrm>
          <a:prstGeom prst="rect">
            <a:avLst/>
          </a:prstGeom>
          <a:noFill/>
        </p:spPr>
        <p:txBody>
          <a:bodyPr wrap="square">
            <a:spAutoFit/>
          </a:bodyPr>
          <a:lstStyle/>
          <a:p>
            <a:pPr algn="ctr" defTabSz="1371600" eaLnBrk="1" fontAlgn="auto" hangingPunct="1">
              <a:spcBef>
                <a:spcPts val="0"/>
              </a:spcBef>
              <a:spcAft>
                <a:spcPts val="0"/>
              </a:spcAft>
            </a:pPr>
            <a:r>
              <a:rPr lang="ru-RU" sz="1600" b="1" dirty="0">
                <a:solidFill>
                  <a:prstClr val="black"/>
                </a:solidFill>
                <a:latin typeface="Montserrat" panose="00000500000000000000" pitchFamily="2" charset="-52"/>
                <a:cs typeface="Times New Roman" panose="02020603050405020304" pitchFamily="18" charset="0"/>
              </a:rPr>
              <a:t>«</a:t>
            </a:r>
            <a:r>
              <a:rPr lang="ru-RU" sz="1600" b="1" dirty="0" err="1">
                <a:solidFill>
                  <a:prstClr val="black"/>
                </a:solidFill>
                <a:latin typeface="Montserrat" panose="00000500000000000000" pitchFamily="2" charset="-52"/>
                <a:cs typeface="Times New Roman" panose="02020603050405020304" pitchFamily="18" charset="0"/>
              </a:rPr>
              <a:t>Халықаралық</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жасыл</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технологиялар</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және</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инвестициялық</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жобалар</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орталығы</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коммерциялық</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емес</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акционерлік</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қоғамы</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стейкхолдерлерінің</a:t>
            </a:r>
            <a:r>
              <a:rPr lang="ru-RU" sz="1600" b="1" dirty="0">
                <a:solidFill>
                  <a:prstClr val="black"/>
                </a:solidFill>
                <a:latin typeface="Montserrat" panose="00000500000000000000" pitchFamily="2" charset="-52"/>
                <a:cs typeface="Times New Roman" panose="02020603050405020304" pitchFamily="18" charset="0"/>
              </a:rPr>
              <a:t> </a:t>
            </a:r>
            <a:r>
              <a:rPr lang="ru-RU" sz="1600" b="1" dirty="0" err="1">
                <a:solidFill>
                  <a:prstClr val="black"/>
                </a:solidFill>
                <a:latin typeface="Montserrat" panose="00000500000000000000" pitchFamily="2" charset="-52"/>
                <a:cs typeface="Times New Roman" panose="02020603050405020304" pitchFamily="18" charset="0"/>
              </a:rPr>
              <a:t>картасы</a:t>
            </a:r>
            <a:endParaRPr lang="ru-RU" sz="1600" dirty="0">
              <a:solidFill>
                <a:prstClr val="black"/>
              </a:solidFill>
              <a:latin typeface="Aptos"/>
            </a:endParaRPr>
          </a:p>
        </p:txBody>
      </p:sp>
      <p:sp>
        <p:nvSpPr>
          <p:cNvPr id="4" name="TextBox 3">
            <a:extLst>
              <a:ext uri="{FF2B5EF4-FFF2-40B4-BE49-F238E27FC236}">
                <a16:creationId xmlns:a16="http://schemas.microsoft.com/office/drawing/2014/main" id="{37F2FC5C-F81E-B53C-B07B-FE96BC000B1A}"/>
              </a:ext>
            </a:extLst>
          </p:cNvPr>
          <p:cNvSpPr txBox="1"/>
          <p:nvPr/>
        </p:nvSpPr>
        <p:spPr>
          <a:xfrm>
            <a:off x="11511871" y="8533477"/>
            <a:ext cx="5638800" cy="307777"/>
          </a:xfrm>
          <a:prstGeom prst="rect">
            <a:avLst/>
          </a:prstGeom>
          <a:noFill/>
        </p:spPr>
        <p:txBody>
          <a:bodyPr wrap="square">
            <a:spAutoFit/>
          </a:bodyPr>
          <a:lstStyle/>
          <a:p>
            <a:pPr defTabSz="1371600" eaLnBrk="1" fontAlgn="auto" hangingPunct="1">
              <a:spcBef>
                <a:spcPts val="0"/>
              </a:spcBef>
              <a:spcAft>
                <a:spcPts val="0"/>
              </a:spcAft>
            </a:pPr>
            <a:r>
              <a:rPr lang="ru-RU" sz="1400" b="1" dirty="0" err="1">
                <a:solidFill>
                  <a:prstClr val="black"/>
                </a:solidFill>
                <a:latin typeface="Montserrat" panose="00000500000000000000" pitchFamily="2" charset="-52"/>
                <a:cs typeface="Times New Roman" panose="02020603050405020304" pitchFamily="18" charset="0"/>
              </a:rPr>
              <a:t>Қоғамның</a:t>
            </a:r>
            <a:r>
              <a:rPr lang="ru-RU" sz="1400" b="1" dirty="0">
                <a:solidFill>
                  <a:prstClr val="black"/>
                </a:solidFill>
                <a:latin typeface="Montserrat" panose="00000500000000000000" pitchFamily="2" charset="-52"/>
                <a:cs typeface="Times New Roman" panose="02020603050405020304" pitchFamily="18" charset="0"/>
              </a:rPr>
              <a:t> </a:t>
            </a:r>
            <a:r>
              <a:rPr lang="ru-RU" sz="1400" b="1" dirty="0" err="1">
                <a:solidFill>
                  <a:prstClr val="black"/>
                </a:solidFill>
                <a:latin typeface="Montserrat" panose="00000500000000000000" pitchFamily="2" charset="-52"/>
                <a:cs typeface="Times New Roman" panose="02020603050405020304" pitchFamily="18" charset="0"/>
              </a:rPr>
              <a:t>стейкхолдерлерге</a:t>
            </a:r>
            <a:r>
              <a:rPr lang="ru-RU" sz="1400" b="1" dirty="0">
                <a:solidFill>
                  <a:prstClr val="black"/>
                </a:solidFill>
                <a:latin typeface="Montserrat" panose="00000500000000000000" pitchFamily="2" charset="-52"/>
                <a:cs typeface="Times New Roman" panose="02020603050405020304" pitchFamily="18" charset="0"/>
              </a:rPr>
              <a:t> </a:t>
            </a:r>
            <a:r>
              <a:rPr lang="ru-RU" sz="1400" b="1" dirty="0" err="1">
                <a:solidFill>
                  <a:prstClr val="black"/>
                </a:solidFill>
                <a:latin typeface="Montserrat" panose="00000500000000000000" pitchFamily="2" charset="-52"/>
                <a:cs typeface="Times New Roman" panose="02020603050405020304" pitchFamily="18" charset="0"/>
              </a:rPr>
              <a:t>ықпал</a:t>
            </a:r>
            <a:r>
              <a:rPr lang="ru-RU" sz="1400" b="1" dirty="0">
                <a:solidFill>
                  <a:prstClr val="black"/>
                </a:solidFill>
                <a:latin typeface="Montserrat" panose="00000500000000000000" pitchFamily="2" charset="-52"/>
                <a:cs typeface="Times New Roman" panose="02020603050405020304" pitchFamily="18" charset="0"/>
              </a:rPr>
              <a:t> </a:t>
            </a:r>
            <a:r>
              <a:rPr lang="ru-RU" sz="1400" b="1" dirty="0" err="1">
                <a:solidFill>
                  <a:prstClr val="black"/>
                </a:solidFill>
                <a:latin typeface="Montserrat" panose="00000500000000000000" pitchFamily="2" charset="-52"/>
                <a:cs typeface="Times New Roman" panose="02020603050405020304" pitchFamily="18" charset="0"/>
              </a:rPr>
              <a:t>ету</a:t>
            </a:r>
            <a:r>
              <a:rPr lang="ru-RU" sz="1400" b="1" dirty="0">
                <a:solidFill>
                  <a:prstClr val="black"/>
                </a:solidFill>
                <a:latin typeface="Montserrat" panose="00000500000000000000" pitchFamily="2" charset="-52"/>
                <a:cs typeface="Times New Roman" panose="02020603050405020304" pitchFamily="18" charset="0"/>
              </a:rPr>
              <a:t> </a:t>
            </a:r>
            <a:r>
              <a:rPr lang="ru-RU" sz="1400" b="1" dirty="0" err="1">
                <a:solidFill>
                  <a:prstClr val="black"/>
                </a:solidFill>
                <a:latin typeface="Montserrat" panose="00000500000000000000" pitchFamily="2" charset="-52"/>
                <a:cs typeface="Times New Roman" panose="02020603050405020304" pitchFamily="18" charset="0"/>
              </a:rPr>
              <a:t>дәрежесі</a:t>
            </a:r>
            <a:endParaRPr lang="ru-RU" sz="1400" dirty="0">
              <a:solidFill>
                <a:prstClr val="black"/>
              </a:solidFill>
              <a:latin typeface="Aptos"/>
            </a:endParaRPr>
          </a:p>
        </p:txBody>
      </p:sp>
      <p:sp>
        <p:nvSpPr>
          <p:cNvPr id="5" name="TextBox 4">
            <a:extLst>
              <a:ext uri="{FF2B5EF4-FFF2-40B4-BE49-F238E27FC236}">
                <a16:creationId xmlns:a16="http://schemas.microsoft.com/office/drawing/2014/main" id="{F9DB0A38-94EB-20CB-26FE-F728FF75003F}"/>
              </a:ext>
            </a:extLst>
          </p:cNvPr>
          <p:cNvSpPr txBox="1"/>
          <p:nvPr/>
        </p:nvSpPr>
        <p:spPr>
          <a:xfrm rot="16200000">
            <a:off x="6526661" y="5436131"/>
            <a:ext cx="5847255" cy="307777"/>
          </a:xfrm>
          <a:prstGeom prst="rect">
            <a:avLst/>
          </a:prstGeom>
          <a:noFill/>
        </p:spPr>
        <p:txBody>
          <a:bodyPr wrap="square">
            <a:spAutoFit/>
          </a:bodyPr>
          <a:lstStyle/>
          <a:p>
            <a:pPr algn="ctr" defTabSz="1371600" eaLnBrk="1" fontAlgn="auto" hangingPunct="1">
              <a:spcBef>
                <a:spcPts val="0"/>
              </a:spcBef>
              <a:spcAft>
                <a:spcPts val="0"/>
              </a:spcAft>
            </a:pPr>
            <a:r>
              <a:rPr lang="ru-RU" sz="1400" b="1" dirty="0" err="1">
                <a:solidFill>
                  <a:prstClr val="black"/>
                </a:solidFill>
                <a:latin typeface="Montserrat" panose="00000500000000000000" pitchFamily="2" charset="-52"/>
                <a:cs typeface="Times New Roman" panose="02020603050405020304" pitchFamily="18" charset="0"/>
              </a:rPr>
              <a:t>Стейкхолдерлердің</a:t>
            </a:r>
            <a:r>
              <a:rPr lang="ru-RU" sz="1400" b="1" dirty="0">
                <a:solidFill>
                  <a:prstClr val="black"/>
                </a:solidFill>
                <a:latin typeface="Montserrat" panose="00000500000000000000" pitchFamily="2" charset="-52"/>
                <a:cs typeface="Times New Roman" panose="02020603050405020304" pitchFamily="18" charset="0"/>
              </a:rPr>
              <a:t> </a:t>
            </a:r>
            <a:r>
              <a:rPr lang="ru-RU" sz="1400" b="1" dirty="0" err="1">
                <a:solidFill>
                  <a:prstClr val="black"/>
                </a:solidFill>
                <a:latin typeface="Montserrat" panose="00000500000000000000" pitchFamily="2" charset="-52"/>
                <a:cs typeface="Times New Roman" panose="02020603050405020304" pitchFamily="18" charset="0"/>
              </a:rPr>
              <a:t>Қоғам</a:t>
            </a:r>
            <a:r>
              <a:rPr lang="ru-RU" sz="1400" b="1" dirty="0">
                <a:solidFill>
                  <a:prstClr val="black"/>
                </a:solidFill>
                <a:latin typeface="Montserrat" panose="00000500000000000000" pitchFamily="2" charset="-52"/>
                <a:cs typeface="Times New Roman" panose="02020603050405020304" pitchFamily="18" charset="0"/>
              </a:rPr>
              <a:t> </a:t>
            </a:r>
            <a:r>
              <a:rPr lang="ru-RU" sz="1400" b="1" dirty="0" err="1">
                <a:solidFill>
                  <a:prstClr val="black"/>
                </a:solidFill>
                <a:latin typeface="Montserrat" panose="00000500000000000000" pitchFamily="2" charset="-52"/>
                <a:cs typeface="Times New Roman" panose="02020603050405020304" pitchFamily="18" charset="0"/>
              </a:rPr>
              <a:t>үшін</a:t>
            </a:r>
            <a:r>
              <a:rPr lang="ru-RU" sz="1400" b="1" dirty="0">
                <a:solidFill>
                  <a:prstClr val="black"/>
                </a:solidFill>
                <a:latin typeface="Montserrat" panose="00000500000000000000" pitchFamily="2" charset="-52"/>
                <a:cs typeface="Times New Roman" panose="02020603050405020304" pitchFamily="18" charset="0"/>
              </a:rPr>
              <a:t> </a:t>
            </a:r>
            <a:r>
              <a:rPr lang="ru-RU" sz="1400" b="1" dirty="0" err="1">
                <a:solidFill>
                  <a:prstClr val="black"/>
                </a:solidFill>
                <a:latin typeface="Montserrat" panose="00000500000000000000" pitchFamily="2" charset="-52"/>
                <a:cs typeface="Times New Roman" panose="02020603050405020304" pitchFamily="18" charset="0"/>
              </a:rPr>
              <a:t>маңыздылық</a:t>
            </a:r>
            <a:r>
              <a:rPr lang="ru-RU" sz="1400" b="1" dirty="0">
                <a:solidFill>
                  <a:prstClr val="black"/>
                </a:solidFill>
                <a:latin typeface="Montserrat" panose="00000500000000000000" pitchFamily="2" charset="-52"/>
                <a:cs typeface="Times New Roman" panose="02020603050405020304" pitchFamily="18" charset="0"/>
              </a:rPr>
              <a:t> </a:t>
            </a:r>
            <a:r>
              <a:rPr lang="ru-RU" sz="1400" b="1" dirty="0" err="1">
                <a:solidFill>
                  <a:prstClr val="black"/>
                </a:solidFill>
                <a:latin typeface="Montserrat" panose="00000500000000000000" pitchFamily="2" charset="-52"/>
                <a:cs typeface="Times New Roman" panose="02020603050405020304" pitchFamily="18" charset="0"/>
              </a:rPr>
              <a:t>дәрежесі</a:t>
            </a:r>
            <a:endParaRPr lang="ru-RU" sz="1400" dirty="0">
              <a:solidFill>
                <a:prstClr val="black"/>
              </a:solidFill>
              <a:latin typeface="Aptos"/>
            </a:endParaRPr>
          </a:p>
        </p:txBody>
      </p:sp>
      <p:sp>
        <p:nvSpPr>
          <p:cNvPr id="6" name="TextBox 5">
            <a:extLst>
              <a:ext uri="{FF2B5EF4-FFF2-40B4-BE49-F238E27FC236}">
                <a16:creationId xmlns:a16="http://schemas.microsoft.com/office/drawing/2014/main" id="{DD778C48-17D1-00DB-072D-726646E411BD}"/>
              </a:ext>
            </a:extLst>
          </p:cNvPr>
          <p:cNvSpPr txBox="1"/>
          <p:nvPr/>
        </p:nvSpPr>
        <p:spPr>
          <a:xfrm>
            <a:off x="9779312" y="9334500"/>
            <a:ext cx="8226807" cy="430887"/>
          </a:xfrm>
          <a:prstGeom prst="rect">
            <a:avLst/>
          </a:prstGeom>
          <a:noFill/>
        </p:spPr>
        <p:txBody>
          <a:bodyPr wrap="square">
            <a:spAutoFit/>
          </a:bodyPr>
          <a:lstStyle/>
          <a:p>
            <a:pPr defTabSz="1371600" eaLnBrk="1" fontAlgn="auto" hangingPunct="1">
              <a:spcBef>
                <a:spcPts val="0"/>
              </a:spcBef>
              <a:spcAft>
                <a:spcPts val="0"/>
              </a:spcAft>
            </a:pPr>
            <a:r>
              <a:rPr lang="ru-RU" sz="1050" i="1" dirty="0" err="1">
                <a:solidFill>
                  <a:prstClr val="black"/>
                </a:solidFill>
                <a:latin typeface="Montserrat" panose="00000500000000000000" pitchFamily="2" charset="-52"/>
                <a:cs typeface="Times New Roman" panose="02020603050405020304" pitchFamily="18" charset="0"/>
              </a:rPr>
              <a:t>Ескерту</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Шеңбер</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өлшемі</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стейкхолдерлер</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компаниясының</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өзара</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іс-қимыл</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дәрежесін</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көрсетеді</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Өлшем</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ұлғайған</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сайын</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өзара</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әрекеттесу</a:t>
            </a:r>
            <a:r>
              <a:rPr lang="ru-RU" sz="1050" i="1" dirty="0">
                <a:solidFill>
                  <a:prstClr val="black"/>
                </a:solidFill>
                <a:latin typeface="Montserrat" panose="00000500000000000000" pitchFamily="2" charset="-52"/>
                <a:cs typeface="Times New Roman" panose="02020603050405020304" pitchFamily="18" charset="0"/>
              </a:rPr>
              <a:t> </a:t>
            </a:r>
            <a:r>
              <a:rPr lang="ru-RU" sz="1050" i="1" dirty="0" err="1">
                <a:solidFill>
                  <a:prstClr val="black"/>
                </a:solidFill>
                <a:latin typeface="Montserrat" panose="00000500000000000000" pitchFamily="2" charset="-52"/>
                <a:cs typeface="Times New Roman" panose="02020603050405020304" pitchFamily="18" charset="0"/>
              </a:rPr>
              <a:t>дәрежесі</a:t>
            </a:r>
            <a:r>
              <a:rPr lang="ru-RU" sz="1050" i="1" dirty="0">
                <a:solidFill>
                  <a:prstClr val="black"/>
                </a:solidFill>
                <a:latin typeface="Montserrat" panose="00000500000000000000" pitchFamily="2" charset="-52"/>
                <a:cs typeface="Times New Roman" panose="02020603050405020304" pitchFamily="18" charset="0"/>
              </a:rPr>
              <a:t> де </a:t>
            </a:r>
            <a:r>
              <a:rPr lang="ru-RU" sz="1050" i="1" dirty="0" err="1">
                <a:solidFill>
                  <a:prstClr val="black"/>
                </a:solidFill>
                <a:latin typeface="Montserrat" panose="00000500000000000000" pitchFamily="2" charset="-52"/>
                <a:cs typeface="Times New Roman" panose="02020603050405020304" pitchFamily="18" charset="0"/>
              </a:rPr>
              <a:t>ұлғаяды</a:t>
            </a:r>
            <a:endParaRPr lang="ru-RU" sz="1050" i="1" dirty="0">
              <a:solidFill>
                <a:prstClr val="black"/>
              </a:solidFill>
              <a:latin typeface="Aptos"/>
            </a:endParaRPr>
          </a:p>
        </p:txBody>
      </p:sp>
      <p:sp>
        <p:nvSpPr>
          <p:cNvPr id="10" name="TextBox 9">
            <a:extLst>
              <a:ext uri="{FF2B5EF4-FFF2-40B4-BE49-F238E27FC236}">
                <a16:creationId xmlns:a16="http://schemas.microsoft.com/office/drawing/2014/main" id="{A8CE5F73-EC3E-50BE-647D-285FB27BACA5}"/>
              </a:ext>
            </a:extLst>
          </p:cNvPr>
          <p:cNvSpPr txBox="1"/>
          <p:nvPr/>
        </p:nvSpPr>
        <p:spPr>
          <a:xfrm>
            <a:off x="9810905" y="8953500"/>
            <a:ext cx="2286160" cy="276999"/>
          </a:xfrm>
          <a:prstGeom prst="rect">
            <a:avLst/>
          </a:prstGeom>
          <a:noFill/>
        </p:spPr>
        <p:txBody>
          <a:bodyPr wrap="square">
            <a:spAutoFit/>
          </a:bodyPr>
          <a:lstStyle/>
          <a:p>
            <a:pPr defTabSz="1371600" eaLnBrk="1" fontAlgn="auto" hangingPunct="1">
              <a:spcBef>
                <a:spcPts val="0"/>
              </a:spcBef>
              <a:spcAft>
                <a:spcPts val="0"/>
              </a:spcAft>
            </a:pPr>
            <a:r>
              <a:rPr lang="ru-RU" sz="1200" b="1" i="1" dirty="0" err="1">
                <a:solidFill>
                  <a:prstClr val="black"/>
                </a:solidFill>
                <a:latin typeface="Montserrat" panose="00000500000000000000" pitchFamily="2" charset="-52"/>
                <a:cs typeface="Times New Roman" panose="02020603050405020304" pitchFamily="18" charset="0"/>
              </a:rPr>
              <a:t>Шартты</a:t>
            </a:r>
            <a:r>
              <a:rPr lang="ru-RU" sz="1200" b="1" i="1" dirty="0">
                <a:solidFill>
                  <a:prstClr val="black"/>
                </a:solidFill>
                <a:latin typeface="Montserrat" panose="00000500000000000000" pitchFamily="2" charset="-52"/>
                <a:cs typeface="Times New Roman" panose="02020603050405020304" pitchFamily="18" charset="0"/>
              </a:rPr>
              <a:t> </a:t>
            </a:r>
            <a:r>
              <a:rPr lang="ru-RU" sz="1200" b="1" i="1" dirty="0" err="1">
                <a:solidFill>
                  <a:prstClr val="black"/>
                </a:solidFill>
                <a:latin typeface="Montserrat" panose="00000500000000000000" pitchFamily="2" charset="-52"/>
                <a:cs typeface="Times New Roman" panose="02020603050405020304" pitchFamily="18" charset="0"/>
              </a:rPr>
              <a:t>белгілер</a:t>
            </a:r>
            <a:r>
              <a:rPr lang="ru-RU" sz="1200" b="1" i="1" dirty="0">
                <a:solidFill>
                  <a:prstClr val="black"/>
                </a:solidFill>
                <a:latin typeface="Montserrat" panose="00000500000000000000" pitchFamily="2" charset="-52"/>
                <a:cs typeface="Times New Roman" panose="02020603050405020304" pitchFamily="18" charset="0"/>
              </a:rPr>
              <a:t>:</a:t>
            </a:r>
            <a:endParaRPr lang="ru-RU" sz="1200" b="1" i="1" dirty="0">
              <a:solidFill>
                <a:prstClr val="black"/>
              </a:solidFill>
              <a:latin typeface="Aptos"/>
            </a:endParaRPr>
          </a:p>
        </p:txBody>
      </p:sp>
      <p:grpSp>
        <p:nvGrpSpPr>
          <p:cNvPr id="21" name="Группа 20">
            <a:extLst>
              <a:ext uri="{FF2B5EF4-FFF2-40B4-BE49-F238E27FC236}">
                <a16:creationId xmlns:a16="http://schemas.microsoft.com/office/drawing/2014/main" id="{E00FB7F0-E298-FA7B-3A29-75CE5A53DAE3}"/>
              </a:ext>
            </a:extLst>
          </p:cNvPr>
          <p:cNvGrpSpPr/>
          <p:nvPr/>
        </p:nvGrpSpPr>
        <p:grpSpPr>
          <a:xfrm>
            <a:off x="9822720" y="2556630"/>
            <a:ext cx="8008080" cy="5794388"/>
            <a:chOff x="1828430" y="1939912"/>
            <a:chExt cx="8008080" cy="5794388"/>
          </a:xfrm>
        </p:grpSpPr>
        <p:cxnSp>
          <p:nvCxnSpPr>
            <p:cNvPr id="16" name="Прямая со стрелкой 15">
              <a:extLst>
                <a:ext uri="{FF2B5EF4-FFF2-40B4-BE49-F238E27FC236}">
                  <a16:creationId xmlns:a16="http://schemas.microsoft.com/office/drawing/2014/main" id="{285BB5BB-2E2C-5C00-2F0C-2D963338CDDA}"/>
                </a:ext>
              </a:extLst>
            </p:cNvPr>
            <p:cNvCxnSpPr>
              <a:cxnSpLocks/>
            </p:cNvCxnSpPr>
            <p:nvPr/>
          </p:nvCxnSpPr>
          <p:spPr>
            <a:xfrm flipV="1">
              <a:off x="1835510" y="1939912"/>
              <a:ext cx="0" cy="57943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Прямая со стрелкой 17">
              <a:extLst>
                <a:ext uri="{FF2B5EF4-FFF2-40B4-BE49-F238E27FC236}">
                  <a16:creationId xmlns:a16="http://schemas.microsoft.com/office/drawing/2014/main" id="{28B799B9-FEA1-8ED2-BBE6-CC12CF314929}"/>
                </a:ext>
              </a:extLst>
            </p:cNvPr>
            <p:cNvCxnSpPr>
              <a:cxnSpLocks/>
            </p:cNvCxnSpPr>
            <p:nvPr/>
          </p:nvCxnSpPr>
          <p:spPr>
            <a:xfrm>
              <a:off x="1828430" y="7734300"/>
              <a:ext cx="800808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25" name="Группа 24">
            <a:extLst>
              <a:ext uri="{FF2B5EF4-FFF2-40B4-BE49-F238E27FC236}">
                <a16:creationId xmlns:a16="http://schemas.microsoft.com/office/drawing/2014/main" id="{A8D1D7CA-AE1E-A0B2-DAC4-06B098D966CA}"/>
              </a:ext>
            </a:extLst>
          </p:cNvPr>
          <p:cNvGrpSpPr/>
          <p:nvPr/>
        </p:nvGrpSpPr>
        <p:grpSpPr>
          <a:xfrm>
            <a:off x="12097066" y="8958584"/>
            <a:ext cx="1981201" cy="253916"/>
            <a:chOff x="12039600" y="9257608"/>
            <a:chExt cx="1981201" cy="253916"/>
          </a:xfrm>
        </p:grpSpPr>
        <p:sp>
          <p:nvSpPr>
            <p:cNvPr id="2" name="Овал 1">
              <a:extLst>
                <a:ext uri="{FF2B5EF4-FFF2-40B4-BE49-F238E27FC236}">
                  <a16:creationId xmlns:a16="http://schemas.microsoft.com/office/drawing/2014/main" id="{7451B9F6-7430-13B5-10CE-8F5A0AF77A17}"/>
                </a:ext>
              </a:extLst>
            </p:cNvPr>
            <p:cNvSpPr/>
            <p:nvPr/>
          </p:nvSpPr>
          <p:spPr>
            <a:xfrm>
              <a:off x="12039600" y="9291132"/>
              <a:ext cx="501196" cy="186868"/>
            </a:xfrm>
            <a:prstGeom prst="ellipse">
              <a:avLst/>
            </a:prstGeom>
            <a:solidFill>
              <a:srgbClr val="4EA72E"/>
            </a:solidFill>
            <a:ln>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7EF47F0D-A09F-359A-E816-4B8AFCA4ACA6}"/>
                </a:ext>
              </a:extLst>
            </p:cNvPr>
            <p:cNvSpPr txBox="1"/>
            <p:nvPr/>
          </p:nvSpPr>
          <p:spPr>
            <a:xfrm>
              <a:off x="12540797" y="9257608"/>
              <a:ext cx="1480004" cy="253916"/>
            </a:xfrm>
            <a:prstGeom prst="rect">
              <a:avLst/>
            </a:prstGeom>
            <a:noFill/>
          </p:spPr>
          <p:txBody>
            <a:bodyPr wrap="square">
              <a:spAutoFit/>
            </a:bodyPr>
            <a:lstStyle/>
            <a:p>
              <a:pPr defTabSz="1371600" eaLnBrk="1" fontAlgn="auto" hangingPunct="1">
                <a:spcBef>
                  <a:spcPts val="0"/>
                </a:spcBef>
                <a:spcAft>
                  <a:spcPts val="0"/>
                </a:spcAft>
              </a:pPr>
              <a:r>
                <a:rPr lang="ru-RU" sz="1050" i="1" dirty="0" err="1">
                  <a:solidFill>
                    <a:prstClr val="black"/>
                  </a:solidFill>
                  <a:latin typeface="Montserrat" panose="00000500000000000000" pitchFamily="2" charset="-52"/>
                  <a:cs typeface="Times New Roman" panose="02020603050405020304" pitchFamily="18" charset="0"/>
                </a:rPr>
                <a:t>Ішкі</a:t>
              </a:r>
              <a:r>
                <a:rPr lang="ru-RU" sz="1050" i="1" dirty="0">
                  <a:solidFill>
                    <a:prstClr val="black"/>
                  </a:solidFill>
                  <a:latin typeface="Montserrat" panose="00000500000000000000" pitchFamily="2" charset="-52"/>
                  <a:cs typeface="Times New Roman" panose="02020603050405020304" pitchFamily="18" charset="0"/>
                </a:rPr>
                <a:t> орта</a:t>
              </a:r>
              <a:endParaRPr lang="ru-RU" sz="1050" i="1" dirty="0">
                <a:solidFill>
                  <a:prstClr val="black"/>
                </a:solidFill>
                <a:latin typeface="Aptos"/>
              </a:endParaRPr>
            </a:p>
          </p:txBody>
        </p:sp>
      </p:grpSp>
      <p:grpSp>
        <p:nvGrpSpPr>
          <p:cNvPr id="24" name="Группа 23">
            <a:extLst>
              <a:ext uri="{FF2B5EF4-FFF2-40B4-BE49-F238E27FC236}">
                <a16:creationId xmlns:a16="http://schemas.microsoft.com/office/drawing/2014/main" id="{41BDC85C-37D6-4CFB-3B9F-7AEC56C7C8DE}"/>
              </a:ext>
            </a:extLst>
          </p:cNvPr>
          <p:cNvGrpSpPr/>
          <p:nvPr/>
        </p:nvGrpSpPr>
        <p:grpSpPr>
          <a:xfrm>
            <a:off x="14165495" y="8968099"/>
            <a:ext cx="1981202" cy="253916"/>
            <a:chOff x="14333302" y="9291135"/>
            <a:chExt cx="1981202" cy="253916"/>
          </a:xfrm>
        </p:grpSpPr>
        <p:sp>
          <p:nvSpPr>
            <p:cNvPr id="11" name="Овал 10">
              <a:extLst>
                <a:ext uri="{FF2B5EF4-FFF2-40B4-BE49-F238E27FC236}">
                  <a16:creationId xmlns:a16="http://schemas.microsoft.com/office/drawing/2014/main" id="{D2292F18-9F53-0929-EEC5-1056AC9489A2}"/>
                </a:ext>
              </a:extLst>
            </p:cNvPr>
            <p:cNvSpPr/>
            <p:nvPr/>
          </p:nvSpPr>
          <p:spPr>
            <a:xfrm>
              <a:off x="14333302" y="9320876"/>
              <a:ext cx="501196" cy="186869"/>
            </a:xfrm>
            <a:prstGeom prst="ellipse">
              <a:avLst/>
            </a:prstGeom>
            <a:solidFill>
              <a:schemeClr val="bg2"/>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8E5608D4-398C-4431-CF35-2C70F4483147}"/>
                </a:ext>
              </a:extLst>
            </p:cNvPr>
            <p:cNvSpPr txBox="1"/>
            <p:nvPr/>
          </p:nvSpPr>
          <p:spPr>
            <a:xfrm>
              <a:off x="14947896" y="9291135"/>
              <a:ext cx="1366608" cy="253916"/>
            </a:xfrm>
            <a:prstGeom prst="rect">
              <a:avLst/>
            </a:prstGeom>
            <a:noFill/>
          </p:spPr>
          <p:txBody>
            <a:bodyPr wrap="square">
              <a:spAutoFit/>
            </a:bodyPr>
            <a:lstStyle/>
            <a:p>
              <a:pPr defTabSz="1371600" eaLnBrk="1" fontAlgn="auto" hangingPunct="1">
                <a:spcBef>
                  <a:spcPts val="0"/>
                </a:spcBef>
                <a:spcAft>
                  <a:spcPts val="0"/>
                </a:spcAft>
              </a:pPr>
              <a:r>
                <a:rPr lang="ru-RU" sz="1050" i="1" dirty="0" err="1">
                  <a:solidFill>
                    <a:prstClr val="black"/>
                  </a:solidFill>
                  <a:latin typeface="Montserrat" panose="00000500000000000000" pitchFamily="2" charset="-52"/>
                  <a:cs typeface="Times New Roman" panose="02020603050405020304" pitchFamily="18" charset="0"/>
                </a:rPr>
                <a:t>Сыртқы</a:t>
              </a:r>
              <a:r>
                <a:rPr lang="ru-RU" sz="1050" i="1" dirty="0">
                  <a:solidFill>
                    <a:prstClr val="black"/>
                  </a:solidFill>
                  <a:latin typeface="Montserrat" panose="00000500000000000000" pitchFamily="2" charset="-52"/>
                  <a:cs typeface="Times New Roman" panose="02020603050405020304" pitchFamily="18" charset="0"/>
                </a:rPr>
                <a:t> орта</a:t>
              </a:r>
              <a:endParaRPr lang="ru-RU" sz="1050" i="1" dirty="0">
                <a:solidFill>
                  <a:prstClr val="black"/>
                </a:solidFill>
                <a:latin typeface="Aptos"/>
              </a:endParaRPr>
            </a:p>
          </p:txBody>
        </p:sp>
      </p:grpSp>
      <p:sp>
        <p:nvSpPr>
          <p:cNvPr id="26" name="Овал 25">
            <a:extLst>
              <a:ext uri="{FF2B5EF4-FFF2-40B4-BE49-F238E27FC236}">
                <a16:creationId xmlns:a16="http://schemas.microsoft.com/office/drawing/2014/main" id="{78F27E2D-CB1A-1DD2-6C09-89D483436142}"/>
              </a:ext>
            </a:extLst>
          </p:cNvPr>
          <p:cNvSpPr/>
          <p:nvPr/>
        </p:nvSpPr>
        <p:spPr>
          <a:xfrm>
            <a:off x="11170552" y="5032076"/>
            <a:ext cx="1478634" cy="363173"/>
          </a:xfrm>
          <a:prstGeom prst="ellipse">
            <a:avLst/>
          </a:prstGeom>
          <a:solidFill>
            <a:schemeClr val="bg1">
              <a:lumMod val="9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100" dirty="0" err="1">
                <a:solidFill>
                  <a:schemeClr val="tx1"/>
                </a:solidFill>
              </a:rPr>
              <a:t>Бәсекелестер</a:t>
            </a:r>
            <a:endParaRPr lang="ru-RU" sz="1100" dirty="0">
              <a:solidFill>
                <a:schemeClr val="tx1"/>
              </a:solidFill>
            </a:endParaRPr>
          </a:p>
        </p:txBody>
      </p:sp>
      <p:sp>
        <p:nvSpPr>
          <p:cNvPr id="28" name="Овал 27">
            <a:extLst>
              <a:ext uri="{FF2B5EF4-FFF2-40B4-BE49-F238E27FC236}">
                <a16:creationId xmlns:a16="http://schemas.microsoft.com/office/drawing/2014/main" id="{CE47B41F-6A8C-358E-C0A0-69D1332D2A67}"/>
              </a:ext>
            </a:extLst>
          </p:cNvPr>
          <p:cNvSpPr/>
          <p:nvPr/>
        </p:nvSpPr>
        <p:spPr>
          <a:xfrm>
            <a:off x="11805339" y="4495874"/>
            <a:ext cx="1371596" cy="523220"/>
          </a:xfrm>
          <a:prstGeom prst="ellipse">
            <a:avLst/>
          </a:prstGeom>
          <a:solidFill>
            <a:schemeClr val="bg1">
              <a:lumMod val="9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dirty="0" err="1">
                <a:solidFill>
                  <a:schemeClr val="tx1"/>
                </a:solidFill>
              </a:rPr>
              <a:t>Мем.органдар</a:t>
            </a:r>
            <a:endParaRPr lang="ru-RU" sz="1200" dirty="0">
              <a:solidFill>
                <a:schemeClr val="tx1"/>
              </a:solidFill>
            </a:endParaRPr>
          </a:p>
        </p:txBody>
      </p:sp>
      <p:sp>
        <p:nvSpPr>
          <p:cNvPr id="30" name="Овал 29">
            <a:extLst>
              <a:ext uri="{FF2B5EF4-FFF2-40B4-BE49-F238E27FC236}">
                <a16:creationId xmlns:a16="http://schemas.microsoft.com/office/drawing/2014/main" id="{A3FA985D-82AA-2E2B-A37D-D3902647C287}"/>
              </a:ext>
            </a:extLst>
          </p:cNvPr>
          <p:cNvSpPr/>
          <p:nvPr/>
        </p:nvSpPr>
        <p:spPr>
          <a:xfrm>
            <a:off x="11035604" y="3712317"/>
            <a:ext cx="1427512" cy="493638"/>
          </a:xfrm>
          <a:prstGeom prst="ellipse">
            <a:avLst/>
          </a:prstGeom>
          <a:solidFill>
            <a:schemeClr val="bg1">
              <a:lumMod val="9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100" dirty="0" err="1">
                <a:solidFill>
                  <a:schemeClr val="tx1"/>
                </a:solidFill>
              </a:rPr>
              <a:t>Қоғамдық</a:t>
            </a:r>
            <a:r>
              <a:rPr lang="ru-RU" sz="1100" dirty="0">
                <a:solidFill>
                  <a:schemeClr val="tx1"/>
                </a:solidFill>
              </a:rPr>
              <a:t> </a:t>
            </a:r>
            <a:r>
              <a:rPr lang="ru-RU" sz="1100" dirty="0" err="1">
                <a:solidFill>
                  <a:schemeClr val="tx1"/>
                </a:solidFill>
              </a:rPr>
              <a:t>бірлестіктер</a:t>
            </a:r>
            <a:endParaRPr lang="ru-RU" sz="1100" dirty="0">
              <a:solidFill>
                <a:schemeClr val="tx1"/>
              </a:solidFill>
            </a:endParaRPr>
          </a:p>
        </p:txBody>
      </p:sp>
      <p:sp>
        <p:nvSpPr>
          <p:cNvPr id="31" name="Овал 30">
            <a:extLst>
              <a:ext uri="{FF2B5EF4-FFF2-40B4-BE49-F238E27FC236}">
                <a16:creationId xmlns:a16="http://schemas.microsoft.com/office/drawing/2014/main" id="{BE8B5966-51A2-307A-791A-BCDFB4111EFD}"/>
              </a:ext>
            </a:extLst>
          </p:cNvPr>
          <p:cNvSpPr/>
          <p:nvPr/>
        </p:nvSpPr>
        <p:spPr>
          <a:xfrm>
            <a:off x="10149907" y="4240324"/>
            <a:ext cx="1371595" cy="523220"/>
          </a:xfrm>
          <a:prstGeom prst="ellipse">
            <a:avLst/>
          </a:prstGeom>
          <a:solidFill>
            <a:schemeClr val="bg1">
              <a:lumMod val="9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dirty="0" err="1">
                <a:solidFill>
                  <a:schemeClr val="tx1"/>
                </a:solidFill>
              </a:rPr>
              <a:t>Халықар</a:t>
            </a:r>
            <a:r>
              <a:rPr lang="ru-RU" sz="1200" dirty="0">
                <a:solidFill>
                  <a:schemeClr val="tx1"/>
                </a:solidFill>
              </a:rPr>
              <a:t>. </a:t>
            </a:r>
            <a:r>
              <a:rPr lang="ru-RU" sz="1200" dirty="0" err="1">
                <a:solidFill>
                  <a:schemeClr val="tx1"/>
                </a:solidFill>
              </a:rPr>
              <a:t>ұйымдар</a:t>
            </a:r>
            <a:r>
              <a:rPr lang="ru-RU" sz="1200" dirty="0">
                <a:solidFill>
                  <a:schemeClr val="tx1"/>
                </a:solidFill>
              </a:rPr>
              <a:t>.</a:t>
            </a:r>
          </a:p>
        </p:txBody>
      </p:sp>
      <p:sp>
        <p:nvSpPr>
          <p:cNvPr id="32" name="Овал 31">
            <a:extLst>
              <a:ext uri="{FF2B5EF4-FFF2-40B4-BE49-F238E27FC236}">
                <a16:creationId xmlns:a16="http://schemas.microsoft.com/office/drawing/2014/main" id="{4E9DDD09-8019-B4A2-4E6B-A275CAFF5A74}"/>
              </a:ext>
            </a:extLst>
          </p:cNvPr>
          <p:cNvSpPr/>
          <p:nvPr/>
        </p:nvSpPr>
        <p:spPr>
          <a:xfrm>
            <a:off x="9969994" y="3341863"/>
            <a:ext cx="1568969" cy="523220"/>
          </a:xfrm>
          <a:prstGeom prst="ellipse">
            <a:avLst/>
          </a:prstGeom>
          <a:solidFill>
            <a:schemeClr val="bg1">
              <a:lumMod val="9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dirty="0" err="1">
                <a:solidFill>
                  <a:schemeClr val="tx1"/>
                </a:solidFill>
              </a:rPr>
              <a:t>Қаржы</a:t>
            </a:r>
            <a:r>
              <a:rPr lang="ru-RU" sz="1200" dirty="0">
                <a:solidFill>
                  <a:schemeClr val="tx1"/>
                </a:solidFill>
              </a:rPr>
              <a:t> </a:t>
            </a:r>
            <a:r>
              <a:rPr lang="ru-RU" sz="1200" dirty="0" err="1">
                <a:solidFill>
                  <a:schemeClr val="tx1"/>
                </a:solidFill>
              </a:rPr>
              <a:t>институттары</a:t>
            </a:r>
            <a:endParaRPr lang="ru-RU" sz="1200" dirty="0">
              <a:solidFill>
                <a:schemeClr val="tx1"/>
              </a:solidFill>
            </a:endParaRPr>
          </a:p>
        </p:txBody>
      </p:sp>
      <p:sp>
        <p:nvSpPr>
          <p:cNvPr id="33" name="Овал 32">
            <a:extLst>
              <a:ext uri="{FF2B5EF4-FFF2-40B4-BE49-F238E27FC236}">
                <a16:creationId xmlns:a16="http://schemas.microsoft.com/office/drawing/2014/main" id="{99F89E45-567F-D07D-B795-59F21101D55E}"/>
              </a:ext>
            </a:extLst>
          </p:cNvPr>
          <p:cNvSpPr/>
          <p:nvPr/>
        </p:nvSpPr>
        <p:spPr>
          <a:xfrm>
            <a:off x="9940984" y="3858341"/>
            <a:ext cx="765917" cy="382549"/>
          </a:xfrm>
          <a:prstGeom prst="ellipse">
            <a:avLst/>
          </a:prstGeom>
          <a:solidFill>
            <a:schemeClr val="bg1">
              <a:lumMod val="9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БАҚ</a:t>
            </a:r>
          </a:p>
        </p:txBody>
      </p:sp>
      <p:sp>
        <p:nvSpPr>
          <p:cNvPr id="34" name="Овал 33">
            <a:extLst>
              <a:ext uri="{FF2B5EF4-FFF2-40B4-BE49-F238E27FC236}">
                <a16:creationId xmlns:a16="http://schemas.microsoft.com/office/drawing/2014/main" id="{D85CA619-2120-DB2A-81C3-773BA2BC73AD}"/>
              </a:ext>
            </a:extLst>
          </p:cNvPr>
          <p:cNvSpPr/>
          <p:nvPr/>
        </p:nvSpPr>
        <p:spPr>
          <a:xfrm>
            <a:off x="11952757" y="3294121"/>
            <a:ext cx="1371595" cy="523220"/>
          </a:xfrm>
          <a:prstGeom prst="ellipse">
            <a:avLst/>
          </a:prstGeom>
          <a:solidFill>
            <a:schemeClr val="bg1">
              <a:lumMod val="9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dirty="0" err="1">
                <a:solidFill>
                  <a:schemeClr val="tx1"/>
                </a:solidFill>
              </a:rPr>
              <a:t>Инвесторлар</a:t>
            </a:r>
            <a:endParaRPr lang="ru-RU" sz="1200" dirty="0">
              <a:solidFill>
                <a:schemeClr val="tx1"/>
              </a:solidFill>
            </a:endParaRPr>
          </a:p>
        </p:txBody>
      </p:sp>
      <p:grpSp>
        <p:nvGrpSpPr>
          <p:cNvPr id="44" name="Группа 43">
            <a:extLst>
              <a:ext uri="{FF2B5EF4-FFF2-40B4-BE49-F238E27FC236}">
                <a16:creationId xmlns:a16="http://schemas.microsoft.com/office/drawing/2014/main" id="{8D9A88D0-81F7-F308-1656-399EC5B99FB1}"/>
              </a:ext>
            </a:extLst>
          </p:cNvPr>
          <p:cNvGrpSpPr/>
          <p:nvPr/>
        </p:nvGrpSpPr>
        <p:grpSpPr>
          <a:xfrm>
            <a:off x="15051885" y="5423220"/>
            <a:ext cx="2187881" cy="1046440"/>
            <a:chOff x="14148700" y="4147379"/>
            <a:chExt cx="2187881" cy="1046440"/>
          </a:xfrm>
          <a:solidFill>
            <a:schemeClr val="bg1">
              <a:lumMod val="95000"/>
            </a:schemeClr>
          </a:solidFill>
        </p:grpSpPr>
        <p:sp>
          <p:nvSpPr>
            <p:cNvPr id="37" name="Овал 36">
              <a:extLst>
                <a:ext uri="{FF2B5EF4-FFF2-40B4-BE49-F238E27FC236}">
                  <a16:creationId xmlns:a16="http://schemas.microsoft.com/office/drawing/2014/main" id="{9BE4CF6D-6AFB-824C-B971-0C8E06EC9CA7}"/>
                </a:ext>
              </a:extLst>
            </p:cNvPr>
            <p:cNvSpPr/>
            <p:nvPr/>
          </p:nvSpPr>
          <p:spPr>
            <a:xfrm>
              <a:off x="14586717" y="4670599"/>
              <a:ext cx="1749864" cy="523220"/>
            </a:xfrm>
            <a:prstGeom prst="ellipse">
              <a:avLst/>
            </a:prstGeom>
            <a:grp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100" dirty="0" err="1">
                  <a:solidFill>
                    <a:schemeClr val="tx1"/>
                  </a:solidFill>
                </a:rPr>
                <a:t>Тұтынушылар</a:t>
              </a:r>
              <a:endParaRPr lang="ru-RU" sz="1100" dirty="0">
                <a:solidFill>
                  <a:schemeClr val="tx1"/>
                </a:solidFill>
              </a:endParaRPr>
            </a:p>
          </p:txBody>
        </p:sp>
        <p:sp>
          <p:nvSpPr>
            <p:cNvPr id="38" name="Овал 37">
              <a:extLst>
                <a:ext uri="{FF2B5EF4-FFF2-40B4-BE49-F238E27FC236}">
                  <a16:creationId xmlns:a16="http://schemas.microsoft.com/office/drawing/2014/main" id="{AF837B05-CDB2-6097-EF3C-28CC67E0CA42}"/>
                </a:ext>
              </a:extLst>
            </p:cNvPr>
            <p:cNvSpPr/>
            <p:nvPr/>
          </p:nvSpPr>
          <p:spPr>
            <a:xfrm>
              <a:off x="14148700" y="4147379"/>
              <a:ext cx="1564377" cy="523220"/>
            </a:xfrm>
            <a:prstGeom prst="ellipse">
              <a:avLst/>
            </a:prstGeom>
            <a:grp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Технология </a:t>
              </a:r>
              <a:r>
                <a:rPr lang="ru-RU" sz="1100" dirty="0" err="1">
                  <a:solidFill>
                    <a:schemeClr val="tx1"/>
                  </a:solidFill>
                </a:rPr>
                <a:t>иеленушілері</a:t>
              </a:r>
              <a:endParaRPr lang="ru-RU" sz="1100" dirty="0">
                <a:solidFill>
                  <a:schemeClr val="tx1"/>
                </a:solidFill>
              </a:endParaRPr>
            </a:p>
          </p:txBody>
        </p:sp>
      </p:grpSp>
      <p:sp>
        <p:nvSpPr>
          <p:cNvPr id="39" name="Овал 38">
            <a:extLst>
              <a:ext uri="{FF2B5EF4-FFF2-40B4-BE49-F238E27FC236}">
                <a16:creationId xmlns:a16="http://schemas.microsoft.com/office/drawing/2014/main" id="{C75FB845-74D0-3AC0-8D6A-E349709702B5}"/>
              </a:ext>
            </a:extLst>
          </p:cNvPr>
          <p:cNvSpPr/>
          <p:nvPr/>
        </p:nvSpPr>
        <p:spPr>
          <a:xfrm>
            <a:off x="15316200" y="3339885"/>
            <a:ext cx="1840776" cy="523220"/>
          </a:xfrm>
          <a:prstGeom prst="ellipse">
            <a:avLst/>
          </a:prstGeom>
          <a:solidFill>
            <a:srgbClr val="4EA7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dirty="0" err="1"/>
              <a:t>Қызметкерлер</a:t>
            </a:r>
            <a:endParaRPr lang="ru-RU" sz="1200" dirty="0"/>
          </a:p>
        </p:txBody>
      </p:sp>
      <p:sp>
        <p:nvSpPr>
          <p:cNvPr id="40" name="Овал 39">
            <a:extLst>
              <a:ext uri="{FF2B5EF4-FFF2-40B4-BE49-F238E27FC236}">
                <a16:creationId xmlns:a16="http://schemas.microsoft.com/office/drawing/2014/main" id="{6363805B-96AE-F5DD-8BEE-39DE7F263FBD}"/>
              </a:ext>
            </a:extLst>
          </p:cNvPr>
          <p:cNvSpPr/>
          <p:nvPr/>
        </p:nvSpPr>
        <p:spPr>
          <a:xfrm>
            <a:off x="15316200" y="2737404"/>
            <a:ext cx="1915834" cy="555802"/>
          </a:xfrm>
          <a:prstGeom prst="ellipse">
            <a:avLst/>
          </a:prstGeom>
          <a:solidFill>
            <a:srgbClr val="4EA7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dirty="0" err="1"/>
              <a:t>Жалғыз</a:t>
            </a:r>
            <a:r>
              <a:rPr lang="ru-RU" sz="1200" dirty="0"/>
              <a:t> акционер</a:t>
            </a:r>
          </a:p>
        </p:txBody>
      </p:sp>
      <p:sp>
        <p:nvSpPr>
          <p:cNvPr id="47" name="Овал 46">
            <a:extLst>
              <a:ext uri="{FF2B5EF4-FFF2-40B4-BE49-F238E27FC236}">
                <a16:creationId xmlns:a16="http://schemas.microsoft.com/office/drawing/2014/main" id="{03327BC2-888A-57A2-5D9E-7EF5498D7766}"/>
              </a:ext>
            </a:extLst>
          </p:cNvPr>
          <p:cNvSpPr/>
          <p:nvPr/>
        </p:nvSpPr>
        <p:spPr>
          <a:xfrm>
            <a:off x="13139974" y="3509653"/>
            <a:ext cx="1344395" cy="466103"/>
          </a:xfrm>
          <a:prstGeom prst="ellipse">
            <a:avLst/>
          </a:prstGeom>
          <a:solidFill>
            <a:schemeClr val="bg1">
              <a:lumMod val="9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100" dirty="0" err="1">
                <a:solidFill>
                  <a:schemeClr val="tx1"/>
                </a:solidFill>
              </a:rPr>
              <a:t>Халық</a:t>
            </a:r>
            <a:endParaRPr lang="ru-RU" sz="1100" dirty="0">
              <a:solidFill>
                <a:schemeClr val="tx1"/>
              </a:solidFill>
            </a:endParaRPr>
          </a:p>
        </p:txBody>
      </p:sp>
      <p:sp>
        <p:nvSpPr>
          <p:cNvPr id="46" name="Овал 45">
            <a:extLst>
              <a:ext uri="{FF2B5EF4-FFF2-40B4-BE49-F238E27FC236}">
                <a16:creationId xmlns:a16="http://schemas.microsoft.com/office/drawing/2014/main" id="{94674954-8AEE-725F-A4D7-4C39CE360184}"/>
              </a:ext>
            </a:extLst>
          </p:cNvPr>
          <p:cNvSpPr/>
          <p:nvPr/>
        </p:nvSpPr>
        <p:spPr>
          <a:xfrm>
            <a:off x="12695471" y="5250494"/>
            <a:ext cx="1503676" cy="466103"/>
          </a:xfrm>
          <a:prstGeom prst="ellipse">
            <a:avLst/>
          </a:prstGeom>
          <a:solidFill>
            <a:schemeClr val="bg1">
              <a:lumMod val="9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dirty="0" err="1">
                <a:solidFill>
                  <a:schemeClr val="tx1"/>
                </a:solidFill>
              </a:rPr>
              <a:t>Жеткізушілер</a:t>
            </a:r>
            <a:endParaRPr lang="ru-RU" sz="1200" dirty="0">
              <a:solidFill>
                <a:schemeClr val="tx1"/>
              </a:solidFill>
            </a:endParaRPr>
          </a:p>
        </p:txBody>
      </p:sp>
      <p:sp>
        <p:nvSpPr>
          <p:cNvPr id="48" name="Прямоугольник 57">
            <a:extLst>
              <a:ext uri="{FF2B5EF4-FFF2-40B4-BE49-F238E27FC236}">
                <a16:creationId xmlns:a16="http://schemas.microsoft.com/office/drawing/2014/main" id="{A0FD6476-D3DD-5A9A-BC51-8E2FAAEAEE57}"/>
              </a:ext>
            </a:extLst>
          </p:cNvPr>
          <p:cNvSpPr/>
          <p:nvPr/>
        </p:nvSpPr>
        <p:spPr>
          <a:xfrm>
            <a:off x="677395" y="2768600"/>
            <a:ext cx="8078220" cy="6400800"/>
          </a:xfrm>
          <a:prstGeom prst="roundRect">
            <a:avLst>
              <a:gd name="adj" fmla="val 3905"/>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барлық</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мүдделі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тараптардың</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мүдделерін</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құрметтеу</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және</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есепке</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алу</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a:t>
            </a:r>
          </a:p>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endPar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endParaRPr>
          </a:p>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нысаналы</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аудиторияларды</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өз</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қызметі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туралы</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белсенді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хабардар</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ету</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a:t>
            </a:r>
          </a:p>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endPar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endParaRPr>
          </a:p>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мемлекеттік</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бағдарламаларды</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жекелеген</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ішкі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рәсімдерді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сатып</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алу</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жұмысқа</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қабылдау</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қаржылық</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және</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қаржылық</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емес</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қызметтерді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ұсыну</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іске</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асыру</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бөлігінде</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объективтілікті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анықтықты</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тәуелсіздікті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және</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ақпараттық</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ашықтықтың</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жоғары</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деңгейін</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сондай-ақ</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қаржы</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қаражатын</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пайдалануды</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қамтамасыз</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ету</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a:t>
            </a:r>
          </a:p>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endPar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endParaRPr>
          </a:p>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барлық</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мүдделі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тараптармен</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ашық</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және</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өнімді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ынтымақтастықты</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қамтамасыз</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ету</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a:t>
            </a:r>
          </a:p>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endPar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endParaRPr>
          </a:p>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мүдделі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тараптарға</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қатысты</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қабылдаған</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міндеттемелерді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орындау</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a:t>
            </a:r>
          </a:p>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endPar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endParaRPr>
          </a:p>
          <a:p>
            <a:pPr marL="462903" indent="-462903" algn="just" defTabSz="1645881" eaLnBrk="1" fontAlgn="auto" hangingPunct="1">
              <a:lnSpc>
                <a:spcPct val="115000"/>
              </a:lnSpc>
              <a:spcBef>
                <a:spcPts val="0"/>
              </a:spcBef>
              <a:spcAft>
                <a:spcPts val="1350"/>
              </a:spcAft>
              <a:buClr>
                <a:srgbClr val="001F5F"/>
              </a:buClr>
              <a:buFont typeface="Wingdings" panose="05000000000000000000" pitchFamily="2" charset="2"/>
              <a:buChar char="ü"/>
            </a:pP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мүдделі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тараптардан</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тұрақты</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негізде</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кері</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байланыс</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 </a:t>
            </a:r>
            <a:r>
              <a:rPr lang="ru-RU" sz="1650" dirty="0" err="1">
                <a:solidFill>
                  <a:prstClr val="black"/>
                </a:solidFill>
                <a:latin typeface="Montserrat" panose="00000500000000000000" pitchFamily="2" charset="-52"/>
                <a:ea typeface="Consolas" panose="020B0609020204030204" pitchFamily="49" charset="0"/>
                <a:cs typeface="Consolas" panose="020B0609020204030204" pitchFamily="49" charset="0"/>
              </a:rPr>
              <a:t>алу</a:t>
            </a:r>
            <a:r>
              <a:rPr lang="ru-RU" sz="1650" dirty="0">
                <a:solidFill>
                  <a:prstClr val="black"/>
                </a:solidFill>
                <a:latin typeface="Montserrat" panose="00000500000000000000" pitchFamily="2" charset="-52"/>
                <a:ea typeface="Consolas" panose="020B0609020204030204" pitchFamily="49" charset="0"/>
                <a:cs typeface="Consolas" panose="020B0609020204030204" pitchFamily="49" charset="0"/>
              </a:rPr>
              <a:t>.</a:t>
            </a:r>
            <a:endParaRPr lang="ru-RU" sz="1650" dirty="0">
              <a:solidFill>
                <a:prstClr val="black">
                  <a:lumMod val="85000"/>
                  <a:lumOff val="15000"/>
                </a:prstClr>
              </a:solidFill>
              <a:latin typeface="Montserrat "/>
              <a:cs typeface="Arial"/>
            </a:endParaRPr>
          </a:p>
        </p:txBody>
      </p:sp>
      <p:sp>
        <p:nvSpPr>
          <p:cNvPr id="49" name="Прямоугольник: скругленные углы 16">
            <a:extLst>
              <a:ext uri="{FF2B5EF4-FFF2-40B4-BE49-F238E27FC236}">
                <a16:creationId xmlns:a16="http://schemas.microsoft.com/office/drawing/2014/main" id="{615C06C4-D885-A5F2-2529-B5F44E27B1A3}"/>
              </a:ext>
            </a:extLst>
          </p:cNvPr>
          <p:cNvSpPr/>
          <p:nvPr/>
        </p:nvSpPr>
        <p:spPr>
          <a:xfrm>
            <a:off x="677394" y="1674372"/>
            <a:ext cx="8078217" cy="808827"/>
          </a:xfrm>
          <a:prstGeom prst="roundRect">
            <a:avLst>
              <a:gd name="adj" fmla="val 130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lnSpc>
                <a:spcPct val="150000"/>
              </a:lnSpc>
              <a:spcBef>
                <a:spcPts val="0"/>
              </a:spcBef>
              <a:spcAft>
                <a:spcPts val="0"/>
              </a:spcAft>
            </a:pPr>
            <a:r>
              <a:rPr lang="ru-RU" sz="2400" b="1" dirty="0" err="1">
                <a:solidFill>
                  <a:prstClr val="black"/>
                </a:solidFill>
                <a:latin typeface="Montserrat" panose="00000500000000000000" pitchFamily="2" charset="-52"/>
              </a:rPr>
              <a:t>Қағидаттар</a:t>
            </a:r>
            <a:endParaRPr lang="ru-RU" sz="2400" b="1" dirty="0">
              <a:solidFill>
                <a:prstClr val="black"/>
              </a:solidFill>
              <a:latin typeface="Montserrat" panose="00000500000000000000" pitchFamily="2" charset="-52"/>
            </a:endParaRPr>
          </a:p>
        </p:txBody>
      </p:sp>
      <p:sp>
        <p:nvSpPr>
          <p:cNvPr id="52" name="TextBox 51">
            <a:extLst>
              <a:ext uri="{FF2B5EF4-FFF2-40B4-BE49-F238E27FC236}">
                <a16:creationId xmlns:a16="http://schemas.microsoft.com/office/drawing/2014/main" id="{37C4CF20-F2D0-8710-425B-D3C7653A107E}"/>
              </a:ext>
            </a:extLst>
          </p:cNvPr>
          <p:cNvSpPr txBox="1"/>
          <p:nvPr/>
        </p:nvSpPr>
        <p:spPr>
          <a:xfrm>
            <a:off x="9215344" y="8351018"/>
            <a:ext cx="445065" cy="261610"/>
          </a:xfrm>
          <a:prstGeom prst="rect">
            <a:avLst/>
          </a:prstGeom>
          <a:noFill/>
        </p:spPr>
        <p:txBody>
          <a:bodyPr wrap="square">
            <a:spAutoFit/>
          </a:bodyPr>
          <a:lstStyle/>
          <a:p>
            <a:pPr algn="ctr" defTabSz="1371600" eaLnBrk="1" fontAlgn="auto" hangingPunct="1">
              <a:spcBef>
                <a:spcPts val="0"/>
              </a:spcBef>
              <a:spcAft>
                <a:spcPts val="0"/>
              </a:spcAft>
            </a:pPr>
            <a:r>
              <a:rPr lang="ru-RU" sz="1050" dirty="0">
                <a:solidFill>
                  <a:prstClr val="black"/>
                </a:solidFill>
                <a:latin typeface="Montserrat" panose="00000500000000000000" pitchFamily="2" charset="-52"/>
                <a:cs typeface="Times New Roman" panose="02020603050405020304" pitchFamily="18" charset="0"/>
              </a:rPr>
              <a:t>0</a:t>
            </a:r>
            <a:endParaRPr lang="ru-RU" sz="1050" dirty="0">
              <a:solidFill>
                <a:prstClr val="black"/>
              </a:solidFill>
              <a:latin typeface="Aptos"/>
            </a:endParaRPr>
          </a:p>
        </p:txBody>
      </p:sp>
      <p:sp>
        <p:nvSpPr>
          <p:cNvPr id="53" name="TextBox 52">
            <a:extLst>
              <a:ext uri="{FF2B5EF4-FFF2-40B4-BE49-F238E27FC236}">
                <a16:creationId xmlns:a16="http://schemas.microsoft.com/office/drawing/2014/main" id="{79FBB653-56D5-1EEB-35E8-8442B0602323}"/>
              </a:ext>
            </a:extLst>
          </p:cNvPr>
          <p:cNvSpPr txBox="1"/>
          <p:nvPr/>
        </p:nvSpPr>
        <p:spPr>
          <a:xfrm>
            <a:off x="10931835" y="8351018"/>
            <a:ext cx="445065" cy="261610"/>
          </a:xfrm>
          <a:prstGeom prst="rect">
            <a:avLst/>
          </a:prstGeom>
          <a:noFill/>
        </p:spPr>
        <p:txBody>
          <a:bodyPr wrap="square">
            <a:spAutoFit/>
          </a:bodyPr>
          <a:lstStyle/>
          <a:p>
            <a:pPr algn="ctr" defTabSz="1371600" eaLnBrk="1" fontAlgn="auto" hangingPunct="1">
              <a:spcBef>
                <a:spcPts val="0"/>
              </a:spcBef>
              <a:spcAft>
                <a:spcPts val="0"/>
              </a:spcAft>
            </a:pPr>
            <a:r>
              <a:rPr lang="ru-RU" sz="1050" dirty="0">
                <a:solidFill>
                  <a:prstClr val="black"/>
                </a:solidFill>
                <a:latin typeface="Montserrat" panose="00000500000000000000" pitchFamily="2" charset="-52"/>
                <a:cs typeface="Times New Roman" panose="02020603050405020304" pitchFamily="18" charset="0"/>
              </a:rPr>
              <a:t>1</a:t>
            </a:r>
            <a:endParaRPr lang="ru-RU" sz="1050" dirty="0">
              <a:solidFill>
                <a:prstClr val="black"/>
              </a:solidFill>
              <a:latin typeface="Aptos"/>
            </a:endParaRPr>
          </a:p>
        </p:txBody>
      </p:sp>
      <p:sp>
        <p:nvSpPr>
          <p:cNvPr id="55" name="TextBox 54">
            <a:extLst>
              <a:ext uri="{FF2B5EF4-FFF2-40B4-BE49-F238E27FC236}">
                <a16:creationId xmlns:a16="http://schemas.microsoft.com/office/drawing/2014/main" id="{68FAF548-7A8E-9823-6A9C-A64235DD632D}"/>
              </a:ext>
            </a:extLst>
          </p:cNvPr>
          <p:cNvSpPr txBox="1"/>
          <p:nvPr/>
        </p:nvSpPr>
        <p:spPr>
          <a:xfrm>
            <a:off x="15994945" y="8351018"/>
            <a:ext cx="445065" cy="261610"/>
          </a:xfrm>
          <a:prstGeom prst="rect">
            <a:avLst/>
          </a:prstGeom>
          <a:noFill/>
        </p:spPr>
        <p:txBody>
          <a:bodyPr wrap="square">
            <a:spAutoFit/>
          </a:bodyPr>
          <a:lstStyle/>
          <a:p>
            <a:pPr algn="ctr" defTabSz="1371600" eaLnBrk="1" fontAlgn="auto" hangingPunct="1">
              <a:spcBef>
                <a:spcPts val="0"/>
              </a:spcBef>
              <a:spcAft>
                <a:spcPts val="0"/>
              </a:spcAft>
            </a:pPr>
            <a:r>
              <a:rPr lang="ru-RU" sz="1050" dirty="0">
                <a:solidFill>
                  <a:prstClr val="black"/>
                </a:solidFill>
                <a:latin typeface="Montserrat" panose="00000500000000000000" pitchFamily="2" charset="-52"/>
                <a:cs typeface="Times New Roman" panose="02020603050405020304" pitchFamily="18" charset="0"/>
              </a:rPr>
              <a:t>5</a:t>
            </a:r>
            <a:endParaRPr lang="ru-RU" sz="1050" dirty="0">
              <a:solidFill>
                <a:prstClr val="black"/>
              </a:solidFill>
              <a:latin typeface="Aptos"/>
            </a:endParaRPr>
          </a:p>
        </p:txBody>
      </p:sp>
      <p:sp>
        <p:nvSpPr>
          <p:cNvPr id="56" name="TextBox 55">
            <a:extLst>
              <a:ext uri="{FF2B5EF4-FFF2-40B4-BE49-F238E27FC236}">
                <a16:creationId xmlns:a16="http://schemas.microsoft.com/office/drawing/2014/main" id="{C1DA52CB-4D1C-8241-916B-EB19DB728A8D}"/>
              </a:ext>
            </a:extLst>
          </p:cNvPr>
          <p:cNvSpPr txBox="1"/>
          <p:nvPr/>
        </p:nvSpPr>
        <p:spPr>
          <a:xfrm>
            <a:off x="13586275" y="8351018"/>
            <a:ext cx="445065" cy="261610"/>
          </a:xfrm>
          <a:prstGeom prst="rect">
            <a:avLst/>
          </a:prstGeom>
          <a:noFill/>
        </p:spPr>
        <p:txBody>
          <a:bodyPr wrap="square">
            <a:spAutoFit/>
          </a:bodyPr>
          <a:lstStyle/>
          <a:p>
            <a:pPr algn="ctr" defTabSz="1371600" eaLnBrk="1" fontAlgn="auto" hangingPunct="1">
              <a:spcBef>
                <a:spcPts val="0"/>
              </a:spcBef>
              <a:spcAft>
                <a:spcPts val="0"/>
              </a:spcAft>
            </a:pPr>
            <a:r>
              <a:rPr lang="kk-KZ" sz="1050" dirty="0">
                <a:solidFill>
                  <a:prstClr val="black"/>
                </a:solidFill>
                <a:latin typeface="Montserrat" panose="00000500000000000000" pitchFamily="2" charset="-52"/>
                <a:cs typeface="Times New Roman" panose="02020603050405020304" pitchFamily="18" charset="0"/>
              </a:rPr>
              <a:t>3</a:t>
            </a:r>
            <a:endParaRPr lang="ru-RU" sz="1050" dirty="0">
              <a:solidFill>
                <a:prstClr val="black"/>
              </a:solidFill>
              <a:latin typeface="Aptos"/>
            </a:endParaRPr>
          </a:p>
        </p:txBody>
      </p:sp>
      <p:sp>
        <p:nvSpPr>
          <p:cNvPr id="57" name="TextBox 56">
            <a:extLst>
              <a:ext uri="{FF2B5EF4-FFF2-40B4-BE49-F238E27FC236}">
                <a16:creationId xmlns:a16="http://schemas.microsoft.com/office/drawing/2014/main" id="{0DC926E7-05C7-1E76-0733-E385231B958F}"/>
              </a:ext>
            </a:extLst>
          </p:cNvPr>
          <p:cNvSpPr txBox="1"/>
          <p:nvPr/>
        </p:nvSpPr>
        <p:spPr>
          <a:xfrm>
            <a:off x="9434819" y="7858008"/>
            <a:ext cx="445065" cy="261610"/>
          </a:xfrm>
          <a:prstGeom prst="rect">
            <a:avLst/>
          </a:prstGeom>
          <a:noFill/>
        </p:spPr>
        <p:txBody>
          <a:bodyPr wrap="square">
            <a:spAutoFit/>
          </a:bodyPr>
          <a:lstStyle/>
          <a:p>
            <a:pPr algn="ctr" defTabSz="1371600" eaLnBrk="1" fontAlgn="auto" hangingPunct="1">
              <a:spcBef>
                <a:spcPts val="0"/>
              </a:spcBef>
              <a:spcAft>
                <a:spcPts val="0"/>
              </a:spcAft>
            </a:pPr>
            <a:r>
              <a:rPr lang="ru-RU" sz="1050" dirty="0">
                <a:solidFill>
                  <a:prstClr val="black"/>
                </a:solidFill>
                <a:latin typeface="Montserrat" panose="00000500000000000000" pitchFamily="2" charset="-52"/>
                <a:cs typeface="Times New Roman" panose="02020603050405020304" pitchFamily="18" charset="0"/>
              </a:rPr>
              <a:t>1</a:t>
            </a:r>
            <a:endParaRPr lang="ru-RU" sz="1050" dirty="0">
              <a:solidFill>
                <a:prstClr val="black"/>
              </a:solidFill>
              <a:latin typeface="Aptos"/>
            </a:endParaRPr>
          </a:p>
        </p:txBody>
      </p:sp>
      <p:sp>
        <p:nvSpPr>
          <p:cNvPr id="58" name="TextBox 57">
            <a:extLst>
              <a:ext uri="{FF2B5EF4-FFF2-40B4-BE49-F238E27FC236}">
                <a16:creationId xmlns:a16="http://schemas.microsoft.com/office/drawing/2014/main" id="{7CC94063-BD41-1494-34E1-C6088B183A2C}"/>
              </a:ext>
            </a:extLst>
          </p:cNvPr>
          <p:cNvSpPr txBox="1"/>
          <p:nvPr/>
        </p:nvSpPr>
        <p:spPr>
          <a:xfrm>
            <a:off x="9434818" y="2717486"/>
            <a:ext cx="445065" cy="261610"/>
          </a:xfrm>
          <a:prstGeom prst="rect">
            <a:avLst/>
          </a:prstGeom>
          <a:noFill/>
        </p:spPr>
        <p:txBody>
          <a:bodyPr wrap="square">
            <a:spAutoFit/>
          </a:bodyPr>
          <a:lstStyle/>
          <a:p>
            <a:pPr algn="ctr" defTabSz="1371600" eaLnBrk="1" fontAlgn="auto" hangingPunct="1">
              <a:spcBef>
                <a:spcPts val="0"/>
              </a:spcBef>
              <a:spcAft>
                <a:spcPts val="0"/>
              </a:spcAft>
            </a:pPr>
            <a:r>
              <a:rPr lang="kk-KZ" sz="1050" dirty="0">
                <a:solidFill>
                  <a:prstClr val="black"/>
                </a:solidFill>
                <a:latin typeface="Aptos"/>
              </a:rPr>
              <a:t>5</a:t>
            </a:r>
            <a:endParaRPr lang="ru-RU" sz="1050" dirty="0">
              <a:solidFill>
                <a:prstClr val="black"/>
              </a:solidFill>
              <a:latin typeface="Aptos"/>
            </a:endParaRPr>
          </a:p>
        </p:txBody>
      </p:sp>
      <p:sp>
        <p:nvSpPr>
          <p:cNvPr id="59" name="TextBox 58">
            <a:extLst>
              <a:ext uri="{FF2B5EF4-FFF2-40B4-BE49-F238E27FC236}">
                <a16:creationId xmlns:a16="http://schemas.microsoft.com/office/drawing/2014/main" id="{DD6000CB-DABF-2C0C-B04C-918FCA5D9980}"/>
              </a:ext>
            </a:extLst>
          </p:cNvPr>
          <p:cNvSpPr txBox="1"/>
          <p:nvPr/>
        </p:nvSpPr>
        <p:spPr>
          <a:xfrm>
            <a:off x="9448800" y="5262890"/>
            <a:ext cx="445065" cy="261610"/>
          </a:xfrm>
          <a:prstGeom prst="rect">
            <a:avLst/>
          </a:prstGeom>
          <a:noFill/>
        </p:spPr>
        <p:txBody>
          <a:bodyPr wrap="square">
            <a:spAutoFit/>
          </a:bodyPr>
          <a:lstStyle/>
          <a:p>
            <a:pPr algn="ctr" defTabSz="1371600" eaLnBrk="1" fontAlgn="auto" hangingPunct="1">
              <a:spcBef>
                <a:spcPts val="0"/>
              </a:spcBef>
              <a:spcAft>
                <a:spcPts val="0"/>
              </a:spcAft>
            </a:pPr>
            <a:r>
              <a:rPr lang="ru-RU" sz="1050" dirty="0">
                <a:solidFill>
                  <a:prstClr val="black"/>
                </a:solidFill>
                <a:latin typeface="Montserrat" panose="00000500000000000000" pitchFamily="2" charset="-52"/>
                <a:cs typeface="Times New Roman" panose="02020603050405020304" pitchFamily="18" charset="0"/>
              </a:rPr>
              <a:t>3</a:t>
            </a:r>
            <a:endParaRPr lang="ru-RU" sz="1050" dirty="0">
              <a:solidFill>
                <a:prstClr val="black"/>
              </a:solidFill>
              <a:latin typeface="Aptos"/>
            </a:endParaRPr>
          </a:p>
        </p:txBody>
      </p:sp>
    </p:spTree>
    <p:extLst>
      <p:ext uri="{BB962C8B-B14F-4D97-AF65-F5344CB8AC3E}">
        <p14:creationId xmlns:p14="http://schemas.microsoft.com/office/powerpoint/2010/main" val="3999805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D34F2AFF-53F4-85C6-8689-3815B0BB37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5" name="TextBox 13">
            <a:extLst>
              <a:ext uri="{FF2B5EF4-FFF2-40B4-BE49-F238E27FC236}">
                <a16:creationId xmlns:a16="http://schemas.microsoft.com/office/drawing/2014/main" id="{B897549E-D6A6-7B26-BA2D-A1BB0E920A73}"/>
              </a:ext>
            </a:extLst>
          </p:cNvPr>
          <p:cNvSpPr txBox="1">
            <a:spLocks noChangeArrowheads="1"/>
          </p:cNvSpPr>
          <p:nvPr/>
        </p:nvSpPr>
        <p:spPr bwMode="auto">
          <a:xfrm>
            <a:off x="2462646" y="483893"/>
            <a:ext cx="14769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643063" fontAlgn="auto">
              <a:spcAft>
                <a:spcPts val="0"/>
              </a:spcAft>
              <a:defRPr/>
            </a:pPr>
            <a:r>
              <a:rPr lang="ru-RU" altLang="en-US" sz="3600" dirty="0">
                <a:solidFill>
                  <a:prstClr val="black">
                    <a:lumMod val="85000"/>
                    <a:lumOff val="15000"/>
                  </a:prstClr>
                </a:solidFill>
                <a:latin typeface="Montserrat" panose="00000500000000000000" pitchFamily="2" charset="-52"/>
                <a:ea typeface="微软雅黑" pitchFamily="2" charset="-122"/>
              </a:rPr>
              <a:t>АДАМ РЕСУРСТАРЫН БАСҚАРУ</a:t>
            </a:r>
          </a:p>
        </p:txBody>
      </p:sp>
      <p:sp>
        <p:nvSpPr>
          <p:cNvPr id="6" name="Slide Number Placeholder 1">
            <a:extLst>
              <a:ext uri="{FF2B5EF4-FFF2-40B4-BE49-F238E27FC236}">
                <a16:creationId xmlns:a16="http://schemas.microsoft.com/office/drawing/2014/main" id="{160E5DE6-32FA-DC2D-3869-2B2FF6B62DAD}"/>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29</a:t>
            </a:fld>
            <a:endParaRPr lang="ru-RU" dirty="0">
              <a:solidFill>
                <a:prstClr val="black">
                  <a:tint val="82000"/>
                </a:prstClr>
              </a:solidFill>
              <a:latin typeface="Montserrat" panose="00000500000000000000" pitchFamily="2" charset="0"/>
            </a:endParaRPr>
          </a:p>
        </p:txBody>
      </p:sp>
      <p:sp>
        <p:nvSpPr>
          <p:cNvPr id="7" name="Прямоугольник 57">
            <a:extLst>
              <a:ext uri="{FF2B5EF4-FFF2-40B4-BE49-F238E27FC236}">
                <a16:creationId xmlns:a16="http://schemas.microsoft.com/office/drawing/2014/main" id="{08AFB002-BB63-230C-7AB1-3AB5E8699F1F}"/>
              </a:ext>
            </a:extLst>
          </p:cNvPr>
          <p:cNvSpPr/>
          <p:nvPr/>
        </p:nvSpPr>
        <p:spPr>
          <a:xfrm>
            <a:off x="1002379" y="1943100"/>
            <a:ext cx="4822065" cy="3200400"/>
          </a:xfrm>
          <a:prstGeom prst="roundRect">
            <a:avLst>
              <a:gd name="adj" fmla="val 3905"/>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endParaRPr lang="ru-RU" sz="1650" dirty="0">
              <a:solidFill>
                <a:prstClr val="black">
                  <a:lumMod val="85000"/>
                  <a:lumOff val="15000"/>
                </a:prstClr>
              </a:solidFill>
              <a:latin typeface="Montserrat "/>
              <a:cs typeface="Arial"/>
            </a:endParaRPr>
          </a:p>
        </p:txBody>
      </p:sp>
      <p:sp>
        <p:nvSpPr>
          <p:cNvPr id="8" name="Прямоугольник 57">
            <a:extLst>
              <a:ext uri="{FF2B5EF4-FFF2-40B4-BE49-F238E27FC236}">
                <a16:creationId xmlns:a16="http://schemas.microsoft.com/office/drawing/2014/main" id="{B8DC4068-1F54-5A5B-E746-1160CFD3B592}"/>
              </a:ext>
            </a:extLst>
          </p:cNvPr>
          <p:cNvSpPr/>
          <p:nvPr/>
        </p:nvSpPr>
        <p:spPr>
          <a:xfrm>
            <a:off x="11603415" y="1943100"/>
            <a:ext cx="5819389" cy="3216476"/>
          </a:xfrm>
          <a:prstGeom prst="roundRect">
            <a:avLst>
              <a:gd name="adj" fmla="val 3905"/>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endParaRPr lang="ru-RU" sz="1650" dirty="0">
              <a:solidFill>
                <a:prstClr val="black">
                  <a:lumMod val="85000"/>
                  <a:lumOff val="15000"/>
                </a:prstClr>
              </a:solidFill>
              <a:latin typeface="Montserrat "/>
              <a:cs typeface="Arial"/>
            </a:endParaRPr>
          </a:p>
        </p:txBody>
      </p:sp>
      <p:sp>
        <p:nvSpPr>
          <p:cNvPr id="9" name="Прямоугольник 57">
            <a:extLst>
              <a:ext uri="{FF2B5EF4-FFF2-40B4-BE49-F238E27FC236}">
                <a16:creationId xmlns:a16="http://schemas.microsoft.com/office/drawing/2014/main" id="{B91919C5-4099-B51C-92A3-024140CBD445}"/>
              </a:ext>
            </a:extLst>
          </p:cNvPr>
          <p:cNvSpPr/>
          <p:nvPr/>
        </p:nvSpPr>
        <p:spPr>
          <a:xfrm>
            <a:off x="6104836" y="1956473"/>
            <a:ext cx="5296823" cy="3216476"/>
          </a:xfrm>
          <a:prstGeom prst="roundRect">
            <a:avLst>
              <a:gd name="adj" fmla="val 3905"/>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endParaRPr lang="ru-RU" sz="1650" dirty="0">
              <a:solidFill>
                <a:prstClr val="black">
                  <a:lumMod val="85000"/>
                  <a:lumOff val="15000"/>
                </a:prstClr>
              </a:solidFill>
              <a:latin typeface="Montserrat "/>
              <a:cs typeface="Arial"/>
            </a:endParaRPr>
          </a:p>
        </p:txBody>
      </p:sp>
      <p:sp>
        <p:nvSpPr>
          <p:cNvPr id="11" name="Прямоугольник 57">
            <a:extLst>
              <a:ext uri="{FF2B5EF4-FFF2-40B4-BE49-F238E27FC236}">
                <a16:creationId xmlns:a16="http://schemas.microsoft.com/office/drawing/2014/main" id="{F49398BE-F63D-07DC-D6AD-D4BA6A0117AD}"/>
              </a:ext>
            </a:extLst>
          </p:cNvPr>
          <p:cNvSpPr/>
          <p:nvPr/>
        </p:nvSpPr>
        <p:spPr>
          <a:xfrm>
            <a:off x="9653738" y="5604360"/>
            <a:ext cx="5296823" cy="3860799"/>
          </a:xfrm>
          <a:prstGeom prst="roundRect">
            <a:avLst>
              <a:gd name="adj" fmla="val 3905"/>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endParaRPr lang="ru-RU" sz="1650" dirty="0">
              <a:solidFill>
                <a:prstClr val="black">
                  <a:lumMod val="85000"/>
                  <a:lumOff val="15000"/>
                </a:prstClr>
              </a:solidFill>
              <a:latin typeface="Montserrat "/>
              <a:cs typeface="Arial"/>
            </a:endParaRPr>
          </a:p>
        </p:txBody>
      </p:sp>
      <p:sp>
        <p:nvSpPr>
          <p:cNvPr id="12" name="Прямоугольник 57">
            <a:extLst>
              <a:ext uri="{FF2B5EF4-FFF2-40B4-BE49-F238E27FC236}">
                <a16:creationId xmlns:a16="http://schemas.microsoft.com/office/drawing/2014/main" id="{58B528B0-4DA9-4486-41C3-0EB1E4F7695F}"/>
              </a:ext>
            </a:extLst>
          </p:cNvPr>
          <p:cNvSpPr/>
          <p:nvPr/>
        </p:nvSpPr>
        <p:spPr>
          <a:xfrm>
            <a:off x="2218192" y="5604362"/>
            <a:ext cx="5296823" cy="3860799"/>
          </a:xfrm>
          <a:prstGeom prst="roundRect">
            <a:avLst>
              <a:gd name="adj" fmla="val 3905"/>
            </a:avLst>
          </a:prstGeom>
          <a:solidFill>
            <a:srgbClr val="F5F5F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462903" indent="-462903" algn="just" defTabSz="1645881" eaLnBrk="1" fontAlgn="auto" hangingPunct="1">
              <a:lnSpc>
                <a:spcPct val="115000"/>
              </a:lnSpc>
              <a:spcBef>
                <a:spcPts val="0"/>
              </a:spcBef>
              <a:spcAft>
                <a:spcPts val="0"/>
              </a:spcAft>
              <a:buClr>
                <a:srgbClr val="001F5F"/>
              </a:buClr>
              <a:buFont typeface="Wingdings" panose="05000000000000000000" pitchFamily="2" charset="2"/>
              <a:buChar char="ü"/>
            </a:pPr>
            <a:endParaRPr lang="ru-RU" sz="1650" dirty="0">
              <a:solidFill>
                <a:prstClr val="black">
                  <a:lumMod val="85000"/>
                  <a:lumOff val="15000"/>
                </a:prstClr>
              </a:solidFill>
              <a:latin typeface="Montserrat "/>
              <a:cs typeface="Arial"/>
            </a:endParaRPr>
          </a:p>
        </p:txBody>
      </p:sp>
      <p:graphicFrame>
        <p:nvGraphicFramePr>
          <p:cNvPr id="13" name="Диаграмма 36">
            <a:extLst>
              <a:ext uri="{FF2B5EF4-FFF2-40B4-BE49-F238E27FC236}">
                <a16:creationId xmlns:a16="http://schemas.microsoft.com/office/drawing/2014/main" id="{23A46923-F986-7DDC-FF64-0CAF50666632}"/>
              </a:ext>
            </a:extLst>
          </p:cNvPr>
          <p:cNvGraphicFramePr>
            <a:graphicFrameLocks/>
          </p:cNvGraphicFramePr>
          <p:nvPr>
            <p:extLst>
              <p:ext uri="{D42A27DB-BD31-4B8C-83A1-F6EECF244321}">
                <p14:modId xmlns:p14="http://schemas.microsoft.com/office/powerpoint/2010/main" val="818760473"/>
              </p:ext>
            </p:extLst>
          </p:nvPr>
        </p:nvGraphicFramePr>
        <p:xfrm>
          <a:off x="9677645" y="5811220"/>
          <a:ext cx="5272916" cy="3653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37">
            <a:extLst>
              <a:ext uri="{FF2B5EF4-FFF2-40B4-BE49-F238E27FC236}">
                <a16:creationId xmlns:a16="http://schemas.microsoft.com/office/drawing/2014/main" id="{E945EDC4-113D-5537-C8AF-10218C364DEE}"/>
              </a:ext>
            </a:extLst>
          </p:cNvPr>
          <p:cNvGraphicFramePr>
            <a:graphicFrameLocks/>
          </p:cNvGraphicFramePr>
          <p:nvPr>
            <p:extLst>
              <p:ext uri="{D42A27DB-BD31-4B8C-83A1-F6EECF244321}">
                <p14:modId xmlns:p14="http://schemas.microsoft.com/office/powerpoint/2010/main" val="1049554069"/>
              </p:ext>
            </p:extLst>
          </p:nvPr>
        </p:nvGraphicFramePr>
        <p:xfrm>
          <a:off x="2194281" y="5811221"/>
          <a:ext cx="5344641" cy="36539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39">
            <a:extLst>
              <a:ext uri="{FF2B5EF4-FFF2-40B4-BE49-F238E27FC236}">
                <a16:creationId xmlns:a16="http://schemas.microsoft.com/office/drawing/2014/main" id="{66CB0FE6-9025-A8BA-03CF-D0092D15EC90}"/>
              </a:ext>
            </a:extLst>
          </p:cNvPr>
          <p:cNvGraphicFramePr/>
          <p:nvPr>
            <p:extLst>
              <p:ext uri="{D42A27DB-BD31-4B8C-83A1-F6EECF244321}">
                <p14:modId xmlns:p14="http://schemas.microsoft.com/office/powerpoint/2010/main" val="2553736166"/>
              </p:ext>
            </p:extLst>
          </p:nvPr>
        </p:nvGraphicFramePr>
        <p:xfrm>
          <a:off x="11959116" y="1755989"/>
          <a:ext cx="5296822" cy="3506531"/>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C3392DBB-2593-837E-B388-B0244A807DA9}"/>
              </a:ext>
            </a:extLst>
          </p:cNvPr>
          <p:cNvSpPr txBox="1"/>
          <p:nvPr/>
        </p:nvSpPr>
        <p:spPr>
          <a:xfrm>
            <a:off x="1139134" y="3042087"/>
            <a:ext cx="4670204" cy="784830"/>
          </a:xfrm>
          <a:prstGeom prst="rect">
            <a:avLst/>
          </a:prstGeom>
          <a:noFill/>
        </p:spPr>
        <p:txBody>
          <a:bodyPr wrap="square" rtlCol="0">
            <a:spAutoFit/>
          </a:bodyPr>
          <a:lstStyle>
            <a:defPPr>
              <a:defRPr lang="ru-RU"/>
            </a:defPPr>
            <a:lvl1pPr>
              <a:defRPr sz="1400">
                <a:latin typeface="Rockwell Nova" panose="02060503020205020403" pitchFamily="18" charset="0"/>
              </a:defRPr>
            </a:lvl1pPr>
          </a:lstStyle>
          <a:p>
            <a:pPr defTabSz="1371600" eaLnBrk="1" fontAlgn="auto" hangingPunct="1">
              <a:spcBef>
                <a:spcPts val="0"/>
              </a:spcBef>
              <a:spcAft>
                <a:spcPts val="0"/>
              </a:spcAft>
              <a:defRPr/>
            </a:pPr>
            <a:r>
              <a:rPr lang="kk-KZ" sz="2700" b="1" dirty="0">
                <a:solidFill>
                  <a:srgbClr val="4EA72E">
                    <a:lumMod val="50000"/>
                  </a:srgbClr>
                </a:solidFill>
                <a:latin typeface="Montserrat" panose="00000500000000000000" pitchFamily="2" charset="-52"/>
              </a:rPr>
              <a:t>4</a:t>
            </a:r>
            <a:r>
              <a:rPr lang="ru-RU" sz="1800" dirty="0">
                <a:solidFill>
                  <a:prstClr val="black"/>
                </a:solidFill>
                <a:latin typeface="Montserrat" panose="00000500000000000000" pitchFamily="2" charset="-52"/>
              </a:rPr>
              <a:t> </a:t>
            </a:r>
            <a:r>
              <a:rPr lang="ru-RU" sz="1800" dirty="0" err="1">
                <a:solidFill>
                  <a:prstClr val="black"/>
                </a:solidFill>
                <a:latin typeface="Montserrat" panose="00000500000000000000" pitchFamily="2" charset="-52"/>
              </a:rPr>
              <a:t>қызметкердің</a:t>
            </a:r>
            <a:r>
              <a:rPr lang="ru-RU" sz="1800" dirty="0">
                <a:solidFill>
                  <a:prstClr val="black"/>
                </a:solidFill>
                <a:latin typeface="Montserrat" panose="00000500000000000000" pitchFamily="2" charset="-52"/>
              </a:rPr>
              <a:t> </a:t>
            </a:r>
            <a:r>
              <a:rPr lang="ru-RU" sz="1800" dirty="0" err="1">
                <a:solidFill>
                  <a:prstClr val="black"/>
                </a:solidFill>
                <a:latin typeface="Montserrat" panose="00000500000000000000" pitchFamily="2" charset="-52"/>
              </a:rPr>
              <a:t>ғылыми</a:t>
            </a:r>
            <a:r>
              <a:rPr lang="ru-RU" sz="1800" dirty="0">
                <a:solidFill>
                  <a:prstClr val="black"/>
                </a:solidFill>
                <a:latin typeface="Montserrat" panose="00000500000000000000" pitchFamily="2" charset="-52"/>
              </a:rPr>
              <a:t> </a:t>
            </a:r>
            <a:r>
              <a:rPr lang="ru-RU" sz="1800" dirty="0" err="1">
                <a:solidFill>
                  <a:prstClr val="black"/>
                </a:solidFill>
                <a:latin typeface="Montserrat" panose="00000500000000000000" pitchFamily="2" charset="-52"/>
              </a:rPr>
              <a:t>дәрежесі</a:t>
            </a:r>
            <a:r>
              <a:rPr lang="ru-RU" sz="1800" dirty="0">
                <a:solidFill>
                  <a:prstClr val="black"/>
                </a:solidFill>
                <a:latin typeface="Montserrat" panose="00000500000000000000" pitchFamily="2" charset="-52"/>
              </a:rPr>
              <a:t> бар</a:t>
            </a:r>
          </a:p>
        </p:txBody>
      </p:sp>
      <p:sp>
        <p:nvSpPr>
          <p:cNvPr id="18" name="TextBox 17">
            <a:extLst>
              <a:ext uri="{FF2B5EF4-FFF2-40B4-BE49-F238E27FC236}">
                <a16:creationId xmlns:a16="http://schemas.microsoft.com/office/drawing/2014/main" id="{2A0D41F3-8F09-BA3E-7AA3-FFB91CA0216B}"/>
              </a:ext>
            </a:extLst>
          </p:cNvPr>
          <p:cNvSpPr txBox="1"/>
          <p:nvPr/>
        </p:nvSpPr>
        <p:spPr>
          <a:xfrm>
            <a:off x="1139135" y="4068409"/>
            <a:ext cx="4670202" cy="784830"/>
          </a:xfrm>
          <a:prstGeom prst="rect">
            <a:avLst/>
          </a:prstGeom>
          <a:noFill/>
        </p:spPr>
        <p:txBody>
          <a:bodyPr wrap="square" rtlCol="0">
            <a:spAutoFit/>
          </a:bodyPr>
          <a:lstStyle>
            <a:defPPr>
              <a:defRPr lang="ru-RU"/>
            </a:defPPr>
            <a:lvl1pPr>
              <a:defRPr sz="1400">
                <a:latin typeface="Rockwell Nova" panose="02060503020205020403" pitchFamily="18" charset="0"/>
              </a:defRPr>
            </a:lvl1pPr>
          </a:lstStyle>
          <a:p>
            <a:pPr defTabSz="1371600" eaLnBrk="1" fontAlgn="auto" hangingPunct="1">
              <a:spcBef>
                <a:spcPts val="0"/>
              </a:spcBef>
              <a:spcAft>
                <a:spcPts val="0"/>
              </a:spcAft>
              <a:defRPr/>
            </a:pPr>
            <a:r>
              <a:rPr lang="kk-KZ" sz="2700" b="1" dirty="0">
                <a:solidFill>
                  <a:srgbClr val="4EA72E">
                    <a:lumMod val="50000"/>
                  </a:srgbClr>
                </a:solidFill>
                <a:latin typeface="Montserrat" panose="00000500000000000000" pitchFamily="2" charset="-52"/>
              </a:rPr>
              <a:t>24</a:t>
            </a:r>
            <a:r>
              <a:rPr lang="ru-RU" sz="1800" dirty="0">
                <a:solidFill>
                  <a:prstClr val="black"/>
                </a:solidFill>
                <a:latin typeface="Montserrat" panose="00000500000000000000" pitchFamily="2" charset="-52"/>
              </a:rPr>
              <a:t> </a:t>
            </a:r>
            <a:r>
              <a:rPr lang="ru-RU" sz="1800" dirty="0" err="1">
                <a:solidFill>
                  <a:prstClr val="black"/>
                </a:solidFill>
                <a:latin typeface="Montserrat" panose="00000500000000000000" pitchFamily="2" charset="-52"/>
              </a:rPr>
              <a:t>қызметкердің</a:t>
            </a:r>
            <a:r>
              <a:rPr lang="ru-RU" sz="1800" dirty="0">
                <a:solidFill>
                  <a:prstClr val="black"/>
                </a:solidFill>
                <a:latin typeface="Montserrat" panose="00000500000000000000" pitchFamily="2" charset="-52"/>
              </a:rPr>
              <a:t> магистр </a:t>
            </a:r>
            <a:r>
              <a:rPr lang="ru-RU" sz="1800" dirty="0" err="1">
                <a:solidFill>
                  <a:prstClr val="black"/>
                </a:solidFill>
                <a:latin typeface="Montserrat" panose="00000500000000000000" pitchFamily="2" charset="-52"/>
              </a:rPr>
              <a:t>академиялық</a:t>
            </a:r>
            <a:r>
              <a:rPr lang="ru-RU" sz="1800" dirty="0">
                <a:solidFill>
                  <a:prstClr val="black"/>
                </a:solidFill>
                <a:latin typeface="Montserrat" panose="00000500000000000000" pitchFamily="2" charset="-52"/>
              </a:rPr>
              <a:t> </a:t>
            </a:r>
            <a:r>
              <a:rPr lang="ru-RU" sz="1800" dirty="0" err="1">
                <a:solidFill>
                  <a:prstClr val="black"/>
                </a:solidFill>
                <a:latin typeface="Montserrat" panose="00000500000000000000" pitchFamily="2" charset="-52"/>
              </a:rPr>
              <a:t>дәрежесі</a:t>
            </a:r>
            <a:r>
              <a:rPr lang="ru-RU" sz="1800" dirty="0">
                <a:solidFill>
                  <a:prstClr val="black"/>
                </a:solidFill>
                <a:latin typeface="Montserrat" panose="00000500000000000000" pitchFamily="2" charset="-52"/>
              </a:rPr>
              <a:t> бар</a:t>
            </a:r>
          </a:p>
        </p:txBody>
      </p:sp>
      <p:sp>
        <p:nvSpPr>
          <p:cNvPr id="19" name="TextBox 18">
            <a:extLst>
              <a:ext uri="{FF2B5EF4-FFF2-40B4-BE49-F238E27FC236}">
                <a16:creationId xmlns:a16="http://schemas.microsoft.com/office/drawing/2014/main" id="{C6396514-B529-77D0-05E9-F6340F1C4C40}"/>
              </a:ext>
            </a:extLst>
          </p:cNvPr>
          <p:cNvSpPr txBox="1"/>
          <p:nvPr/>
        </p:nvSpPr>
        <p:spPr>
          <a:xfrm>
            <a:off x="1139135" y="2122493"/>
            <a:ext cx="4685309" cy="784830"/>
          </a:xfrm>
          <a:prstGeom prst="rect">
            <a:avLst/>
          </a:prstGeom>
          <a:noFill/>
        </p:spPr>
        <p:txBody>
          <a:bodyPr wrap="square" rtlCol="0">
            <a:spAutoFit/>
          </a:bodyPr>
          <a:lstStyle>
            <a:defPPr>
              <a:defRPr lang="ru-RU"/>
            </a:defPPr>
            <a:lvl1pPr>
              <a:defRPr sz="1400">
                <a:latin typeface="Rockwell Nova" panose="02060503020205020403" pitchFamily="18" charset="0"/>
              </a:defRPr>
            </a:lvl1pPr>
          </a:lstStyle>
          <a:p>
            <a:pPr defTabSz="1371600" eaLnBrk="1" fontAlgn="auto" hangingPunct="1">
              <a:spcBef>
                <a:spcPts val="0"/>
              </a:spcBef>
              <a:spcAft>
                <a:spcPts val="0"/>
              </a:spcAft>
              <a:defRPr/>
            </a:pPr>
            <a:r>
              <a:rPr lang="ru-RU" sz="2700" b="1" dirty="0">
                <a:solidFill>
                  <a:srgbClr val="4EA72E">
                    <a:lumMod val="50000"/>
                  </a:srgbClr>
                </a:solidFill>
                <a:latin typeface="Montserrat" panose="00000500000000000000" pitchFamily="2" charset="-52"/>
              </a:rPr>
              <a:t>100% </a:t>
            </a:r>
            <a:r>
              <a:rPr lang="ru-RU" sz="1800" dirty="0" err="1">
                <a:solidFill>
                  <a:prstClr val="black"/>
                </a:solidFill>
                <a:latin typeface="Montserrat" panose="00000500000000000000" pitchFamily="2" charset="-52"/>
              </a:rPr>
              <a:t>қызметкерлердің</a:t>
            </a:r>
            <a:r>
              <a:rPr lang="ru-RU" sz="1800" dirty="0">
                <a:solidFill>
                  <a:prstClr val="black"/>
                </a:solidFill>
                <a:latin typeface="Montserrat" panose="00000500000000000000" pitchFamily="2" charset="-52"/>
              </a:rPr>
              <a:t> </a:t>
            </a:r>
            <a:r>
              <a:rPr lang="ru-RU" sz="1800" dirty="0" err="1">
                <a:solidFill>
                  <a:prstClr val="black"/>
                </a:solidFill>
                <a:latin typeface="Montserrat" panose="00000500000000000000" pitchFamily="2" charset="-52"/>
              </a:rPr>
              <a:t>жоғары</a:t>
            </a:r>
            <a:r>
              <a:rPr lang="ru-RU" sz="1800" dirty="0">
                <a:solidFill>
                  <a:prstClr val="black"/>
                </a:solidFill>
                <a:latin typeface="Montserrat" panose="00000500000000000000" pitchFamily="2" charset="-52"/>
              </a:rPr>
              <a:t> </a:t>
            </a:r>
            <a:r>
              <a:rPr lang="ru-RU" sz="1800" dirty="0" err="1">
                <a:solidFill>
                  <a:prstClr val="black"/>
                </a:solidFill>
                <a:latin typeface="Montserrat" panose="00000500000000000000" pitchFamily="2" charset="-52"/>
              </a:rPr>
              <a:t>білімі</a:t>
            </a:r>
            <a:r>
              <a:rPr lang="ru-RU" sz="1800" dirty="0">
                <a:solidFill>
                  <a:prstClr val="black"/>
                </a:solidFill>
                <a:latin typeface="Montserrat" panose="00000500000000000000" pitchFamily="2" charset="-52"/>
              </a:rPr>
              <a:t> бар</a:t>
            </a:r>
          </a:p>
        </p:txBody>
      </p:sp>
      <p:grpSp>
        <p:nvGrpSpPr>
          <p:cNvPr id="20" name="Группа 3">
            <a:extLst>
              <a:ext uri="{FF2B5EF4-FFF2-40B4-BE49-F238E27FC236}">
                <a16:creationId xmlns:a16="http://schemas.microsoft.com/office/drawing/2014/main" id="{053BEC36-C18D-55CB-C660-C8A02F4BC06A}"/>
              </a:ext>
            </a:extLst>
          </p:cNvPr>
          <p:cNvGrpSpPr/>
          <p:nvPr/>
        </p:nvGrpSpPr>
        <p:grpSpPr>
          <a:xfrm>
            <a:off x="6648946" y="2172145"/>
            <a:ext cx="4936517" cy="2720086"/>
            <a:chOff x="-145404" y="2244053"/>
            <a:chExt cx="4138363" cy="3005580"/>
          </a:xfrm>
        </p:grpSpPr>
        <p:sp>
          <p:nvSpPr>
            <p:cNvPr id="21" name="Rectangle 18">
              <a:extLst>
                <a:ext uri="{FF2B5EF4-FFF2-40B4-BE49-F238E27FC236}">
                  <a16:creationId xmlns:a16="http://schemas.microsoft.com/office/drawing/2014/main" id="{1E39CDCA-68F3-C165-F722-511FC5C42137}"/>
                </a:ext>
              </a:extLst>
            </p:cNvPr>
            <p:cNvSpPr/>
            <p:nvPr/>
          </p:nvSpPr>
          <p:spPr bwMode="auto">
            <a:xfrm>
              <a:off x="1554301" y="2747733"/>
              <a:ext cx="1117601" cy="169862"/>
            </a:xfrm>
            <a:prstGeom prst="rect">
              <a:avLst/>
            </a:prstGeom>
            <a:solidFill>
              <a:schemeClr val="accent1">
                <a:lumMod val="60000"/>
                <a:lumOff val="40000"/>
              </a:schemeClr>
            </a:solidFill>
            <a:ln w="12700" cap="flat" cmpd="sng" algn="ctr">
              <a:noFill/>
              <a:prstDash val="solid"/>
              <a:miter lim="800000"/>
            </a:ln>
            <a:effectLst/>
          </p:spPr>
          <p:txBody>
            <a:bodyPr anchor="ctr"/>
            <a:lstStyle/>
            <a:p>
              <a:pPr algn="ctr" defTabSz="1371429" eaLnBrk="1" fontAlgn="auto" hangingPunct="1">
                <a:spcBef>
                  <a:spcPts val="0"/>
                </a:spcBef>
                <a:spcAft>
                  <a:spcPts val="0"/>
                </a:spcAft>
                <a:defRPr/>
              </a:pPr>
              <a:endParaRPr lang="en-US" sz="3600" kern="0" dirty="0">
                <a:solidFill>
                  <a:prstClr val="white"/>
                </a:solidFill>
                <a:latin typeface="Calibri"/>
              </a:endParaRPr>
            </a:p>
          </p:txBody>
        </p:sp>
        <p:sp>
          <p:nvSpPr>
            <p:cNvPr id="22" name="Rectangle 19">
              <a:extLst>
                <a:ext uri="{FF2B5EF4-FFF2-40B4-BE49-F238E27FC236}">
                  <a16:creationId xmlns:a16="http://schemas.microsoft.com/office/drawing/2014/main" id="{DE257F77-4D20-7B47-A56D-7B0E79EAF577}"/>
                </a:ext>
              </a:extLst>
            </p:cNvPr>
            <p:cNvSpPr/>
            <p:nvPr/>
          </p:nvSpPr>
          <p:spPr bwMode="auto">
            <a:xfrm>
              <a:off x="1554301" y="3006495"/>
              <a:ext cx="1117601" cy="169862"/>
            </a:xfrm>
            <a:prstGeom prst="rect">
              <a:avLst/>
            </a:prstGeom>
            <a:solidFill>
              <a:schemeClr val="accent1">
                <a:lumMod val="60000"/>
                <a:lumOff val="40000"/>
              </a:schemeClr>
            </a:solidFill>
            <a:ln w="12700" cap="flat" cmpd="sng" algn="ctr">
              <a:noFill/>
              <a:prstDash val="solid"/>
              <a:miter lim="800000"/>
            </a:ln>
            <a:effectLst/>
          </p:spPr>
          <p:txBody>
            <a:bodyPr anchor="ctr"/>
            <a:lstStyle/>
            <a:p>
              <a:pPr algn="ctr" defTabSz="1371429" eaLnBrk="1" fontAlgn="auto" hangingPunct="1">
                <a:spcBef>
                  <a:spcPts val="0"/>
                </a:spcBef>
                <a:spcAft>
                  <a:spcPts val="0"/>
                </a:spcAft>
                <a:defRPr/>
              </a:pPr>
              <a:endParaRPr lang="en-US" sz="3600" kern="0" dirty="0">
                <a:solidFill>
                  <a:prstClr val="white"/>
                </a:solidFill>
                <a:latin typeface="Calibri"/>
              </a:endParaRPr>
            </a:p>
          </p:txBody>
        </p:sp>
        <p:sp>
          <p:nvSpPr>
            <p:cNvPr id="23" name="Rectangle 20">
              <a:extLst>
                <a:ext uri="{FF2B5EF4-FFF2-40B4-BE49-F238E27FC236}">
                  <a16:creationId xmlns:a16="http://schemas.microsoft.com/office/drawing/2014/main" id="{A4BABC38-D10B-3D74-90B3-A0FC6887C08B}"/>
                </a:ext>
              </a:extLst>
            </p:cNvPr>
            <p:cNvSpPr/>
            <p:nvPr/>
          </p:nvSpPr>
          <p:spPr bwMode="auto">
            <a:xfrm>
              <a:off x="1554301" y="3265257"/>
              <a:ext cx="1117601" cy="171450"/>
            </a:xfrm>
            <a:prstGeom prst="rect">
              <a:avLst/>
            </a:prstGeom>
            <a:solidFill>
              <a:schemeClr val="accent1">
                <a:lumMod val="60000"/>
                <a:lumOff val="40000"/>
              </a:schemeClr>
            </a:solidFill>
            <a:ln w="12700" cap="flat" cmpd="sng" algn="ctr">
              <a:noFill/>
              <a:prstDash val="solid"/>
              <a:miter lim="800000"/>
            </a:ln>
            <a:effectLst/>
          </p:spPr>
          <p:txBody>
            <a:bodyPr anchor="ctr"/>
            <a:lstStyle/>
            <a:p>
              <a:pPr algn="ctr" defTabSz="1371429" eaLnBrk="1" fontAlgn="auto" hangingPunct="1">
                <a:spcBef>
                  <a:spcPts val="0"/>
                </a:spcBef>
                <a:spcAft>
                  <a:spcPts val="0"/>
                </a:spcAft>
                <a:defRPr/>
              </a:pPr>
              <a:endParaRPr lang="en-US" sz="3600" kern="0">
                <a:solidFill>
                  <a:prstClr val="white"/>
                </a:solidFill>
                <a:latin typeface="Calibri"/>
              </a:endParaRPr>
            </a:p>
          </p:txBody>
        </p:sp>
        <p:sp>
          <p:nvSpPr>
            <p:cNvPr id="26" name="Rectangle 23">
              <a:extLst>
                <a:ext uri="{FF2B5EF4-FFF2-40B4-BE49-F238E27FC236}">
                  <a16:creationId xmlns:a16="http://schemas.microsoft.com/office/drawing/2014/main" id="{39ED5186-D8B6-9746-5827-00C9BE3E439D}"/>
                </a:ext>
              </a:extLst>
            </p:cNvPr>
            <p:cNvSpPr/>
            <p:nvPr/>
          </p:nvSpPr>
          <p:spPr bwMode="auto">
            <a:xfrm>
              <a:off x="1554301" y="4043134"/>
              <a:ext cx="1117601" cy="169862"/>
            </a:xfrm>
            <a:prstGeom prst="rect">
              <a:avLst/>
            </a:prstGeom>
            <a:solidFill>
              <a:schemeClr val="accent2">
                <a:lumMod val="75000"/>
              </a:schemeClr>
            </a:solidFill>
            <a:ln w="12700" cap="flat" cmpd="sng" algn="ctr">
              <a:noFill/>
              <a:prstDash val="solid"/>
              <a:miter lim="800000"/>
            </a:ln>
            <a:effectLst/>
          </p:spPr>
          <p:txBody>
            <a:bodyPr anchor="ctr"/>
            <a:lstStyle/>
            <a:p>
              <a:pPr algn="ctr" defTabSz="1371429" eaLnBrk="1" fontAlgn="auto" hangingPunct="1">
                <a:spcBef>
                  <a:spcPts val="0"/>
                </a:spcBef>
                <a:spcAft>
                  <a:spcPts val="0"/>
                </a:spcAft>
                <a:defRPr/>
              </a:pPr>
              <a:endParaRPr lang="en-US" sz="3600" kern="0" dirty="0">
                <a:solidFill>
                  <a:prstClr val="white"/>
                </a:solidFill>
                <a:latin typeface="Calibri"/>
              </a:endParaRPr>
            </a:p>
          </p:txBody>
        </p:sp>
        <p:sp>
          <p:nvSpPr>
            <p:cNvPr id="27" name="Rectangle 24">
              <a:extLst>
                <a:ext uri="{FF2B5EF4-FFF2-40B4-BE49-F238E27FC236}">
                  <a16:creationId xmlns:a16="http://schemas.microsoft.com/office/drawing/2014/main" id="{19ED8AB8-1481-849A-7D2E-55792195A60A}"/>
                </a:ext>
              </a:extLst>
            </p:cNvPr>
            <p:cNvSpPr/>
            <p:nvPr/>
          </p:nvSpPr>
          <p:spPr bwMode="auto">
            <a:xfrm>
              <a:off x="1554301" y="4301894"/>
              <a:ext cx="1117601" cy="169862"/>
            </a:xfrm>
            <a:prstGeom prst="rect">
              <a:avLst/>
            </a:prstGeom>
            <a:solidFill>
              <a:schemeClr val="accent2">
                <a:lumMod val="75000"/>
              </a:schemeClr>
            </a:solidFill>
            <a:ln w="12700" cap="flat" cmpd="sng" algn="ctr">
              <a:noFill/>
              <a:prstDash val="solid"/>
              <a:miter lim="800000"/>
            </a:ln>
            <a:effectLst/>
          </p:spPr>
          <p:txBody>
            <a:bodyPr anchor="ctr"/>
            <a:lstStyle/>
            <a:p>
              <a:pPr algn="ctr" defTabSz="1371429" eaLnBrk="1" fontAlgn="auto" hangingPunct="1">
                <a:spcBef>
                  <a:spcPts val="0"/>
                </a:spcBef>
                <a:spcAft>
                  <a:spcPts val="0"/>
                </a:spcAft>
                <a:defRPr/>
              </a:pPr>
              <a:endParaRPr lang="en-US" sz="3600" kern="0" dirty="0">
                <a:solidFill>
                  <a:prstClr val="white"/>
                </a:solidFill>
                <a:latin typeface="Calibri"/>
              </a:endParaRPr>
            </a:p>
          </p:txBody>
        </p:sp>
        <p:sp>
          <p:nvSpPr>
            <p:cNvPr id="28" name="Rectangle 27">
              <a:extLst>
                <a:ext uri="{FF2B5EF4-FFF2-40B4-BE49-F238E27FC236}">
                  <a16:creationId xmlns:a16="http://schemas.microsoft.com/office/drawing/2014/main" id="{466D3BBE-150F-27D0-6EE0-1FE97BF71786}"/>
                </a:ext>
              </a:extLst>
            </p:cNvPr>
            <p:cNvSpPr/>
            <p:nvPr/>
          </p:nvSpPr>
          <p:spPr bwMode="auto">
            <a:xfrm>
              <a:off x="1554301" y="4560658"/>
              <a:ext cx="1117601" cy="171450"/>
            </a:xfrm>
            <a:prstGeom prst="rect">
              <a:avLst/>
            </a:prstGeom>
            <a:solidFill>
              <a:schemeClr val="accent2">
                <a:lumMod val="75000"/>
              </a:schemeClr>
            </a:solidFill>
            <a:ln w="12700" cap="flat" cmpd="sng" algn="ctr">
              <a:noFill/>
              <a:prstDash val="solid"/>
              <a:miter lim="800000"/>
            </a:ln>
            <a:effectLst/>
          </p:spPr>
          <p:txBody>
            <a:bodyPr anchor="ctr"/>
            <a:lstStyle/>
            <a:p>
              <a:pPr algn="ctr" defTabSz="1371429" eaLnBrk="1" fontAlgn="auto" hangingPunct="1">
                <a:spcBef>
                  <a:spcPts val="0"/>
                </a:spcBef>
                <a:spcAft>
                  <a:spcPts val="0"/>
                </a:spcAft>
                <a:defRPr/>
              </a:pPr>
              <a:endParaRPr lang="en-US" sz="3600" kern="0">
                <a:solidFill>
                  <a:prstClr val="white"/>
                </a:solidFill>
                <a:latin typeface="Calibri"/>
              </a:endParaRPr>
            </a:p>
          </p:txBody>
        </p:sp>
        <p:sp>
          <p:nvSpPr>
            <p:cNvPr id="29" name="Rectangle 28">
              <a:extLst>
                <a:ext uri="{FF2B5EF4-FFF2-40B4-BE49-F238E27FC236}">
                  <a16:creationId xmlns:a16="http://schemas.microsoft.com/office/drawing/2014/main" id="{2997A232-553D-22DF-9DA9-EE3AB6F8F1A7}"/>
                </a:ext>
              </a:extLst>
            </p:cNvPr>
            <p:cNvSpPr/>
            <p:nvPr/>
          </p:nvSpPr>
          <p:spPr bwMode="auto">
            <a:xfrm>
              <a:off x="1554301" y="4821008"/>
              <a:ext cx="1117601" cy="169862"/>
            </a:xfrm>
            <a:prstGeom prst="rect">
              <a:avLst/>
            </a:prstGeom>
            <a:solidFill>
              <a:schemeClr val="accent2">
                <a:lumMod val="75000"/>
              </a:schemeClr>
            </a:solidFill>
            <a:ln w="12700" cap="flat" cmpd="sng" algn="ctr">
              <a:noFill/>
              <a:prstDash val="solid"/>
              <a:miter lim="800000"/>
            </a:ln>
            <a:effectLst/>
          </p:spPr>
          <p:txBody>
            <a:bodyPr anchor="ctr"/>
            <a:lstStyle/>
            <a:p>
              <a:pPr algn="ctr" defTabSz="1371429" eaLnBrk="1" fontAlgn="auto" hangingPunct="1">
                <a:spcBef>
                  <a:spcPts val="0"/>
                </a:spcBef>
                <a:spcAft>
                  <a:spcPts val="0"/>
                </a:spcAft>
                <a:defRPr/>
              </a:pPr>
              <a:endParaRPr lang="en-US" sz="3600" kern="0" dirty="0">
                <a:solidFill>
                  <a:prstClr val="white"/>
                </a:solidFill>
                <a:latin typeface="Calibri"/>
              </a:endParaRPr>
            </a:p>
          </p:txBody>
        </p:sp>
        <p:sp>
          <p:nvSpPr>
            <p:cNvPr id="30" name="Rectangle 32">
              <a:extLst>
                <a:ext uri="{FF2B5EF4-FFF2-40B4-BE49-F238E27FC236}">
                  <a16:creationId xmlns:a16="http://schemas.microsoft.com/office/drawing/2014/main" id="{0EE24A7A-F0CE-04CF-AC13-AE7C2F290651}"/>
                </a:ext>
              </a:extLst>
            </p:cNvPr>
            <p:cNvSpPr/>
            <p:nvPr/>
          </p:nvSpPr>
          <p:spPr bwMode="auto">
            <a:xfrm>
              <a:off x="1554301" y="5079771"/>
              <a:ext cx="1117601" cy="169862"/>
            </a:xfrm>
            <a:prstGeom prst="rect">
              <a:avLst/>
            </a:prstGeom>
            <a:solidFill>
              <a:schemeClr val="accent2">
                <a:lumMod val="75000"/>
              </a:schemeClr>
            </a:solidFill>
            <a:ln w="12700" cap="flat" cmpd="sng" algn="ctr">
              <a:noFill/>
              <a:prstDash val="solid"/>
              <a:miter lim="800000"/>
            </a:ln>
            <a:effectLst/>
          </p:spPr>
          <p:txBody>
            <a:bodyPr anchor="ctr"/>
            <a:lstStyle/>
            <a:p>
              <a:pPr algn="ctr" defTabSz="1371429" eaLnBrk="1" fontAlgn="auto" hangingPunct="1">
                <a:spcBef>
                  <a:spcPts val="0"/>
                </a:spcBef>
                <a:spcAft>
                  <a:spcPts val="0"/>
                </a:spcAft>
                <a:defRPr/>
              </a:pPr>
              <a:endParaRPr lang="en-US" sz="3600" kern="0" dirty="0">
                <a:solidFill>
                  <a:prstClr val="white"/>
                </a:solidFill>
                <a:latin typeface="Calibri"/>
              </a:endParaRPr>
            </a:p>
          </p:txBody>
        </p:sp>
        <p:sp>
          <p:nvSpPr>
            <p:cNvPr id="31" name="Rectangle 20">
              <a:extLst>
                <a:ext uri="{FF2B5EF4-FFF2-40B4-BE49-F238E27FC236}">
                  <a16:creationId xmlns:a16="http://schemas.microsoft.com/office/drawing/2014/main" id="{70052FEB-3264-84B0-0EBF-A9B8828675F2}"/>
                </a:ext>
              </a:extLst>
            </p:cNvPr>
            <p:cNvSpPr/>
            <p:nvPr/>
          </p:nvSpPr>
          <p:spPr bwMode="auto">
            <a:xfrm>
              <a:off x="1554301" y="3525606"/>
              <a:ext cx="1117601" cy="171450"/>
            </a:xfrm>
            <a:prstGeom prst="rect">
              <a:avLst/>
            </a:prstGeom>
            <a:solidFill>
              <a:schemeClr val="accent1">
                <a:lumMod val="60000"/>
                <a:lumOff val="40000"/>
              </a:schemeClr>
            </a:solidFill>
            <a:ln w="12700" cap="flat" cmpd="sng" algn="ctr">
              <a:noFill/>
              <a:prstDash val="solid"/>
              <a:miter lim="800000"/>
            </a:ln>
            <a:effectLst/>
          </p:spPr>
          <p:txBody>
            <a:bodyPr anchor="ctr"/>
            <a:lstStyle/>
            <a:p>
              <a:pPr algn="ctr" defTabSz="1371429" eaLnBrk="1" fontAlgn="auto" hangingPunct="1">
                <a:spcBef>
                  <a:spcPts val="0"/>
                </a:spcBef>
                <a:spcAft>
                  <a:spcPts val="0"/>
                </a:spcAft>
                <a:defRPr/>
              </a:pPr>
              <a:endParaRPr lang="en-US" sz="3600" kern="0" dirty="0">
                <a:solidFill>
                  <a:prstClr val="white"/>
                </a:solidFill>
                <a:latin typeface="Calibri"/>
              </a:endParaRPr>
            </a:p>
          </p:txBody>
        </p:sp>
        <p:sp>
          <p:nvSpPr>
            <p:cNvPr id="32" name="Rectangle 20">
              <a:extLst>
                <a:ext uri="{FF2B5EF4-FFF2-40B4-BE49-F238E27FC236}">
                  <a16:creationId xmlns:a16="http://schemas.microsoft.com/office/drawing/2014/main" id="{D264D55C-591C-4445-0E1C-707BD165CED9}"/>
                </a:ext>
              </a:extLst>
            </p:cNvPr>
            <p:cNvSpPr/>
            <p:nvPr/>
          </p:nvSpPr>
          <p:spPr bwMode="auto">
            <a:xfrm>
              <a:off x="1554301" y="3782780"/>
              <a:ext cx="1117601" cy="171450"/>
            </a:xfrm>
            <a:prstGeom prst="rect">
              <a:avLst/>
            </a:prstGeom>
            <a:solidFill>
              <a:schemeClr val="accent1">
                <a:lumMod val="60000"/>
                <a:lumOff val="40000"/>
              </a:schemeClr>
            </a:solidFill>
            <a:ln w="12700" cap="flat" cmpd="sng" algn="ctr">
              <a:noFill/>
              <a:prstDash val="solid"/>
              <a:miter lim="800000"/>
            </a:ln>
            <a:effectLst/>
          </p:spPr>
          <p:txBody>
            <a:bodyPr anchor="ctr"/>
            <a:lstStyle/>
            <a:p>
              <a:pPr algn="ctr" defTabSz="1371429" eaLnBrk="1" fontAlgn="auto" hangingPunct="1">
                <a:spcBef>
                  <a:spcPts val="0"/>
                </a:spcBef>
                <a:spcAft>
                  <a:spcPts val="0"/>
                </a:spcAft>
                <a:defRPr/>
              </a:pPr>
              <a:endParaRPr lang="en-US" sz="3600" kern="0">
                <a:solidFill>
                  <a:prstClr val="white"/>
                </a:solidFill>
                <a:latin typeface="Calibri"/>
              </a:endParaRPr>
            </a:p>
          </p:txBody>
        </p:sp>
        <p:sp>
          <p:nvSpPr>
            <p:cNvPr id="42" name="Freeform 1975">
              <a:extLst>
                <a:ext uri="{FF2B5EF4-FFF2-40B4-BE49-F238E27FC236}">
                  <a16:creationId xmlns:a16="http://schemas.microsoft.com/office/drawing/2014/main" id="{A512C147-0911-E8C3-D9A4-553C5FC95882}"/>
                </a:ext>
              </a:extLst>
            </p:cNvPr>
            <p:cNvSpPr>
              <a:spLocks noEditPoints="1"/>
            </p:cNvSpPr>
            <p:nvPr/>
          </p:nvSpPr>
          <p:spPr bwMode="auto">
            <a:xfrm>
              <a:off x="3046230" y="4246307"/>
              <a:ext cx="467559" cy="718726"/>
            </a:xfrm>
            <a:custGeom>
              <a:avLst/>
              <a:gdLst>
                <a:gd name="T0" fmla="*/ 293 w 359"/>
                <a:gd name="T1" fmla="*/ 264 h 463"/>
                <a:gd name="T2" fmla="*/ 293 w 359"/>
                <a:gd name="T3" fmla="*/ 86 h 463"/>
                <a:gd name="T4" fmla="*/ 208 w 359"/>
                <a:gd name="T5" fmla="*/ 0 h 463"/>
                <a:gd name="T6" fmla="*/ 151 w 359"/>
                <a:gd name="T7" fmla="*/ 0 h 463"/>
                <a:gd name="T8" fmla="*/ 66 w 359"/>
                <a:gd name="T9" fmla="*/ 86 h 463"/>
                <a:gd name="T10" fmla="*/ 66 w 359"/>
                <a:gd name="T11" fmla="*/ 264 h 463"/>
                <a:gd name="T12" fmla="*/ 0 w 359"/>
                <a:gd name="T13" fmla="*/ 368 h 463"/>
                <a:gd name="T14" fmla="*/ 0 w 359"/>
                <a:gd name="T15" fmla="*/ 431 h 463"/>
                <a:gd name="T16" fmla="*/ 32 w 359"/>
                <a:gd name="T17" fmla="*/ 463 h 463"/>
                <a:gd name="T18" fmla="*/ 32 w 359"/>
                <a:gd name="T19" fmla="*/ 463 h 463"/>
                <a:gd name="T20" fmla="*/ 325 w 359"/>
                <a:gd name="T21" fmla="*/ 463 h 463"/>
                <a:gd name="T22" fmla="*/ 326 w 359"/>
                <a:gd name="T23" fmla="*/ 463 h 463"/>
                <a:gd name="T24" fmla="*/ 359 w 359"/>
                <a:gd name="T25" fmla="*/ 431 h 463"/>
                <a:gd name="T26" fmla="*/ 359 w 359"/>
                <a:gd name="T27" fmla="*/ 368 h 463"/>
                <a:gd name="T28" fmla="*/ 293 w 359"/>
                <a:gd name="T29" fmla="*/ 264 h 463"/>
                <a:gd name="T30" fmla="*/ 31 w 359"/>
                <a:gd name="T31" fmla="*/ 443 h 463"/>
                <a:gd name="T32" fmla="*/ 20 w 359"/>
                <a:gd name="T33" fmla="*/ 431 h 463"/>
                <a:gd name="T34" fmla="*/ 20 w 359"/>
                <a:gd name="T35" fmla="*/ 368 h 463"/>
                <a:gd name="T36" fmla="*/ 92 w 359"/>
                <a:gd name="T37" fmla="*/ 276 h 463"/>
                <a:gd name="T38" fmla="*/ 92 w 359"/>
                <a:gd name="T39" fmla="*/ 355 h 463"/>
                <a:gd name="T40" fmla="*/ 87 w 359"/>
                <a:gd name="T41" fmla="*/ 357 h 463"/>
                <a:gd name="T42" fmla="*/ 67 w 359"/>
                <a:gd name="T43" fmla="*/ 386 h 463"/>
                <a:gd name="T44" fmla="*/ 67 w 359"/>
                <a:gd name="T45" fmla="*/ 443 h 463"/>
                <a:gd name="T46" fmla="*/ 32 w 359"/>
                <a:gd name="T47" fmla="*/ 443 h 463"/>
                <a:gd name="T48" fmla="*/ 31 w 359"/>
                <a:gd name="T49" fmla="*/ 443 h 463"/>
                <a:gd name="T50" fmla="*/ 96 w 359"/>
                <a:gd name="T51" fmla="*/ 116 h 463"/>
                <a:gd name="T52" fmla="*/ 222 w 359"/>
                <a:gd name="T53" fmla="*/ 69 h 463"/>
                <a:gd name="T54" fmla="*/ 262 w 359"/>
                <a:gd name="T55" fmla="*/ 147 h 463"/>
                <a:gd name="T56" fmla="*/ 179 w 359"/>
                <a:gd name="T57" fmla="*/ 250 h 463"/>
                <a:gd name="T58" fmla="*/ 95 w 359"/>
                <a:gd name="T59" fmla="*/ 135 h 463"/>
                <a:gd name="T60" fmla="*/ 96 w 359"/>
                <a:gd name="T61" fmla="*/ 116 h 463"/>
                <a:gd name="T62" fmla="*/ 121 w 359"/>
                <a:gd name="T63" fmla="*/ 268 h 463"/>
                <a:gd name="T64" fmla="*/ 146 w 359"/>
                <a:gd name="T65" fmla="*/ 262 h 463"/>
                <a:gd name="T66" fmla="*/ 170 w 359"/>
                <a:gd name="T67" fmla="*/ 269 h 463"/>
                <a:gd name="T68" fmla="*/ 179 w 359"/>
                <a:gd name="T69" fmla="*/ 270 h 463"/>
                <a:gd name="T70" fmla="*/ 189 w 359"/>
                <a:gd name="T71" fmla="*/ 269 h 463"/>
                <a:gd name="T72" fmla="*/ 212 w 359"/>
                <a:gd name="T73" fmla="*/ 262 h 463"/>
                <a:gd name="T74" fmla="*/ 237 w 359"/>
                <a:gd name="T75" fmla="*/ 269 h 463"/>
                <a:gd name="T76" fmla="*/ 237 w 359"/>
                <a:gd name="T77" fmla="*/ 356 h 463"/>
                <a:gd name="T78" fmla="*/ 211 w 359"/>
                <a:gd name="T79" fmla="*/ 373 h 463"/>
                <a:gd name="T80" fmla="*/ 178 w 359"/>
                <a:gd name="T81" fmla="*/ 388 h 463"/>
                <a:gd name="T82" fmla="*/ 178 w 359"/>
                <a:gd name="T83" fmla="*/ 388 h 463"/>
                <a:gd name="T84" fmla="*/ 148 w 359"/>
                <a:gd name="T85" fmla="*/ 374 h 463"/>
                <a:gd name="T86" fmla="*/ 121 w 359"/>
                <a:gd name="T87" fmla="*/ 356 h 463"/>
                <a:gd name="T88" fmla="*/ 121 w 359"/>
                <a:gd name="T89" fmla="*/ 268 h 463"/>
                <a:gd name="T90" fmla="*/ 271 w 359"/>
                <a:gd name="T91" fmla="*/ 357 h 463"/>
                <a:gd name="T92" fmla="*/ 267 w 359"/>
                <a:gd name="T93" fmla="*/ 355 h 463"/>
                <a:gd name="T94" fmla="*/ 267 w 359"/>
                <a:gd name="T95" fmla="*/ 276 h 463"/>
                <a:gd name="T96" fmla="*/ 338 w 359"/>
                <a:gd name="T97" fmla="*/ 368 h 463"/>
                <a:gd name="T98" fmla="*/ 338 w 359"/>
                <a:gd name="T99" fmla="*/ 431 h 463"/>
                <a:gd name="T100" fmla="*/ 325 w 359"/>
                <a:gd name="T101" fmla="*/ 443 h 463"/>
                <a:gd name="T102" fmla="*/ 291 w 359"/>
                <a:gd name="T103" fmla="*/ 443 h 463"/>
                <a:gd name="T104" fmla="*/ 291 w 359"/>
                <a:gd name="T105" fmla="*/ 386 h 463"/>
                <a:gd name="T106" fmla="*/ 271 w 359"/>
                <a:gd name="T107" fmla="*/ 35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9" h="463">
                  <a:moveTo>
                    <a:pt x="293" y="264"/>
                  </a:moveTo>
                  <a:cubicBezTo>
                    <a:pt x="293" y="86"/>
                    <a:pt x="293" y="86"/>
                    <a:pt x="293" y="86"/>
                  </a:cubicBezTo>
                  <a:cubicBezTo>
                    <a:pt x="293" y="38"/>
                    <a:pt x="255" y="0"/>
                    <a:pt x="208" y="0"/>
                  </a:cubicBezTo>
                  <a:cubicBezTo>
                    <a:pt x="151" y="0"/>
                    <a:pt x="151" y="0"/>
                    <a:pt x="151" y="0"/>
                  </a:cubicBezTo>
                  <a:cubicBezTo>
                    <a:pt x="104" y="0"/>
                    <a:pt x="66" y="38"/>
                    <a:pt x="66" y="86"/>
                  </a:cubicBezTo>
                  <a:cubicBezTo>
                    <a:pt x="66" y="264"/>
                    <a:pt x="66" y="264"/>
                    <a:pt x="66" y="264"/>
                  </a:cubicBezTo>
                  <a:cubicBezTo>
                    <a:pt x="26" y="282"/>
                    <a:pt x="0" y="322"/>
                    <a:pt x="0" y="368"/>
                  </a:cubicBezTo>
                  <a:cubicBezTo>
                    <a:pt x="0" y="431"/>
                    <a:pt x="0" y="431"/>
                    <a:pt x="0" y="431"/>
                  </a:cubicBezTo>
                  <a:cubicBezTo>
                    <a:pt x="0" y="449"/>
                    <a:pt x="14" y="463"/>
                    <a:pt x="32" y="463"/>
                  </a:cubicBezTo>
                  <a:cubicBezTo>
                    <a:pt x="32" y="463"/>
                    <a:pt x="32" y="463"/>
                    <a:pt x="32" y="463"/>
                  </a:cubicBezTo>
                  <a:cubicBezTo>
                    <a:pt x="325" y="463"/>
                    <a:pt x="325" y="463"/>
                    <a:pt x="325" y="463"/>
                  </a:cubicBezTo>
                  <a:cubicBezTo>
                    <a:pt x="326" y="463"/>
                    <a:pt x="326" y="463"/>
                    <a:pt x="326" y="463"/>
                  </a:cubicBezTo>
                  <a:cubicBezTo>
                    <a:pt x="344" y="463"/>
                    <a:pt x="359" y="449"/>
                    <a:pt x="359" y="431"/>
                  </a:cubicBezTo>
                  <a:cubicBezTo>
                    <a:pt x="359" y="368"/>
                    <a:pt x="359" y="368"/>
                    <a:pt x="359" y="368"/>
                  </a:cubicBezTo>
                  <a:cubicBezTo>
                    <a:pt x="359" y="323"/>
                    <a:pt x="333" y="283"/>
                    <a:pt x="293" y="264"/>
                  </a:cubicBezTo>
                  <a:moveTo>
                    <a:pt x="31" y="443"/>
                  </a:moveTo>
                  <a:cubicBezTo>
                    <a:pt x="25" y="442"/>
                    <a:pt x="20" y="437"/>
                    <a:pt x="20" y="431"/>
                  </a:cubicBezTo>
                  <a:cubicBezTo>
                    <a:pt x="20" y="368"/>
                    <a:pt x="20" y="368"/>
                    <a:pt x="20" y="368"/>
                  </a:cubicBezTo>
                  <a:cubicBezTo>
                    <a:pt x="20" y="324"/>
                    <a:pt x="49" y="287"/>
                    <a:pt x="92" y="276"/>
                  </a:cubicBezTo>
                  <a:cubicBezTo>
                    <a:pt x="92" y="355"/>
                    <a:pt x="92" y="355"/>
                    <a:pt x="92" y="355"/>
                  </a:cubicBezTo>
                  <a:cubicBezTo>
                    <a:pt x="92" y="355"/>
                    <a:pt x="90" y="356"/>
                    <a:pt x="87" y="357"/>
                  </a:cubicBezTo>
                  <a:cubicBezTo>
                    <a:pt x="75" y="361"/>
                    <a:pt x="67" y="373"/>
                    <a:pt x="67" y="386"/>
                  </a:cubicBezTo>
                  <a:cubicBezTo>
                    <a:pt x="67" y="443"/>
                    <a:pt x="67" y="443"/>
                    <a:pt x="67" y="443"/>
                  </a:cubicBezTo>
                  <a:cubicBezTo>
                    <a:pt x="32" y="443"/>
                    <a:pt x="32" y="443"/>
                    <a:pt x="32" y="443"/>
                  </a:cubicBezTo>
                  <a:cubicBezTo>
                    <a:pt x="31" y="443"/>
                    <a:pt x="31" y="443"/>
                    <a:pt x="31" y="443"/>
                  </a:cubicBezTo>
                  <a:moveTo>
                    <a:pt x="96" y="116"/>
                  </a:moveTo>
                  <a:cubicBezTo>
                    <a:pt x="162" y="118"/>
                    <a:pt x="201" y="92"/>
                    <a:pt x="222" y="69"/>
                  </a:cubicBezTo>
                  <a:cubicBezTo>
                    <a:pt x="248" y="94"/>
                    <a:pt x="258" y="129"/>
                    <a:pt x="262" y="147"/>
                  </a:cubicBezTo>
                  <a:cubicBezTo>
                    <a:pt x="257" y="196"/>
                    <a:pt x="222" y="250"/>
                    <a:pt x="179" y="250"/>
                  </a:cubicBezTo>
                  <a:cubicBezTo>
                    <a:pt x="133" y="250"/>
                    <a:pt x="95" y="187"/>
                    <a:pt x="95" y="135"/>
                  </a:cubicBezTo>
                  <a:cubicBezTo>
                    <a:pt x="95" y="128"/>
                    <a:pt x="96" y="122"/>
                    <a:pt x="96" y="116"/>
                  </a:cubicBezTo>
                  <a:moveTo>
                    <a:pt x="121" y="268"/>
                  </a:moveTo>
                  <a:cubicBezTo>
                    <a:pt x="146" y="262"/>
                    <a:pt x="146" y="262"/>
                    <a:pt x="146" y="262"/>
                  </a:cubicBezTo>
                  <a:cubicBezTo>
                    <a:pt x="154" y="266"/>
                    <a:pt x="161" y="268"/>
                    <a:pt x="170" y="269"/>
                  </a:cubicBezTo>
                  <a:cubicBezTo>
                    <a:pt x="173" y="270"/>
                    <a:pt x="176" y="270"/>
                    <a:pt x="179" y="270"/>
                  </a:cubicBezTo>
                  <a:cubicBezTo>
                    <a:pt x="182" y="270"/>
                    <a:pt x="186" y="270"/>
                    <a:pt x="189" y="269"/>
                  </a:cubicBezTo>
                  <a:cubicBezTo>
                    <a:pt x="197" y="268"/>
                    <a:pt x="205" y="266"/>
                    <a:pt x="212" y="262"/>
                  </a:cubicBezTo>
                  <a:cubicBezTo>
                    <a:pt x="237" y="269"/>
                    <a:pt x="237" y="269"/>
                    <a:pt x="237" y="269"/>
                  </a:cubicBezTo>
                  <a:cubicBezTo>
                    <a:pt x="237" y="356"/>
                    <a:pt x="237" y="356"/>
                    <a:pt x="237" y="356"/>
                  </a:cubicBezTo>
                  <a:cubicBezTo>
                    <a:pt x="227" y="359"/>
                    <a:pt x="218" y="365"/>
                    <a:pt x="211" y="373"/>
                  </a:cubicBezTo>
                  <a:cubicBezTo>
                    <a:pt x="203" y="382"/>
                    <a:pt x="193" y="388"/>
                    <a:pt x="178" y="388"/>
                  </a:cubicBezTo>
                  <a:cubicBezTo>
                    <a:pt x="178" y="388"/>
                    <a:pt x="178" y="388"/>
                    <a:pt x="178" y="388"/>
                  </a:cubicBezTo>
                  <a:cubicBezTo>
                    <a:pt x="167" y="388"/>
                    <a:pt x="156" y="383"/>
                    <a:pt x="148" y="374"/>
                  </a:cubicBezTo>
                  <a:cubicBezTo>
                    <a:pt x="141" y="366"/>
                    <a:pt x="132" y="360"/>
                    <a:pt x="121" y="356"/>
                  </a:cubicBezTo>
                  <a:lnTo>
                    <a:pt x="121" y="268"/>
                  </a:lnTo>
                  <a:close/>
                  <a:moveTo>
                    <a:pt x="271" y="357"/>
                  </a:moveTo>
                  <a:cubicBezTo>
                    <a:pt x="269" y="356"/>
                    <a:pt x="267" y="355"/>
                    <a:pt x="267" y="355"/>
                  </a:cubicBezTo>
                  <a:cubicBezTo>
                    <a:pt x="267" y="276"/>
                    <a:pt x="267" y="276"/>
                    <a:pt x="267" y="276"/>
                  </a:cubicBezTo>
                  <a:cubicBezTo>
                    <a:pt x="308" y="287"/>
                    <a:pt x="338" y="324"/>
                    <a:pt x="338" y="368"/>
                  </a:cubicBezTo>
                  <a:cubicBezTo>
                    <a:pt x="338" y="431"/>
                    <a:pt x="338" y="431"/>
                    <a:pt x="338" y="431"/>
                  </a:cubicBezTo>
                  <a:cubicBezTo>
                    <a:pt x="338" y="438"/>
                    <a:pt x="332" y="443"/>
                    <a:pt x="325" y="443"/>
                  </a:cubicBezTo>
                  <a:cubicBezTo>
                    <a:pt x="291" y="443"/>
                    <a:pt x="291" y="443"/>
                    <a:pt x="291" y="443"/>
                  </a:cubicBezTo>
                  <a:cubicBezTo>
                    <a:pt x="291" y="386"/>
                    <a:pt x="291" y="386"/>
                    <a:pt x="291" y="386"/>
                  </a:cubicBezTo>
                  <a:cubicBezTo>
                    <a:pt x="291" y="373"/>
                    <a:pt x="283" y="361"/>
                    <a:pt x="271" y="357"/>
                  </a:cubicBezTo>
                </a:path>
              </a:pathLst>
            </a:custGeom>
            <a:solidFill>
              <a:schemeClr val="tx1">
                <a:lumMod val="75000"/>
                <a:lumOff val="25000"/>
              </a:schemeClr>
            </a:solidFill>
            <a:ln>
              <a:noFill/>
            </a:ln>
          </p:spPr>
          <p:txBody>
            <a:bodyPr lIns="182880" tIns="91440" rIns="182880" bIns="91440"/>
            <a:lstStyle/>
            <a:p>
              <a:pPr defTabSz="1371429" eaLnBrk="1" fontAlgn="auto" hangingPunct="1">
                <a:spcBef>
                  <a:spcPts val="0"/>
                </a:spcBef>
                <a:spcAft>
                  <a:spcPts val="0"/>
                </a:spcAft>
                <a:defRPr/>
              </a:pPr>
              <a:endParaRPr lang="en-US" sz="3600" dirty="0">
                <a:solidFill>
                  <a:prstClr val="black"/>
                </a:solidFill>
                <a:latin typeface="Calibri" panose="020F0502020204030204"/>
              </a:endParaRPr>
            </a:p>
          </p:txBody>
        </p:sp>
        <p:grpSp>
          <p:nvGrpSpPr>
            <p:cNvPr id="34" name="Group 63">
              <a:extLst>
                <a:ext uri="{FF2B5EF4-FFF2-40B4-BE49-F238E27FC236}">
                  <a16:creationId xmlns:a16="http://schemas.microsoft.com/office/drawing/2014/main" id="{385EA626-E1F9-52CC-9776-F95391CC9B2A}"/>
                </a:ext>
              </a:extLst>
            </p:cNvPr>
            <p:cNvGrpSpPr>
              <a:grpSpLocks/>
            </p:cNvGrpSpPr>
            <p:nvPr/>
          </p:nvGrpSpPr>
          <p:grpSpPr bwMode="auto">
            <a:xfrm>
              <a:off x="3046230" y="2976745"/>
              <a:ext cx="467559" cy="718724"/>
              <a:chOff x="3005233" y="866775"/>
              <a:chExt cx="566068" cy="887413"/>
            </a:xfrm>
          </p:grpSpPr>
          <p:sp>
            <p:nvSpPr>
              <p:cNvPr id="38" name="Freeform 1939">
                <a:extLst>
                  <a:ext uri="{FF2B5EF4-FFF2-40B4-BE49-F238E27FC236}">
                    <a16:creationId xmlns:a16="http://schemas.microsoft.com/office/drawing/2014/main" id="{B7A63291-AD72-0B94-4779-A337BF94AC99}"/>
                  </a:ext>
                </a:extLst>
              </p:cNvPr>
              <p:cNvSpPr>
                <a:spLocks noEditPoints="1"/>
              </p:cNvSpPr>
              <p:nvPr/>
            </p:nvSpPr>
            <p:spPr bwMode="auto">
              <a:xfrm>
                <a:off x="3098896" y="866775"/>
                <a:ext cx="398557" cy="549277"/>
              </a:xfrm>
              <a:custGeom>
                <a:avLst/>
                <a:gdLst>
                  <a:gd name="T0" fmla="*/ 407623 w 244"/>
                  <a:gd name="T1" fmla="*/ 278228 h 306"/>
                  <a:gd name="T2" fmla="*/ 369914 w 244"/>
                  <a:gd name="T3" fmla="*/ 141806 h 306"/>
                  <a:gd name="T4" fmla="*/ 369914 w 244"/>
                  <a:gd name="T5" fmla="*/ 141806 h 306"/>
                  <a:gd name="T6" fmla="*/ 301677 w 244"/>
                  <a:gd name="T7" fmla="*/ 80776 h 306"/>
                  <a:gd name="T8" fmla="*/ 93376 w 244"/>
                  <a:gd name="T9" fmla="*/ 114881 h 306"/>
                  <a:gd name="T10" fmla="*/ 26935 w 244"/>
                  <a:gd name="T11" fmla="*/ 269252 h 306"/>
                  <a:gd name="T12" fmla="*/ 26935 w 244"/>
                  <a:gd name="T13" fmla="*/ 280023 h 306"/>
                  <a:gd name="T14" fmla="*/ 1796 w 244"/>
                  <a:gd name="T15" fmla="*/ 342848 h 306"/>
                  <a:gd name="T16" fmla="*/ 48484 w 244"/>
                  <a:gd name="T17" fmla="*/ 407469 h 306"/>
                  <a:gd name="T18" fmla="*/ 217279 w 244"/>
                  <a:gd name="T19" fmla="*/ 549275 h 306"/>
                  <a:gd name="T20" fmla="*/ 386075 w 244"/>
                  <a:gd name="T21" fmla="*/ 407469 h 306"/>
                  <a:gd name="T22" fmla="*/ 434559 w 244"/>
                  <a:gd name="T23" fmla="*/ 342848 h 306"/>
                  <a:gd name="T24" fmla="*/ 407623 w 244"/>
                  <a:gd name="T25" fmla="*/ 278228 h 306"/>
                  <a:gd name="T26" fmla="*/ 217279 w 244"/>
                  <a:gd name="T27" fmla="*/ 513375 h 306"/>
                  <a:gd name="T28" fmla="*/ 64645 w 244"/>
                  <a:gd name="T29" fmla="*/ 330283 h 306"/>
                  <a:gd name="T30" fmla="*/ 138269 w 244"/>
                  <a:gd name="T31" fmla="*/ 177707 h 306"/>
                  <a:gd name="T32" fmla="*/ 369914 w 244"/>
                  <a:gd name="T33" fmla="*/ 265662 h 306"/>
                  <a:gd name="T34" fmla="*/ 371709 w 244"/>
                  <a:gd name="T35" fmla="*/ 299768 h 306"/>
                  <a:gd name="T36" fmla="*/ 217279 w 244"/>
                  <a:gd name="T37" fmla="*/ 513375 h 3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
                  <a:gd name="T58" fmla="*/ 0 h 306"/>
                  <a:gd name="T59" fmla="*/ 244 w 244"/>
                  <a:gd name="T60" fmla="*/ 306 h 3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 h="306">
                    <a:moveTo>
                      <a:pt x="227" y="155"/>
                    </a:moveTo>
                    <a:cubicBezTo>
                      <a:pt x="225" y="119"/>
                      <a:pt x="217" y="95"/>
                      <a:pt x="206" y="79"/>
                    </a:cubicBezTo>
                    <a:cubicBezTo>
                      <a:pt x="206" y="79"/>
                      <a:pt x="206" y="79"/>
                      <a:pt x="206" y="79"/>
                    </a:cubicBezTo>
                    <a:cubicBezTo>
                      <a:pt x="197" y="65"/>
                      <a:pt x="179" y="52"/>
                      <a:pt x="168" y="45"/>
                    </a:cubicBezTo>
                    <a:cubicBezTo>
                      <a:pt x="96" y="0"/>
                      <a:pt x="56" y="57"/>
                      <a:pt x="52" y="64"/>
                    </a:cubicBezTo>
                    <a:cubicBezTo>
                      <a:pt x="45" y="67"/>
                      <a:pt x="3" y="85"/>
                      <a:pt x="15" y="150"/>
                    </a:cubicBezTo>
                    <a:cubicBezTo>
                      <a:pt x="15" y="152"/>
                      <a:pt x="15" y="154"/>
                      <a:pt x="15" y="156"/>
                    </a:cubicBezTo>
                    <a:cubicBezTo>
                      <a:pt x="6" y="160"/>
                      <a:pt x="0" y="170"/>
                      <a:pt x="1" y="191"/>
                    </a:cubicBezTo>
                    <a:cubicBezTo>
                      <a:pt x="3" y="214"/>
                      <a:pt x="15" y="224"/>
                      <a:pt x="27" y="227"/>
                    </a:cubicBezTo>
                    <a:cubicBezTo>
                      <a:pt x="45" y="270"/>
                      <a:pt x="80" y="306"/>
                      <a:pt x="121" y="306"/>
                    </a:cubicBezTo>
                    <a:cubicBezTo>
                      <a:pt x="162" y="306"/>
                      <a:pt x="197" y="270"/>
                      <a:pt x="215" y="227"/>
                    </a:cubicBezTo>
                    <a:cubicBezTo>
                      <a:pt x="228" y="225"/>
                      <a:pt x="240" y="215"/>
                      <a:pt x="242" y="191"/>
                    </a:cubicBezTo>
                    <a:cubicBezTo>
                      <a:pt x="244" y="169"/>
                      <a:pt x="236" y="159"/>
                      <a:pt x="227" y="155"/>
                    </a:cubicBezTo>
                    <a:moveTo>
                      <a:pt x="121" y="286"/>
                    </a:moveTo>
                    <a:cubicBezTo>
                      <a:pt x="78" y="286"/>
                      <a:pt x="43" y="233"/>
                      <a:pt x="36" y="184"/>
                    </a:cubicBezTo>
                    <a:cubicBezTo>
                      <a:pt x="39" y="166"/>
                      <a:pt x="49" y="128"/>
                      <a:pt x="77" y="99"/>
                    </a:cubicBezTo>
                    <a:cubicBezTo>
                      <a:pt x="99" y="123"/>
                      <a:pt x="139" y="150"/>
                      <a:pt x="206" y="148"/>
                    </a:cubicBezTo>
                    <a:cubicBezTo>
                      <a:pt x="207" y="154"/>
                      <a:pt x="207" y="160"/>
                      <a:pt x="207" y="167"/>
                    </a:cubicBezTo>
                    <a:cubicBezTo>
                      <a:pt x="207" y="221"/>
                      <a:pt x="169" y="286"/>
                      <a:pt x="121" y="286"/>
                    </a:cubicBezTo>
                  </a:path>
                </a:pathLst>
              </a:cu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91440" rIns="182880" bIns="9144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defTabSz="1371600" eaLnBrk="1" fontAlgn="auto" hangingPunct="1">
                  <a:spcBef>
                    <a:spcPts val="0"/>
                  </a:spcBef>
                  <a:spcAft>
                    <a:spcPts val="0"/>
                  </a:spcAft>
                  <a:defRPr/>
                </a:pPr>
                <a:endParaRPr lang="ru-RU" altLang="ru-RU" sz="3600" dirty="0">
                  <a:solidFill>
                    <a:prstClr val="black"/>
                  </a:solidFill>
                </a:endParaRPr>
              </a:p>
            </p:txBody>
          </p:sp>
          <p:sp>
            <p:nvSpPr>
              <p:cNvPr id="40" name="Freeform 1941">
                <a:extLst>
                  <a:ext uri="{FF2B5EF4-FFF2-40B4-BE49-F238E27FC236}">
                    <a16:creationId xmlns:a16="http://schemas.microsoft.com/office/drawing/2014/main" id="{15E251BD-5691-7A56-D63E-7D01A59F5382}"/>
                  </a:ext>
                </a:extLst>
              </p:cNvPr>
              <p:cNvSpPr>
                <a:spLocks noEditPoints="1"/>
              </p:cNvSpPr>
              <p:nvPr/>
            </p:nvSpPr>
            <p:spPr bwMode="auto">
              <a:xfrm>
                <a:off x="3005233" y="1403351"/>
                <a:ext cx="566068" cy="350837"/>
              </a:xfrm>
              <a:custGeom>
                <a:avLst/>
                <a:gdLst>
                  <a:gd name="T0" fmla="*/ 477037 w 347"/>
                  <a:gd name="T1" fmla="*/ 5398 h 195"/>
                  <a:gd name="T2" fmla="*/ 455516 w 347"/>
                  <a:gd name="T3" fmla="*/ 0 h 195"/>
                  <a:gd name="T4" fmla="*/ 310253 w 347"/>
                  <a:gd name="T5" fmla="*/ 329248 h 195"/>
                  <a:gd name="T6" fmla="*/ 166784 w 347"/>
                  <a:gd name="T7" fmla="*/ 0 h 195"/>
                  <a:gd name="T8" fmla="*/ 145263 w 347"/>
                  <a:gd name="T9" fmla="*/ 5398 h 195"/>
                  <a:gd name="T10" fmla="*/ 0 w 347"/>
                  <a:gd name="T11" fmla="*/ 192511 h 195"/>
                  <a:gd name="T12" fmla="*/ 0 w 347"/>
                  <a:gd name="T13" fmla="*/ 309457 h 195"/>
                  <a:gd name="T14" fmla="*/ 41248 w 347"/>
                  <a:gd name="T15" fmla="*/ 350838 h 195"/>
                  <a:gd name="T16" fmla="*/ 581052 w 347"/>
                  <a:gd name="T17" fmla="*/ 350838 h 195"/>
                  <a:gd name="T18" fmla="*/ 622300 w 347"/>
                  <a:gd name="T19" fmla="*/ 309457 h 195"/>
                  <a:gd name="T20" fmla="*/ 622300 w 347"/>
                  <a:gd name="T21" fmla="*/ 192511 h 195"/>
                  <a:gd name="T22" fmla="*/ 477037 w 347"/>
                  <a:gd name="T23" fmla="*/ 5398 h 195"/>
                  <a:gd name="T24" fmla="*/ 414269 w 347"/>
                  <a:gd name="T25" fmla="*/ 233892 h 195"/>
                  <a:gd name="T26" fmla="*/ 453723 w 347"/>
                  <a:gd name="T27" fmla="*/ 188913 h 195"/>
                  <a:gd name="T28" fmla="*/ 489591 w 347"/>
                  <a:gd name="T29" fmla="*/ 188913 h 195"/>
                  <a:gd name="T30" fmla="*/ 530838 w 347"/>
                  <a:gd name="T31" fmla="*/ 233892 h 195"/>
                  <a:gd name="T32" fmla="*/ 414269 w 347"/>
                  <a:gd name="T33" fmla="*/ 233892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7"/>
                  <a:gd name="T52" fmla="*/ 0 h 195"/>
                  <a:gd name="T53" fmla="*/ 347 w 347"/>
                  <a:gd name="T54" fmla="*/ 195 h 1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7" h="195">
                    <a:moveTo>
                      <a:pt x="266" y="3"/>
                    </a:moveTo>
                    <a:cubicBezTo>
                      <a:pt x="254" y="0"/>
                      <a:pt x="254" y="0"/>
                      <a:pt x="254" y="0"/>
                    </a:cubicBezTo>
                    <a:cubicBezTo>
                      <a:pt x="173" y="183"/>
                      <a:pt x="173" y="183"/>
                      <a:pt x="173" y="183"/>
                    </a:cubicBezTo>
                    <a:cubicBezTo>
                      <a:pt x="93" y="0"/>
                      <a:pt x="93" y="0"/>
                      <a:pt x="93" y="0"/>
                    </a:cubicBezTo>
                    <a:cubicBezTo>
                      <a:pt x="81" y="3"/>
                      <a:pt x="81" y="3"/>
                      <a:pt x="81" y="3"/>
                    </a:cubicBezTo>
                    <a:cubicBezTo>
                      <a:pt x="33" y="15"/>
                      <a:pt x="0" y="58"/>
                      <a:pt x="0" y="107"/>
                    </a:cubicBezTo>
                    <a:cubicBezTo>
                      <a:pt x="0" y="172"/>
                      <a:pt x="0" y="172"/>
                      <a:pt x="0" y="172"/>
                    </a:cubicBezTo>
                    <a:cubicBezTo>
                      <a:pt x="0" y="185"/>
                      <a:pt x="10" y="195"/>
                      <a:pt x="23" y="195"/>
                    </a:cubicBezTo>
                    <a:cubicBezTo>
                      <a:pt x="324" y="195"/>
                      <a:pt x="324" y="195"/>
                      <a:pt x="324" y="195"/>
                    </a:cubicBezTo>
                    <a:cubicBezTo>
                      <a:pt x="336" y="195"/>
                      <a:pt x="347" y="185"/>
                      <a:pt x="347" y="172"/>
                    </a:cubicBezTo>
                    <a:cubicBezTo>
                      <a:pt x="347" y="107"/>
                      <a:pt x="347" y="107"/>
                      <a:pt x="347" y="107"/>
                    </a:cubicBezTo>
                    <a:cubicBezTo>
                      <a:pt x="347" y="58"/>
                      <a:pt x="313" y="15"/>
                      <a:pt x="266" y="3"/>
                    </a:cubicBezTo>
                    <a:moveTo>
                      <a:pt x="231" y="130"/>
                    </a:moveTo>
                    <a:cubicBezTo>
                      <a:pt x="253" y="105"/>
                      <a:pt x="253" y="105"/>
                      <a:pt x="253" y="105"/>
                    </a:cubicBezTo>
                    <a:cubicBezTo>
                      <a:pt x="259" y="99"/>
                      <a:pt x="268" y="99"/>
                      <a:pt x="273" y="105"/>
                    </a:cubicBezTo>
                    <a:cubicBezTo>
                      <a:pt x="296" y="130"/>
                      <a:pt x="296" y="130"/>
                      <a:pt x="296" y="130"/>
                    </a:cubicBezTo>
                    <a:lnTo>
                      <a:pt x="231" y="130"/>
                    </a:lnTo>
                    <a:close/>
                  </a:path>
                </a:pathLst>
              </a:cu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91440" rIns="182880" bIns="9144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defTabSz="1371600" eaLnBrk="1" fontAlgn="auto" hangingPunct="1">
                  <a:spcBef>
                    <a:spcPts val="0"/>
                  </a:spcBef>
                  <a:spcAft>
                    <a:spcPts val="0"/>
                  </a:spcAft>
                  <a:defRPr/>
                </a:pPr>
                <a:endParaRPr lang="ru-RU" altLang="ru-RU" sz="3600">
                  <a:solidFill>
                    <a:prstClr val="black"/>
                  </a:solidFill>
                </a:endParaRPr>
              </a:p>
            </p:txBody>
          </p:sp>
        </p:grpSp>
        <p:sp>
          <p:nvSpPr>
            <p:cNvPr id="35" name="TextBox 34">
              <a:extLst>
                <a:ext uri="{FF2B5EF4-FFF2-40B4-BE49-F238E27FC236}">
                  <a16:creationId xmlns:a16="http://schemas.microsoft.com/office/drawing/2014/main" id="{DBBA5839-C6A3-EE85-C50F-A7F25529CC07}"/>
                </a:ext>
              </a:extLst>
            </p:cNvPr>
            <p:cNvSpPr txBox="1"/>
            <p:nvPr/>
          </p:nvSpPr>
          <p:spPr>
            <a:xfrm>
              <a:off x="-145404" y="2244053"/>
              <a:ext cx="4138363" cy="357084"/>
            </a:xfrm>
            <a:prstGeom prst="rect">
              <a:avLst/>
            </a:prstGeom>
            <a:noFill/>
          </p:spPr>
          <p:txBody>
            <a:bodyPr wrap="square">
              <a:spAutoFit/>
            </a:bodyPr>
            <a:lstStyle/>
            <a:p>
              <a:pPr algn="just" defTabSz="1371600" eaLnBrk="1" fontAlgn="auto" hangingPunct="1">
                <a:spcBef>
                  <a:spcPts val="0"/>
                </a:spcBef>
                <a:spcAft>
                  <a:spcPts val="0"/>
                </a:spcAft>
                <a:defRPr/>
              </a:pPr>
              <a:r>
                <a:rPr lang="kk-KZ" sz="1500" dirty="0">
                  <a:solidFill>
                    <a:prstClr val="black"/>
                  </a:solidFill>
                  <a:latin typeface="Montserrat" panose="00000500000000000000" pitchFamily="2" charset="0"/>
                  <a:cs typeface="Times New Roman" panose="02020603050405020304" pitchFamily="18" charset="0"/>
                </a:rPr>
                <a:t>31.12.2024 жылға 63 қызметкер</a:t>
              </a:r>
              <a:endParaRPr lang="ru-RU" sz="1500" dirty="0">
                <a:solidFill>
                  <a:prstClr val="black"/>
                </a:solidFill>
                <a:latin typeface="Montserrat" panose="00000500000000000000" pitchFamily="2" charset="0"/>
                <a:cs typeface="Times New Roman" panose="02020603050405020304" pitchFamily="18" charset="0"/>
              </a:endParaRPr>
            </a:p>
          </p:txBody>
        </p:sp>
        <p:sp>
          <p:nvSpPr>
            <p:cNvPr id="36" name="TextBox 35">
              <a:extLst>
                <a:ext uri="{FF2B5EF4-FFF2-40B4-BE49-F238E27FC236}">
                  <a16:creationId xmlns:a16="http://schemas.microsoft.com/office/drawing/2014/main" id="{2F4F41E5-BAF3-9F80-9096-CB0664E82696}"/>
                </a:ext>
              </a:extLst>
            </p:cNvPr>
            <p:cNvSpPr txBox="1"/>
            <p:nvPr/>
          </p:nvSpPr>
          <p:spPr bwMode="auto">
            <a:xfrm>
              <a:off x="-84581" y="4153852"/>
              <a:ext cx="1420241" cy="1020240"/>
            </a:xfrm>
            <a:prstGeom prst="rect">
              <a:avLst/>
            </a:prstGeom>
            <a:noFill/>
          </p:spPr>
          <p:txBody>
            <a:bodyPr wrap="square">
              <a:spAutoFit/>
            </a:bodyPr>
            <a:lstStyle/>
            <a:p>
              <a:pPr defTabSz="1371429" eaLnBrk="1" fontAlgn="auto" hangingPunct="1">
                <a:spcBef>
                  <a:spcPts val="0"/>
                </a:spcBef>
                <a:spcAft>
                  <a:spcPts val="0"/>
                </a:spcAft>
                <a:defRPr/>
              </a:pPr>
              <a:r>
                <a:rPr lang="en-US" sz="5400" b="1" spc="-450" dirty="0">
                  <a:solidFill>
                    <a:srgbClr val="E97132">
                      <a:lumMod val="75000"/>
                    </a:srgbClr>
                  </a:solidFill>
                  <a:latin typeface="Montserrat" panose="00000500000000000000" pitchFamily="2" charset="0"/>
                  <a:cs typeface="Arial" panose="020B0604020202020204" pitchFamily="34" charset="0"/>
                </a:rPr>
                <a:t>5</a:t>
              </a:r>
              <a:r>
                <a:rPr lang="kk-KZ" sz="5400" b="1" spc="-450" dirty="0">
                  <a:solidFill>
                    <a:srgbClr val="E97132">
                      <a:lumMod val="75000"/>
                    </a:srgbClr>
                  </a:solidFill>
                  <a:latin typeface="Montserrat" panose="00000500000000000000" pitchFamily="2" charset="0"/>
                  <a:cs typeface="Arial" panose="020B0604020202020204" pitchFamily="34" charset="0"/>
                </a:rPr>
                <a:t>4</a:t>
              </a:r>
              <a:r>
                <a:rPr lang="ru-RU" sz="5400" b="1" spc="-450" dirty="0">
                  <a:solidFill>
                    <a:srgbClr val="E97132">
                      <a:lumMod val="75000"/>
                    </a:srgbClr>
                  </a:solidFill>
                  <a:latin typeface="Montserrat" panose="00000500000000000000" pitchFamily="2" charset="0"/>
                  <a:cs typeface="Arial" panose="020B0604020202020204" pitchFamily="34" charset="0"/>
                </a:rPr>
                <a:t>%</a:t>
              </a:r>
              <a:endParaRPr lang="en-US" sz="5400" b="1" spc="-450" dirty="0">
                <a:solidFill>
                  <a:srgbClr val="E97132">
                    <a:lumMod val="75000"/>
                  </a:srgbClr>
                </a:solidFill>
                <a:latin typeface="Montserrat" panose="000005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03E14984-C703-AA37-295C-0825549D94C1}"/>
                </a:ext>
              </a:extLst>
            </p:cNvPr>
            <p:cNvSpPr txBox="1"/>
            <p:nvPr/>
          </p:nvSpPr>
          <p:spPr bwMode="auto">
            <a:xfrm>
              <a:off x="-84657" y="2823458"/>
              <a:ext cx="1420875" cy="1020240"/>
            </a:xfrm>
            <a:prstGeom prst="rect">
              <a:avLst/>
            </a:prstGeom>
            <a:noFill/>
          </p:spPr>
          <p:txBody>
            <a:bodyPr wrap="square">
              <a:spAutoFit/>
            </a:bodyPr>
            <a:lstStyle/>
            <a:p>
              <a:pPr defTabSz="1371429" eaLnBrk="1" fontAlgn="auto" hangingPunct="1">
                <a:spcBef>
                  <a:spcPts val="0"/>
                </a:spcBef>
                <a:spcAft>
                  <a:spcPts val="0"/>
                </a:spcAft>
                <a:defRPr/>
              </a:pPr>
              <a:r>
                <a:rPr lang="en-US" sz="5400" b="1" spc="-450" dirty="0">
                  <a:solidFill>
                    <a:srgbClr val="0F9ED5"/>
                  </a:solidFill>
                  <a:latin typeface="Montserrat" panose="00000500000000000000" pitchFamily="2" charset="0"/>
                  <a:cs typeface="Arial" panose="020B0604020202020204" pitchFamily="34" charset="0"/>
                </a:rPr>
                <a:t>4</a:t>
              </a:r>
              <a:r>
                <a:rPr lang="kk-KZ" sz="5400" b="1" spc="-450" dirty="0">
                  <a:solidFill>
                    <a:srgbClr val="0F9ED5"/>
                  </a:solidFill>
                  <a:latin typeface="Montserrat" panose="00000500000000000000" pitchFamily="2" charset="0"/>
                  <a:cs typeface="Arial" panose="020B0604020202020204" pitchFamily="34" charset="0"/>
                </a:rPr>
                <a:t>6</a:t>
              </a:r>
              <a:r>
                <a:rPr lang="ru-RU" sz="5400" b="1" spc="-450" dirty="0">
                  <a:solidFill>
                    <a:srgbClr val="0F9ED5"/>
                  </a:solidFill>
                  <a:latin typeface="Montserrat" panose="00000500000000000000" pitchFamily="2" charset="0"/>
                  <a:cs typeface="Arial" panose="020B0604020202020204" pitchFamily="34" charset="0"/>
                </a:rPr>
                <a:t>%</a:t>
              </a:r>
              <a:endParaRPr lang="en-US" sz="5400" b="1" spc="-450" dirty="0">
                <a:solidFill>
                  <a:srgbClr val="0F9ED5"/>
                </a:solidFill>
                <a:latin typeface="Montserrat" panose="00000500000000000000" pitchFamily="2" charset="0"/>
                <a:cs typeface="Arial" panose="020B0604020202020204" pitchFamily="34" charset="0"/>
              </a:endParaRPr>
            </a:p>
          </p:txBody>
        </p:sp>
      </p:grpSp>
      <p:sp>
        <p:nvSpPr>
          <p:cNvPr id="2" name="TextBox 1">
            <a:extLst>
              <a:ext uri="{FF2B5EF4-FFF2-40B4-BE49-F238E27FC236}">
                <a16:creationId xmlns:a16="http://schemas.microsoft.com/office/drawing/2014/main" id="{308851AC-4647-2AAF-576E-29B505BC7794}"/>
              </a:ext>
            </a:extLst>
          </p:cNvPr>
          <p:cNvSpPr txBox="1"/>
          <p:nvPr/>
        </p:nvSpPr>
        <p:spPr>
          <a:xfrm>
            <a:off x="11366625" y="7441949"/>
            <a:ext cx="923454" cy="346249"/>
          </a:xfrm>
          <a:prstGeom prst="rect">
            <a:avLst/>
          </a:prstGeom>
          <a:noFill/>
        </p:spPr>
        <p:txBody>
          <a:bodyPr wrap="square" rtlCol="0">
            <a:spAutoFit/>
          </a:bodyPr>
          <a:lstStyle/>
          <a:p>
            <a:pPr defTabSz="1371600" eaLnBrk="1" fontAlgn="auto" hangingPunct="1">
              <a:spcBef>
                <a:spcPts val="0"/>
              </a:spcBef>
              <a:spcAft>
                <a:spcPts val="0"/>
              </a:spcAft>
            </a:pPr>
            <a:r>
              <a:rPr lang="ru-RU" sz="1650" b="1" dirty="0">
                <a:solidFill>
                  <a:prstClr val="white"/>
                </a:solidFill>
                <a:latin typeface="Montserrat" panose="00000500000000000000" pitchFamily="2" charset="-52"/>
              </a:rPr>
              <a:t>51%</a:t>
            </a:r>
          </a:p>
        </p:txBody>
      </p:sp>
      <p:sp>
        <p:nvSpPr>
          <p:cNvPr id="3" name="TextBox 2">
            <a:extLst>
              <a:ext uri="{FF2B5EF4-FFF2-40B4-BE49-F238E27FC236}">
                <a16:creationId xmlns:a16="http://schemas.microsoft.com/office/drawing/2014/main" id="{000298E5-D07E-FF29-8D49-E0CF2A19EA5D}"/>
              </a:ext>
            </a:extLst>
          </p:cNvPr>
          <p:cNvSpPr txBox="1"/>
          <p:nvPr/>
        </p:nvSpPr>
        <p:spPr>
          <a:xfrm>
            <a:off x="12792547" y="6939482"/>
            <a:ext cx="1045676" cy="346249"/>
          </a:xfrm>
          <a:prstGeom prst="rect">
            <a:avLst/>
          </a:prstGeom>
          <a:noFill/>
        </p:spPr>
        <p:txBody>
          <a:bodyPr wrap="square" rtlCol="0">
            <a:spAutoFit/>
          </a:bodyPr>
          <a:lstStyle/>
          <a:p>
            <a:pPr defTabSz="1371600" eaLnBrk="1" fontAlgn="auto" hangingPunct="1">
              <a:spcBef>
                <a:spcPts val="0"/>
              </a:spcBef>
              <a:spcAft>
                <a:spcPts val="0"/>
              </a:spcAft>
            </a:pPr>
            <a:r>
              <a:rPr lang="ru-RU" sz="1650" b="1" dirty="0">
                <a:solidFill>
                  <a:prstClr val="white"/>
                </a:solidFill>
                <a:latin typeface="Montserrat" panose="00000500000000000000" pitchFamily="2" charset="-52"/>
              </a:rPr>
              <a:t>28%</a:t>
            </a:r>
          </a:p>
        </p:txBody>
      </p:sp>
    </p:spTree>
    <p:extLst>
      <p:ext uri="{BB962C8B-B14F-4D97-AF65-F5344CB8AC3E}">
        <p14:creationId xmlns:p14="http://schemas.microsoft.com/office/powerpoint/2010/main" val="338376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скругленные углы 16">
            <a:extLst>
              <a:ext uri="{FF2B5EF4-FFF2-40B4-BE49-F238E27FC236}">
                <a16:creationId xmlns:a16="http://schemas.microsoft.com/office/drawing/2014/main" id="{8C9DEF61-1C1F-888B-DC38-A15F5092A97C}"/>
              </a:ext>
            </a:extLst>
          </p:cNvPr>
          <p:cNvSpPr/>
          <p:nvPr/>
        </p:nvSpPr>
        <p:spPr>
          <a:xfrm>
            <a:off x="9280740" y="5367151"/>
            <a:ext cx="7970175" cy="3240000"/>
          </a:xfrm>
          <a:prstGeom prst="roundRect">
            <a:avLst>
              <a:gd name="adj" fmla="val 1137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ru-RU" sz="2700" dirty="0">
              <a:solidFill>
                <a:prstClr val="white"/>
              </a:solidFill>
              <a:latin typeface="Aptos" panose="02110004020202020204"/>
            </a:endParaRPr>
          </a:p>
        </p:txBody>
      </p:sp>
      <p:sp>
        <p:nvSpPr>
          <p:cNvPr id="12" name="Прямоугольник: скругленные углы 16">
            <a:extLst>
              <a:ext uri="{FF2B5EF4-FFF2-40B4-BE49-F238E27FC236}">
                <a16:creationId xmlns:a16="http://schemas.microsoft.com/office/drawing/2014/main" id="{C12D045C-157F-1312-5B42-6EF37ED4A2BB}"/>
              </a:ext>
            </a:extLst>
          </p:cNvPr>
          <p:cNvSpPr/>
          <p:nvPr/>
        </p:nvSpPr>
        <p:spPr>
          <a:xfrm>
            <a:off x="9280740" y="1903500"/>
            <a:ext cx="7970175" cy="3240000"/>
          </a:xfrm>
          <a:prstGeom prst="roundRect">
            <a:avLst>
              <a:gd name="adj" fmla="val 1137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ru-RU" sz="2700" dirty="0">
              <a:solidFill>
                <a:prstClr val="white"/>
              </a:solidFill>
              <a:latin typeface="Aptos" panose="02110004020202020204"/>
            </a:endParaRPr>
          </a:p>
        </p:txBody>
      </p:sp>
      <p:sp>
        <p:nvSpPr>
          <p:cNvPr id="8" name="Прямоугольник: скругленные углы 16">
            <a:extLst>
              <a:ext uri="{FF2B5EF4-FFF2-40B4-BE49-F238E27FC236}">
                <a16:creationId xmlns:a16="http://schemas.microsoft.com/office/drawing/2014/main" id="{58436BEE-4F1A-F4C1-0B3B-F8BF599999B5}"/>
              </a:ext>
            </a:extLst>
          </p:cNvPr>
          <p:cNvSpPr/>
          <p:nvPr/>
        </p:nvSpPr>
        <p:spPr>
          <a:xfrm>
            <a:off x="1037088" y="5367151"/>
            <a:ext cx="7970175" cy="3240000"/>
          </a:xfrm>
          <a:prstGeom prst="roundRect">
            <a:avLst>
              <a:gd name="adj" fmla="val 1137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ru-RU" sz="2700" dirty="0">
              <a:solidFill>
                <a:prstClr val="white"/>
              </a:solidFill>
              <a:latin typeface="Aptos" panose="02110004020202020204"/>
            </a:endParaRPr>
          </a:p>
        </p:txBody>
      </p:sp>
      <p:sp>
        <p:nvSpPr>
          <p:cNvPr id="24" name="Прямоугольник: скругленные углы 16">
            <a:extLst>
              <a:ext uri="{FF2B5EF4-FFF2-40B4-BE49-F238E27FC236}">
                <a16:creationId xmlns:a16="http://schemas.microsoft.com/office/drawing/2014/main" id="{884C4F03-D1EC-0016-DD9C-010F6A84FE61}"/>
              </a:ext>
            </a:extLst>
          </p:cNvPr>
          <p:cNvSpPr/>
          <p:nvPr/>
        </p:nvSpPr>
        <p:spPr>
          <a:xfrm>
            <a:off x="1037088" y="1903500"/>
            <a:ext cx="7970175" cy="3240000"/>
          </a:xfrm>
          <a:prstGeom prst="roundRect">
            <a:avLst>
              <a:gd name="adj" fmla="val 1137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ru-RU" sz="2700" dirty="0">
              <a:solidFill>
                <a:prstClr val="white"/>
              </a:solidFill>
              <a:latin typeface="Aptos" panose="02110004020202020204"/>
            </a:endParaRPr>
          </a:p>
        </p:txBody>
      </p:sp>
      <p:sp>
        <p:nvSpPr>
          <p:cNvPr id="4" name="Slide Number Placeholder 1">
            <a:extLst>
              <a:ext uri="{FF2B5EF4-FFF2-40B4-BE49-F238E27FC236}">
                <a16:creationId xmlns:a16="http://schemas.microsoft.com/office/drawing/2014/main" id="{C0AC1EFA-E119-E8F9-5520-BAE12C7FBAE3}"/>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3</a:t>
            </a:fld>
            <a:endParaRPr lang="ru-RU" dirty="0">
              <a:solidFill>
                <a:prstClr val="black">
                  <a:tint val="82000"/>
                </a:prstClr>
              </a:solidFill>
              <a:latin typeface="Montserrat" panose="00000500000000000000" pitchFamily="2" charset="0"/>
            </a:endParaRPr>
          </a:p>
        </p:txBody>
      </p:sp>
      <p:pic>
        <p:nvPicPr>
          <p:cNvPr id="6" name="Рисунок 4">
            <a:extLst>
              <a:ext uri="{FF2B5EF4-FFF2-40B4-BE49-F238E27FC236}">
                <a16:creationId xmlns:a16="http://schemas.microsoft.com/office/drawing/2014/main" id="{C693E5DE-73E7-E1F7-4031-8DD8860A8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2" name="TextBox 13">
            <a:extLst>
              <a:ext uri="{FF2B5EF4-FFF2-40B4-BE49-F238E27FC236}">
                <a16:creationId xmlns:a16="http://schemas.microsoft.com/office/drawing/2014/main" id="{45ED8E26-EBA7-2611-AE75-44F4F2176EA9}"/>
              </a:ext>
            </a:extLst>
          </p:cNvPr>
          <p:cNvSpPr txBox="1">
            <a:spLocks noChangeArrowheads="1"/>
          </p:cNvSpPr>
          <p:nvPr/>
        </p:nvSpPr>
        <p:spPr bwMode="auto">
          <a:xfrm>
            <a:off x="1037088" y="665444"/>
            <a:ext cx="147882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fontAlgn="auto">
              <a:spcBef>
                <a:spcPts val="0"/>
              </a:spcBef>
              <a:spcAft>
                <a:spcPts val="0"/>
              </a:spcAft>
            </a:pPr>
            <a:r>
              <a:rPr lang="ru-RU" altLang="en-US" sz="3600" dirty="0">
                <a:solidFill>
                  <a:prstClr val="black"/>
                </a:solidFill>
                <a:latin typeface="Montserrat" panose="00000500000000000000" pitchFamily="2" charset="-52"/>
              </a:rPr>
              <a:t>2024 ЖЫЛДЫҢ НЕГІЗГІ ОҚИҒАЛАРЫ</a:t>
            </a:r>
          </a:p>
        </p:txBody>
      </p:sp>
      <p:sp>
        <p:nvSpPr>
          <p:cNvPr id="10" name="TextBox 9">
            <a:extLst>
              <a:ext uri="{FF2B5EF4-FFF2-40B4-BE49-F238E27FC236}">
                <a16:creationId xmlns:a16="http://schemas.microsoft.com/office/drawing/2014/main" id="{66259133-A645-C662-A782-D4493DA2AC46}"/>
              </a:ext>
            </a:extLst>
          </p:cNvPr>
          <p:cNvSpPr txBox="1"/>
          <p:nvPr/>
        </p:nvSpPr>
        <p:spPr>
          <a:xfrm>
            <a:off x="1706202" y="5538915"/>
            <a:ext cx="4237398" cy="1200329"/>
          </a:xfrm>
          <a:prstGeom prst="rect">
            <a:avLst/>
          </a:prstGeom>
          <a:noFill/>
        </p:spPr>
        <p:txBody>
          <a:bodyPr wrap="square">
            <a:spAutoFit/>
          </a:bodyPr>
          <a:lstStyle>
            <a:defPPr>
              <a:defRPr lang="ru-RU"/>
            </a:defPPr>
            <a:lvl1pPr defTabSz="1371600" eaLnBrk="1" fontAlgn="auto" hangingPunct="1">
              <a:spcBef>
                <a:spcPts val="0"/>
              </a:spcBef>
              <a:spcAft>
                <a:spcPts val="0"/>
              </a:spcAft>
              <a:defRPr sz="2700" spc="-2">
                <a:solidFill>
                  <a:srgbClr val="4EA72E">
                    <a:lumMod val="75000"/>
                  </a:srgbClr>
                </a:solidFill>
                <a:latin typeface="Montserrat" panose="00000500000000000000" pitchFamily="2" charset="0"/>
                <a:ea typeface="游ゴシック" panose="020B0400000000000000" pitchFamily="34" charset="-128"/>
              </a:defRPr>
            </a:lvl1pPr>
          </a:lstStyle>
          <a:p>
            <a:r>
              <a:rPr lang="en-US" altLang="ja-JP" sz="7200" b="1" dirty="0"/>
              <a:t>COP29</a:t>
            </a:r>
            <a:endParaRPr lang="ru-RU" altLang="ja-JP" sz="7200" b="1" dirty="0"/>
          </a:p>
        </p:txBody>
      </p:sp>
      <p:sp>
        <p:nvSpPr>
          <p:cNvPr id="29" name="TextBox 28">
            <a:extLst>
              <a:ext uri="{FF2B5EF4-FFF2-40B4-BE49-F238E27FC236}">
                <a16:creationId xmlns:a16="http://schemas.microsoft.com/office/drawing/2014/main" id="{7A98462F-731F-F0C3-B74E-AC6B3C115BBE}"/>
              </a:ext>
            </a:extLst>
          </p:cNvPr>
          <p:cNvSpPr txBox="1"/>
          <p:nvPr/>
        </p:nvSpPr>
        <p:spPr>
          <a:xfrm>
            <a:off x="1654437" y="2459866"/>
            <a:ext cx="1542192" cy="1477328"/>
          </a:xfrm>
          <a:prstGeom prst="rect">
            <a:avLst/>
          </a:prstGeom>
          <a:noFill/>
        </p:spPr>
        <p:txBody>
          <a:bodyPr wrap="square">
            <a:spAutoFit/>
          </a:bodyPr>
          <a:lstStyle/>
          <a:p>
            <a:pPr defTabSz="1371600" eaLnBrk="1" fontAlgn="auto" hangingPunct="1">
              <a:spcBef>
                <a:spcPts val="0"/>
              </a:spcBef>
              <a:spcAft>
                <a:spcPts val="0"/>
              </a:spcAft>
            </a:pPr>
            <a:r>
              <a:rPr lang="ru-RU" sz="9000" b="1" spc="-2" dirty="0">
                <a:solidFill>
                  <a:srgbClr val="4EA72E">
                    <a:lumMod val="75000"/>
                  </a:srgbClr>
                </a:solidFill>
                <a:latin typeface="Montserrat-Light"/>
              </a:rPr>
              <a:t>16</a:t>
            </a:r>
            <a:endParaRPr lang="ru-RU" sz="9000" dirty="0">
              <a:solidFill>
                <a:srgbClr val="4EA72E">
                  <a:lumMod val="75000"/>
                </a:srgbClr>
              </a:solidFill>
              <a:latin typeface="Aptos" panose="02110004020202020204"/>
            </a:endParaRPr>
          </a:p>
        </p:txBody>
      </p:sp>
      <p:sp>
        <p:nvSpPr>
          <p:cNvPr id="30" name="TextBox 29">
            <a:extLst>
              <a:ext uri="{FF2B5EF4-FFF2-40B4-BE49-F238E27FC236}">
                <a16:creationId xmlns:a16="http://schemas.microsoft.com/office/drawing/2014/main" id="{4E20670E-406C-510D-2E9D-82C31B2C959D}"/>
              </a:ext>
            </a:extLst>
          </p:cNvPr>
          <p:cNvSpPr txBox="1"/>
          <p:nvPr/>
        </p:nvSpPr>
        <p:spPr>
          <a:xfrm>
            <a:off x="3364042" y="3202375"/>
            <a:ext cx="5170357" cy="507831"/>
          </a:xfrm>
          <a:prstGeom prst="rect">
            <a:avLst/>
          </a:prstGeom>
          <a:noFill/>
        </p:spPr>
        <p:txBody>
          <a:bodyPr wrap="square">
            <a:spAutoFit/>
          </a:bodyPr>
          <a:lstStyle/>
          <a:p>
            <a:pPr defTabSz="1371600" eaLnBrk="1" fontAlgn="auto" hangingPunct="1">
              <a:spcBef>
                <a:spcPts val="0"/>
              </a:spcBef>
              <a:spcAft>
                <a:spcPts val="0"/>
              </a:spcAft>
            </a:pPr>
            <a:r>
              <a:rPr lang="ru-RU" altLang="ja-JP" sz="2700" spc="-2" dirty="0">
                <a:solidFill>
                  <a:srgbClr val="4EA72E">
                    <a:lumMod val="75000"/>
                  </a:srgbClr>
                </a:solidFill>
                <a:latin typeface="Montserrat" panose="00000500000000000000" pitchFamily="2" charset="0"/>
                <a:ea typeface="游ゴシック" panose="020B0400000000000000" pitchFamily="34" charset="-128"/>
              </a:rPr>
              <a:t>ЕҚТ </a:t>
            </a:r>
            <a:r>
              <a:rPr lang="ru-RU" altLang="ja-JP" sz="2700" spc="-2" dirty="0" err="1">
                <a:solidFill>
                  <a:srgbClr val="4EA72E">
                    <a:lumMod val="75000"/>
                  </a:srgbClr>
                </a:solidFill>
                <a:latin typeface="Montserrat" panose="00000500000000000000" pitchFamily="2" charset="0"/>
                <a:ea typeface="游ゴシック" panose="020B0400000000000000" pitchFamily="34" charset="-128"/>
              </a:rPr>
              <a:t>бойынша</a:t>
            </a:r>
            <a:r>
              <a:rPr lang="ru-RU" altLang="ja-JP" sz="2700" spc="-2" dirty="0">
                <a:solidFill>
                  <a:srgbClr val="4EA72E">
                    <a:lumMod val="75000"/>
                  </a:srgbClr>
                </a:solidFill>
                <a:latin typeface="Montserrat" panose="00000500000000000000" pitchFamily="2" charset="0"/>
                <a:ea typeface="游ゴシック" panose="020B0400000000000000" pitchFamily="34" charset="-128"/>
              </a:rPr>
              <a:t> </a:t>
            </a:r>
            <a:r>
              <a:rPr lang="ru-RU" altLang="ja-JP" sz="2700" spc="-2" dirty="0" err="1">
                <a:solidFill>
                  <a:srgbClr val="4EA72E">
                    <a:lumMod val="75000"/>
                  </a:srgbClr>
                </a:solidFill>
                <a:latin typeface="Montserrat" panose="00000500000000000000" pitchFamily="2" charset="0"/>
                <a:ea typeface="游ゴシック" panose="020B0400000000000000" pitchFamily="34" charset="-128"/>
              </a:rPr>
              <a:t>анықтамалық</a:t>
            </a:r>
            <a:endParaRPr lang="ru-RU" altLang="ja-JP" sz="2700" spc="-2" dirty="0">
              <a:solidFill>
                <a:srgbClr val="4EA72E">
                  <a:lumMod val="75000"/>
                </a:srgbClr>
              </a:solidFill>
              <a:latin typeface="Montserrat" panose="00000500000000000000" pitchFamily="2" charset="0"/>
              <a:ea typeface="游ゴシック" panose="020B0400000000000000" pitchFamily="34" charset="-128"/>
            </a:endParaRPr>
          </a:p>
        </p:txBody>
      </p:sp>
      <p:sp>
        <p:nvSpPr>
          <p:cNvPr id="32" name="TextBox 31">
            <a:extLst>
              <a:ext uri="{FF2B5EF4-FFF2-40B4-BE49-F238E27FC236}">
                <a16:creationId xmlns:a16="http://schemas.microsoft.com/office/drawing/2014/main" id="{766B9724-2F36-52AE-9D4E-141FDBB044DB}"/>
              </a:ext>
            </a:extLst>
          </p:cNvPr>
          <p:cNvSpPr txBox="1"/>
          <p:nvPr/>
        </p:nvSpPr>
        <p:spPr>
          <a:xfrm>
            <a:off x="1740686" y="3876631"/>
            <a:ext cx="7171362" cy="400110"/>
          </a:xfrm>
          <a:prstGeom prst="rect">
            <a:avLst/>
          </a:prstGeom>
          <a:noFill/>
        </p:spPr>
        <p:txBody>
          <a:bodyPr wrap="square">
            <a:spAutoFit/>
          </a:bodyPr>
          <a:lstStyle/>
          <a:p>
            <a:pPr defTabSz="1371600" eaLnBrk="1" fontAlgn="auto" hangingPunct="1">
              <a:spcBef>
                <a:spcPts val="0"/>
              </a:spcBef>
              <a:spcAft>
                <a:spcPts val="0"/>
              </a:spcAft>
            </a:pPr>
            <a:r>
              <a:rPr lang="ru-RU" sz="2000" dirty="0" err="1">
                <a:solidFill>
                  <a:prstClr val="black">
                    <a:lumMod val="95000"/>
                    <a:lumOff val="5000"/>
                  </a:prstClr>
                </a:solidFill>
                <a:latin typeface="Montserrat" panose="00000500000000000000" pitchFamily="2" charset="-52"/>
                <a:cs typeface="Times New Roman" panose="02020603050405020304" pitchFamily="18" charset="0"/>
              </a:rPr>
              <a:t>Үкіметтің</a:t>
            </a:r>
            <a:r>
              <a:rPr lang="ru-RU" sz="2000" dirty="0">
                <a:solidFill>
                  <a:prstClr val="black">
                    <a:lumMod val="95000"/>
                    <a:lumOff val="5000"/>
                  </a:prstClr>
                </a:solidFill>
                <a:latin typeface="Montserrat" panose="00000500000000000000" pitchFamily="2" charset="-52"/>
                <a:cs typeface="Times New Roman" panose="02020603050405020304" pitchFamily="18" charset="0"/>
              </a:rPr>
              <a:t> </a:t>
            </a:r>
            <a:r>
              <a:rPr lang="ru-RU" sz="2000" dirty="0" err="1">
                <a:solidFill>
                  <a:prstClr val="black">
                    <a:lumMod val="95000"/>
                    <a:lumOff val="5000"/>
                  </a:prstClr>
                </a:solidFill>
                <a:latin typeface="Montserrat" panose="00000500000000000000" pitchFamily="2" charset="-52"/>
                <a:cs typeface="Times New Roman" panose="02020603050405020304" pitchFamily="18" charset="0"/>
              </a:rPr>
              <a:t>қаулыларымен</a:t>
            </a:r>
            <a:r>
              <a:rPr lang="ru-RU" sz="2000" dirty="0">
                <a:solidFill>
                  <a:prstClr val="black">
                    <a:lumMod val="95000"/>
                    <a:lumOff val="5000"/>
                  </a:prstClr>
                </a:solidFill>
                <a:latin typeface="Montserrat" panose="00000500000000000000" pitchFamily="2" charset="-52"/>
                <a:cs typeface="Times New Roman" panose="02020603050405020304" pitchFamily="18" charset="0"/>
              </a:rPr>
              <a:t> </a:t>
            </a:r>
            <a:r>
              <a:rPr lang="ru-RU" sz="2000" dirty="0" err="1">
                <a:solidFill>
                  <a:prstClr val="black">
                    <a:lumMod val="95000"/>
                    <a:lumOff val="5000"/>
                  </a:prstClr>
                </a:solidFill>
                <a:latin typeface="Montserrat" panose="00000500000000000000" pitchFamily="2" charset="-52"/>
                <a:cs typeface="Times New Roman" panose="02020603050405020304" pitchFamily="18" charset="0"/>
              </a:rPr>
              <a:t>бекітілді</a:t>
            </a:r>
            <a:endParaRPr lang="ru-RU" altLang="ja-JP" sz="2000" spc="-2" dirty="0">
              <a:solidFill>
                <a:srgbClr val="E8E8E8">
                  <a:lumMod val="10000"/>
                </a:srgbClr>
              </a:solidFill>
              <a:latin typeface="Montserrat" panose="00000500000000000000" pitchFamily="2" charset="0"/>
              <a:ea typeface="游ゴシック" panose="020B0400000000000000" pitchFamily="34" charset="-128"/>
            </a:endParaRPr>
          </a:p>
        </p:txBody>
      </p:sp>
      <p:sp>
        <p:nvSpPr>
          <p:cNvPr id="33" name="TextBox 32">
            <a:extLst>
              <a:ext uri="{FF2B5EF4-FFF2-40B4-BE49-F238E27FC236}">
                <a16:creationId xmlns:a16="http://schemas.microsoft.com/office/drawing/2014/main" id="{323BFCDB-8D1B-BE7B-62E2-7FC183D2587B}"/>
              </a:ext>
            </a:extLst>
          </p:cNvPr>
          <p:cNvSpPr txBox="1"/>
          <p:nvPr/>
        </p:nvSpPr>
        <p:spPr>
          <a:xfrm>
            <a:off x="9620868" y="5380068"/>
            <a:ext cx="685800" cy="1477328"/>
          </a:xfrm>
          <a:prstGeom prst="rect">
            <a:avLst/>
          </a:prstGeom>
          <a:noFill/>
        </p:spPr>
        <p:txBody>
          <a:bodyPr wrap="square">
            <a:spAutoFit/>
          </a:bodyPr>
          <a:lstStyle>
            <a:defPPr>
              <a:defRPr lang="ru-RU"/>
            </a:defPPr>
            <a:lvl1pPr defTabSz="1371600" eaLnBrk="1" fontAlgn="auto" hangingPunct="1">
              <a:spcBef>
                <a:spcPts val="0"/>
              </a:spcBef>
              <a:spcAft>
                <a:spcPts val="0"/>
              </a:spcAft>
              <a:defRPr sz="9000" b="1" spc="-2">
                <a:solidFill>
                  <a:srgbClr val="4EA72E">
                    <a:lumMod val="75000"/>
                  </a:srgbClr>
                </a:solidFill>
                <a:latin typeface="Montserrat-Light"/>
              </a:defRPr>
            </a:lvl1pPr>
          </a:lstStyle>
          <a:p>
            <a:r>
              <a:rPr lang="ru-RU" dirty="0"/>
              <a:t>2</a:t>
            </a:r>
          </a:p>
        </p:txBody>
      </p:sp>
      <p:sp>
        <p:nvSpPr>
          <p:cNvPr id="35" name="TextBox 34">
            <a:extLst>
              <a:ext uri="{FF2B5EF4-FFF2-40B4-BE49-F238E27FC236}">
                <a16:creationId xmlns:a16="http://schemas.microsoft.com/office/drawing/2014/main" id="{87FD8EA7-7403-C991-A588-FE7D2B855F71}"/>
              </a:ext>
            </a:extLst>
          </p:cNvPr>
          <p:cNvSpPr txBox="1"/>
          <p:nvPr/>
        </p:nvSpPr>
        <p:spPr>
          <a:xfrm>
            <a:off x="10404130" y="5709910"/>
            <a:ext cx="6626570" cy="723275"/>
          </a:xfrm>
          <a:prstGeom prst="rect">
            <a:avLst/>
          </a:prstGeom>
          <a:noFill/>
        </p:spPr>
        <p:txBody>
          <a:bodyPr wrap="square">
            <a:spAutoFit/>
          </a:bodyPr>
          <a:lstStyle/>
          <a:p>
            <a:pPr algn="just" defTabSz="1371600" eaLnBrk="1" fontAlgn="auto" hangingPunct="1">
              <a:spcBef>
                <a:spcPts val="0"/>
              </a:spcBef>
              <a:spcAft>
                <a:spcPts val="0"/>
              </a:spcAft>
            </a:pPr>
            <a:r>
              <a:rPr lang="en-US" altLang="ru-RU" sz="2100" b="1" dirty="0">
                <a:solidFill>
                  <a:srgbClr val="4EA72E">
                    <a:lumMod val="75000"/>
                  </a:srgbClr>
                </a:solidFill>
                <a:latin typeface="Montserrat" panose="00000500000000000000" pitchFamily="2" charset="-52"/>
                <a:ea typeface="Segoe UI Black" panose="020B0A02040204020203" pitchFamily="34" charset="0"/>
                <a:cs typeface="Times New Roman" panose="02020603050405020304" pitchFamily="18" charset="0"/>
              </a:rPr>
              <a:t>GCIP-Kazakhstan</a:t>
            </a:r>
            <a:r>
              <a:rPr lang="kk-KZ" altLang="ru-RU" sz="2100" b="1" dirty="0">
                <a:solidFill>
                  <a:srgbClr val="4EA72E">
                    <a:lumMod val="75000"/>
                  </a:srgbClr>
                </a:solidFill>
                <a:latin typeface="Montserrat" panose="00000500000000000000" pitchFamily="2" charset="-52"/>
                <a:ea typeface="Segoe UI Black" panose="020B0A02040204020203" pitchFamily="34" charset="0"/>
                <a:cs typeface="Times New Roman" panose="02020603050405020304" pitchFamily="18" charset="0"/>
              </a:rPr>
              <a:t> түлегі</a:t>
            </a:r>
            <a:r>
              <a:rPr lang="ru-RU" altLang="ru-RU" sz="2100" b="1" dirty="0">
                <a:solidFill>
                  <a:srgbClr val="4EA72E">
                    <a:lumMod val="75000"/>
                  </a:srgbClr>
                </a:solidFill>
                <a:latin typeface="Montserrat" panose="00000500000000000000" pitchFamily="2" charset="-52"/>
                <a:ea typeface="Segoe UI Black" panose="020B0A02040204020203" pitchFamily="34" charset="0"/>
                <a:cs typeface="Times New Roman" panose="02020603050405020304" pitchFamily="18" charset="0"/>
              </a:rPr>
              <a:t>  </a:t>
            </a:r>
          </a:p>
          <a:p>
            <a:pPr algn="just" defTabSz="1371600" eaLnBrk="1" fontAlgn="auto" hangingPunct="1">
              <a:spcBef>
                <a:spcPts val="0"/>
              </a:spcBef>
              <a:spcAft>
                <a:spcPts val="0"/>
              </a:spcAft>
            </a:pPr>
            <a:r>
              <a:rPr lang="ru-RU" altLang="ru-RU" sz="2000" i="1" spc="-2" dirty="0">
                <a:solidFill>
                  <a:srgbClr val="4EA72E">
                    <a:lumMod val="75000"/>
                  </a:srgbClr>
                </a:solidFill>
                <a:latin typeface="Montserrat" panose="00000500000000000000" pitchFamily="2" charset="0"/>
                <a:ea typeface="游ゴシック" panose="020B0400000000000000" pitchFamily="34" charset="-128"/>
              </a:rPr>
              <a:t>(</a:t>
            </a:r>
            <a:r>
              <a:rPr lang="en-US" altLang="ru-RU" sz="2000" i="1" spc="-2" dirty="0">
                <a:solidFill>
                  <a:srgbClr val="4EA72E">
                    <a:lumMod val="75000"/>
                  </a:srgbClr>
                </a:solidFill>
                <a:latin typeface="Montserrat" panose="00000500000000000000" pitchFamily="2" charset="0"/>
                <a:ea typeface="游ゴシック" panose="020B0400000000000000" pitchFamily="34" charset="-128"/>
              </a:rPr>
              <a:t>Re-Compo </a:t>
            </a:r>
            <a:r>
              <a:rPr lang="kk-KZ" altLang="ru-RU" sz="2000" i="1" spc="-2" dirty="0">
                <a:solidFill>
                  <a:srgbClr val="4EA72E">
                    <a:lumMod val="75000"/>
                  </a:srgbClr>
                </a:solidFill>
                <a:latin typeface="Montserrat" panose="00000500000000000000" pitchFamily="2" charset="0"/>
                <a:ea typeface="游ゴシック" panose="020B0400000000000000" pitchFamily="34" charset="-128"/>
              </a:rPr>
              <a:t>мен</a:t>
            </a:r>
            <a:r>
              <a:rPr lang="ru-RU" altLang="ru-RU" sz="2000" i="1" spc="-2" dirty="0">
                <a:solidFill>
                  <a:srgbClr val="4EA72E">
                    <a:lumMod val="75000"/>
                  </a:srgbClr>
                </a:solidFill>
                <a:latin typeface="Montserrat" panose="00000500000000000000" pitchFamily="2" charset="0"/>
                <a:ea typeface="游ゴシック" panose="020B0400000000000000" pitchFamily="34" charset="-128"/>
              </a:rPr>
              <a:t> </a:t>
            </a:r>
            <a:r>
              <a:rPr lang="en-US" altLang="ru-RU" sz="2000" i="1" spc="-2" dirty="0">
                <a:solidFill>
                  <a:srgbClr val="4EA72E">
                    <a:lumMod val="75000"/>
                  </a:srgbClr>
                </a:solidFill>
                <a:latin typeface="Montserrat" panose="00000500000000000000" pitchFamily="2" charset="0"/>
                <a:ea typeface="游ゴシック" panose="020B0400000000000000" pitchFamily="34" charset="-128"/>
              </a:rPr>
              <a:t>Ozen-M</a:t>
            </a:r>
            <a:r>
              <a:rPr lang="kk-KZ" altLang="ru-RU" sz="2000" i="1" spc="-2" dirty="0">
                <a:solidFill>
                  <a:srgbClr val="4EA72E">
                    <a:lumMod val="75000"/>
                  </a:srgbClr>
                </a:solidFill>
                <a:latin typeface="Montserrat" panose="00000500000000000000" pitchFamily="2" charset="0"/>
                <a:ea typeface="游ゴシック" panose="020B0400000000000000" pitchFamily="34" charset="-128"/>
              </a:rPr>
              <a:t> стартаптары</a:t>
            </a:r>
            <a:r>
              <a:rPr lang="ru-RU" altLang="ru-RU" sz="2000" i="1" spc="-2" dirty="0">
                <a:solidFill>
                  <a:srgbClr val="4EA72E">
                    <a:lumMod val="75000"/>
                  </a:srgbClr>
                </a:solidFill>
                <a:latin typeface="Montserrat" panose="00000500000000000000" pitchFamily="2" charset="0"/>
                <a:ea typeface="游ゴシック" panose="020B0400000000000000" pitchFamily="34" charset="-128"/>
              </a:rPr>
              <a:t>)</a:t>
            </a:r>
            <a:endParaRPr lang="ru-RU" altLang="ru-RU" i="1"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1F63C662-4EB1-7CD9-4727-617AD1AD9D26}"/>
              </a:ext>
            </a:extLst>
          </p:cNvPr>
          <p:cNvSpPr txBox="1"/>
          <p:nvPr/>
        </p:nvSpPr>
        <p:spPr>
          <a:xfrm>
            <a:off x="9690101" y="2283689"/>
            <a:ext cx="1542192" cy="1477328"/>
          </a:xfrm>
          <a:prstGeom prst="rect">
            <a:avLst/>
          </a:prstGeom>
          <a:noFill/>
        </p:spPr>
        <p:txBody>
          <a:bodyPr wrap="square">
            <a:spAutoFit/>
          </a:bodyPr>
          <a:lstStyle>
            <a:defPPr>
              <a:defRPr lang="ru-RU"/>
            </a:defPPr>
            <a:lvl1pPr defTabSz="1371600" eaLnBrk="1" fontAlgn="auto" hangingPunct="1">
              <a:spcBef>
                <a:spcPts val="0"/>
              </a:spcBef>
              <a:spcAft>
                <a:spcPts val="0"/>
              </a:spcAft>
              <a:defRPr sz="9000" b="1" spc="-2">
                <a:solidFill>
                  <a:srgbClr val="4EA72E">
                    <a:lumMod val="75000"/>
                  </a:srgbClr>
                </a:solidFill>
                <a:latin typeface="Montserrat-Light"/>
              </a:defRPr>
            </a:lvl1pPr>
          </a:lstStyle>
          <a:p>
            <a:r>
              <a:rPr lang="ru-RU" altLang="ja-JP" dirty="0"/>
              <a:t>18</a:t>
            </a:r>
          </a:p>
        </p:txBody>
      </p:sp>
      <p:sp>
        <p:nvSpPr>
          <p:cNvPr id="38" name="TextBox 37">
            <a:extLst>
              <a:ext uri="{FF2B5EF4-FFF2-40B4-BE49-F238E27FC236}">
                <a16:creationId xmlns:a16="http://schemas.microsoft.com/office/drawing/2014/main" id="{3C7A145D-5452-21D9-F19F-2226A437EE68}"/>
              </a:ext>
            </a:extLst>
          </p:cNvPr>
          <p:cNvSpPr txBox="1"/>
          <p:nvPr/>
        </p:nvSpPr>
        <p:spPr>
          <a:xfrm>
            <a:off x="9710861" y="3812269"/>
            <a:ext cx="7171362" cy="707886"/>
          </a:xfrm>
          <a:prstGeom prst="rect">
            <a:avLst/>
          </a:prstGeom>
          <a:noFill/>
        </p:spPr>
        <p:txBody>
          <a:bodyPr wrap="square">
            <a:spAutoFit/>
          </a:bodyPr>
          <a:lstStyle/>
          <a:p>
            <a:pPr defTabSz="1371600" eaLnBrk="1" fontAlgn="auto" hangingPunct="1">
              <a:spcBef>
                <a:spcPts val="0"/>
              </a:spcBef>
              <a:spcAft>
                <a:spcPts val="0"/>
              </a:spcAft>
            </a:pPr>
            <a:r>
              <a:rPr lang="ru-RU" altLang="ru-RU" sz="2000" dirty="0">
                <a:solidFill>
                  <a:prstClr val="black">
                    <a:lumMod val="95000"/>
                    <a:lumOff val="5000"/>
                  </a:prstClr>
                </a:solidFill>
                <a:latin typeface="Montserrat" panose="00000500000000000000" pitchFamily="2" charset="-52"/>
                <a:cs typeface="Times New Roman" panose="02020603050405020304" pitchFamily="18" charset="0"/>
              </a:rPr>
              <a:t>"</a:t>
            </a:r>
            <a:r>
              <a:rPr lang="ru-RU" altLang="ru-RU" sz="2000" dirty="0" err="1">
                <a:solidFill>
                  <a:prstClr val="black">
                    <a:lumMod val="95000"/>
                    <a:lumOff val="5000"/>
                  </a:prstClr>
                </a:solidFill>
                <a:latin typeface="Montserrat" panose="00000500000000000000" pitchFamily="2" charset="-52"/>
                <a:cs typeface="Times New Roman" panose="02020603050405020304" pitchFamily="18" charset="0"/>
              </a:rPr>
              <a:t>Жасыл</a:t>
            </a:r>
            <a:r>
              <a:rPr lang="ru-RU" altLang="ru-RU" sz="2000" dirty="0">
                <a:solidFill>
                  <a:prstClr val="black">
                    <a:lumMod val="95000"/>
                    <a:lumOff val="5000"/>
                  </a:prstClr>
                </a:solidFill>
                <a:latin typeface="Montserrat" panose="00000500000000000000" pitchFamily="2" charset="-52"/>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cs typeface="Times New Roman" panose="02020603050405020304" pitchFamily="18" charset="0"/>
              </a:rPr>
              <a:t>технологиялар</a:t>
            </a:r>
            <a:r>
              <a:rPr lang="ru-RU" altLang="ru-RU" sz="2000" dirty="0">
                <a:solidFill>
                  <a:prstClr val="black">
                    <a:lumMod val="95000"/>
                    <a:lumOff val="5000"/>
                  </a:prstClr>
                </a:solidFill>
                <a:latin typeface="Montserrat" panose="00000500000000000000" pitchFamily="2" charset="-52"/>
                <a:cs typeface="Times New Roman" panose="02020603050405020304" pitchFamily="18" charset="0"/>
              </a:rPr>
              <a:t> мен </a:t>
            </a:r>
            <a:r>
              <a:rPr lang="ru-RU" altLang="ru-RU" sz="2000" dirty="0" err="1">
                <a:solidFill>
                  <a:prstClr val="black">
                    <a:lumMod val="95000"/>
                    <a:lumOff val="5000"/>
                  </a:prstClr>
                </a:solidFill>
                <a:latin typeface="Montserrat" panose="00000500000000000000" pitchFamily="2" charset="-52"/>
                <a:cs typeface="Times New Roman" panose="02020603050405020304" pitchFamily="18" charset="0"/>
              </a:rPr>
              <a:t>жобалар</a:t>
            </a:r>
            <a:r>
              <a:rPr lang="ru-RU" altLang="ru-RU" sz="2000" dirty="0">
                <a:solidFill>
                  <a:prstClr val="black">
                    <a:lumMod val="95000"/>
                    <a:lumOff val="5000"/>
                  </a:prstClr>
                </a:solidFill>
                <a:latin typeface="Montserrat" panose="00000500000000000000" pitchFamily="2" charset="-52"/>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cs typeface="Times New Roman" panose="02020603050405020304" pitchFamily="18" charset="0"/>
              </a:rPr>
              <a:t>тізіліміне</a:t>
            </a:r>
            <a:r>
              <a:rPr lang="ru-RU" altLang="ru-RU" sz="2000" dirty="0">
                <a:solidFill>
                  <a:prstClr val="black">
                    <a:lumMod val="95000"/>
                    <a:lumOff val="5000"/>
                  </a:prstClr>
                </a:solidFill>
                <a:latin typeface="Montserrat" panose="00000500000000000000" pitchFamily="2" charset="-52"/>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cs typeface="Times New Roman" panose="02020603050405020304" pitchFamily="18" charset="0"/>
              </a:rPr>
              <a:t>енгізілді</a:t>
            </a:r>
            <a:endParaRPr lang="ru-RU" altLang="ru-RU" sz="2000" dirty="0">
              <a:solidFill>
                <a:prstClr val="black">
                  <a:lumMod val="95000"/>
                  <a:lumOff val="5000"/>
                </a:prstClr>
              </a:solidFill>
              <a:latin typeface="Montserrat" panose="00000500000000000000" pitchFamily="2" charset="-52"/>
              <a:cs typeface="Times New Roman" panose="02020603050405020304" pitchFamily="18" charset="0"/>
            </a:endParaRPr>
          </a:p>
        </p:txBody>
      </p:sp>
      <p:sp>
        <p:nvSpPr>
          <p:cNvPr id="3" name="TextBox 2">
            <a:extLst>
              <a:ext uri="{FF2B5EF4-FFF2-40B4-BE49-F238E27FC236}">
                <a16:creationId xmlns:a16="http://schemas.microsoft.com/office/drawing/2014/main" id="{D8743504-7C71-517C-788C-28CCEB4EADCA}"/>
              </a:ext>
            </a:extLst>
          </p:cNvPr>
          <p:cNvSpPr txBox="1"/>
          <p:nvPr/>
        </p:nvSpPr>
        <p:spPr>
          <a:xfrm>
            <a:off x="9620868" y="6646911"/>
            <a:ext cx="7358922" cy="1631216"/>
          </a:xfrm>
          <a:prstGeom prst="rect">
            <a:avLst/>
          </a:prstGeom>
          <a:noFill/>
        </p:spPr>
        <p:txBody>
          <a:bodyPr wrap="square">
            <a:spAutoFit/>
          </a:bodyPr>
          <a:lstStyle/>
          <a:p>
            <a:pPr algn="just" defTabSz="1371600" eaLnBrk="1" fontAlgn="auto" hangingPunct="1">
              <a:spcBef>
                <a:spcPts val="0"/>
              </a:spcBef>
              <a:spcAft>
                <a:spcPts val="0"/>
              </a:spcAft>
            </a:pPr>
            <a:r>
              <a:rPr lang="en-US"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Cleantech Days 2024 (</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Вена, Австрия)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жаһандық</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форумы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аясындағы</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жасыл</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жобалар</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байқауының</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en-US"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GCIP Global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үздік</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финалистерінің</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алтылығына</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кірді</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en-US"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Ozen-M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стартабы</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Ең</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перспективалы</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бизнес»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аталымымен</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құрметті</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екінші</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орынға</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ие</a:t>
            </a:r>
            <a:r>
              <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 </a:t>
            </a:r>
            <a:r>
              <a:rPr lang="ru-RU" altLang="ru-RU" sz="2000" dirty="0" err="1">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rPr>
              <a:t>болды</a:t>
            </a:r>
            <a:endParaRPr lang="ru-RU" altLang="ru-RU" sz="2000" dirty="0">
              <a:solidFill>
                <a:prstClr val="black">
                  <a:lumMod val="95000"/>
                  <a:lumOff val="5000"/>
                </a:prstClr>
              </a:solidFill>
              <a:latin typeface="Montserrat" panose="00000500000000000000" pitchFamily="2" charset="-52"/>
              <a:ea typeface="Segoe UI Black" panose="020B0A02040204020203"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7882020-B599-2419-3CCD-8E7B3B57C656}"/>
              </a:ext>
            </a:extLst>
          </p:cNvPr>
          <p:cNvSpPr txBox="1"/>
          <p:nvPr/>
        </p:nvSpPr>
        <p:spPr>
          <a:xfrm>
            <a:off x="11329736" y="2937788"/>
            <a:ext cx="4518030" cy="507831"/>
          </a:xfrm>
          <a:prstGeom prst="rect">
            <a:avLst/>
          </a:prstGeom>
          <a:noFill/>
        </p:spPr>
        <p:txBody>
          <a:bodyPr wrap="square">
            <a:spAutoFit/>
          </a:bodyPr>
          <a:lstStyle/>
          <a:p>
            <a:pPr defTabSz="1371600" eaLnBrk="1" fontAlgn="auto" hangingPunct="1">
              <a:spcBef>
                <a:spcPts val="0"/>
              </a:spcBef>
              <a:spcAft>
                <a:spcPts val="0"/>
              </a:spcAft>
            </a:pPr>
            <a:r>
              <a:rPr lang="ru-RU" altLang="ja-JP" sz="2700" spc="-2" dirty="0" err="1">
                <a:solidFill>
                  <a:srgbClr val="4EA72E">
                    <a:lumMod val="75000"/>
                  </a:srgbClr>
                </a:solidFill>
                <a:latin typeface="Montserrat" panose="00000500000000000000" pitchFamily="2" charset="0"/>
                <a:ea typeface="游ゴシック" panose="020B0400000000000000" pitchFamily="34" charset="-128"/>
              </a:rPr>
              <a:t>жоба</a:t>
            </a:r>
            <a:endParaRPr lang="ru-RU" altLang="ja-JP" sz="2700" spc="-2" dirty="0">
              <a:solidFill>
                <a:srgbClr val="4EA72E">
                  <a:lumMod val="75000"/>
                </a:srgbClr>
              </a:solidFill>
              <a:latin typeface="Montserrat" panose="00000500000000000000" pitchFamily="2" charset="0"/>
              <a:ea typeface="游ゴシック" panose="020B0400000000000000" pitchFamily="34" charset="-128"/>
            </a:endParaRPr>
          </a:p>
        </p:txBody>
      </p:sp>
      <p:sp>
        <p:nvSpPr>
          <p:cNvPr id="7" name="Полилиния: фигура 6">
            <a:extLst>
              <a:ext uri="{FF2B5EF4-FFF2-40B4-BE49-F238E27FC236}">
                <a16:creationId xmlns:a16="http://schemas.microsoft.com/office/drawing/2014/main" id="{B3056873-186C-C2A9-1BDA-566D6410ACC9}"/>
              </a:ext>
            </a:extLst>
          </p:cNvPr>
          <p:cNvSpPr/>
          <p:nvPr/>
        </p:nvSpPr>
        <p:spPr>
          <a:xfrm>
            <a:off x="1706202" y="6962895"/>
            <a:ext cx="6493595" cy="92333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noFill/>
        </p:spPr>
        <p:txBody>
          <a:bodyPr wrap="square">
            <a:spAutoFit/>
          </a:bodyPr>
          <a:lstStyle/>
          <a:p>
            <a:pPr algn="just" defTabSz="733425" eaLnBrk="1" fontAlgn="auto" hangingPunct="1">
              <a:lnSpc>
                <a:spcPct val="90000"/>
              </a:lnSpc>
              <a:spcAft>
                <a:spcPct val="35000"/>
              </a:spcAft>
            </a:pPr>
            <a:r>
              <a:rPr lang="ru-RU" sz="2000" dirty="0">
                <a:solidFill>
                  <a:prstClr val="black"/>
                </a:solidFill>
                <a:latin typeface="Montserrat" panose="00000500000000000000" pitchFamily="2" charset="-52"/>
                <a:cs typeface="Times New Roman" panose="02020603050405020304" pitchFamily="18" charset="0"/>
              </a:rPr>
              <a:t> СОР29-да </a:t>
            </a:r>
            <a:r>
              <a:rPr lang="en-US" sz="2000" dirty="0" err="1">
                <a:solidFill>
                  <a:prstClr val="black"/>
                </a:solidFill>
                <a:latin typeface="Montserrat" panose="00000500000000000000" pitchFamily="2" charset="-52"/>
                <a:cs typeface="Times New Roman" panose="02020603050405020304" pitchFamily="18" charset="0"/>
              </a:rPr>
              <a:t>Qazaqstan</a:t>
            </a:r>
            <a:r>
              <a:rPr lang="en-US" sz="2000" dirty="0">
                <a:solidFill>
                  <a:prstClr val="black"/>
                </a:solidFill>
                <a:latin typeface="Montserrat" panose="00000500000000000000" pitchFamily="2" charset="-52"/>
                <a:cs typeface="Times New Roman" panose="02020603050405020304" pitchFamily="18" charset="0"/>
              </a:rPr>
              <a:t> </a:t>
            </a:r>
            <a:r>
              <a:rPr lang="ru-RU" sz="2000" dirty="0" err="1">
                <a:solidFill>
                  <a:prstClr val="black"/>
                </a:solidFill>
                <a:latin typeface="Montserrat" panose="00000500000000000000" pitchFamily="2" charset="-52"/>
                <a:cs typeface="Times New Roman" panose="02020603050405020304" pitchFamily="18" charset="0"/>
              </a:rPr>
              <a:t>павильонын</a:t>
            </a:r>
            <a:r>
              <a:rPr lang="ru-RU" sz="2000" dirty="0">
                <a:solidFill>
                  <a:prstClr val="black"/>
                </a:solidFill>
                <a:latin typeface="Montserrat" panose="00000500000000000000" pitchFamily="2" charset="-52"/>
                <a:cs typeface="Times New Roman" panose="02020603050405020304" pitchFamily="18" charset="0"/>
              </a:rPr>
              <a:t> </a:t>
            </a:r>
            <a:r>
              <a:rPr lang="ru-RU" sz="2000" dirty="0" err="1">
                <a:solidFill>
                  <a:prstClr val="black"/>
                </a:solidFill>
                <a:latin typeface="Montserrat" panose="00000500000000000000" pitchFamily="2" charset="-52"/>
                <a:cs typeface="Times New Roman" panose="02020603050405020304" pitchFamily="18" charset="0"/>
              </a:rPr>
              <a:t>мазмұндық</a:t>
            </a:r>
            <a:r>
              <a:rPr lang="ru-RU" sz="2000" dirty="0">
                <a:solidFill>
                  <a:prstClr val="black"/>
                </a:solidFill>
                <a:latin typeface="Montserrat" panose="00000500000000000000" pitchFamily="2" charset="-52"/>
                <a:cs typeface="Times New Roman" panose="02020603050405020304" pitchFamily="18" charset="0"/>
              </a:rPr>
              <a:t> </a:t>
            </a:r>
            <a:r>
              <a:rPr lang="ru-RU" sz="2000" dirty="0" err="1">
                <a:solidFill>
                  <a:prstClr val="black"/>
                </a:solidFill>
                <a:latin typeface="Montserrat" panose="00000500000000000000" pitchFamily="2" charset="-52"/>
                <a:cs typeface="Times New Roman" panose="02020603050405020304" pitchFamily="18" charset="0"/>
              </a:rPr>
              <a:t>жағынан</a:t>
            </a:r>
            <a:r>
              <a:rPr lang="ru-RU" sz="2000" dirty="0">
                <a:solidFill>
                  <a:prstClr val="black"/>
                </a:solidFill>
                <a:latin typeface="Montserrat" panose="00000500000000000000" pitchFamily="2" charset="-52"/>
                <a:cs typeface="Times New Roman" panose="02020603050405020304" pitchFamily="18" charset="0"/>
              </a:rPr>
              <a:t> </a:t>
            </a:r>
            <a:r>
              <a:rPr lang="ru-RU" sz="2000" dirty="0" err="1">
                <a:solidFill>
                  <a:prstClr val="black"/>
                </a:solidFill>
                <a:latin typeface="Montserrat" panose="00000500000000000000" pitchFamily="2" charset="-52"/>
                <a:cs typeface="Times New Roman" panose="02020603050405020304" pitchFamily="18" charset="0"/>
              </a:rPr>
              <a:t>толтыру</a:t>
            </a:r>
            <a:r>
              <a:rPr lang="ru-RU" sz="2000" dirty="0">
                <a:solidFill>
                  <a:prstClr val="black"/>
                </a:solidFill>
                <a:latin typeface="Montserrat" panose="00000500000000000000" pitchFamily="2" charset="-52"/>
                <a:cs typeface="Times New Roman" panose="02020603050405020304" pitchFamily="18" charset="0"/>
              </a:rPr>
              <a:t> </a:t>
            </a:r>
            <a:r>
              <a:rPr lang="ru-RU" sz="2000" dirty="0" err="1">
                <a:solidFill>
                  <a:prstClr val="black"/>
                </a:solidFill>
                <a:latin typeface="Montserrat" panose="00000500000000000000" pitchFamily="2" charset="-52"/>
                <a:cs typeface="Times New Roman" panose="02020603050405020304" pitchFamily="18" charset="0"/>
              </a:rPr>
              <a:t>және</a:t>
            </a:r>
            <a:r>
              <a:rPr lang="ru-RU" sz="2000" dirty="0">
                <a:solidFill>
                  <a:prstClr val="black"/>
                </a:solidFill>
                <a:latin typeface="Montserrat" panose="00000500000000000000" pitchFamily="2" charset="-52"/>
                <a:cs typeface="Times New Roman" panose="02020603050405020304" pitchFamily="18" charset="0"/>
              </a:rPr>
              <a:t> </a:t>
            </a:r>
            <a:r>
              <a:rPr lang="ru-RU" sz="2000" dirty="0" err="1">
                <a:solidFill>
                  <a:prstClr val="black"/>
                </a:solidFill>
                <a:latin typeface="Montserrat" panose="00000500000000000000" pitchFamily="2" charset="-52"/>
                <a:cs typeface="Times New Roman" panose="02020603050405020304" pitchFamily="18" charset="0"/>
              </a:rPr>
              <a:t>әртүрлі</a:t>
            </a:r>
            <a:r>
              <a:rPr lang="ru-RU" sz="2000" dirty="0">
                <a:solidFill>
                  <a:prstClr val="black"/>
                </a:solidFill>
                <a:latin typeface="Montserrat" panose="00000500000000000000" pitchFamily="2" charset="-52"/>
                <a:cs typeface="Times New Roman" panose="02020603050405020304" pitchFamily="18" charset="0"/>
              </a:rPr>
              <a:t> </a:t>
            </a:r>
            <a:r>
              <a:rPr lang="ru-RU" sz="2000" dirty="0" err="1">
                <a:solidFill>
                  <a:prstClr val="black"/>
                </a:solidFill>
                <a:latin typeface="Montserrat" panose="00000500000000000000" pitchFamily="2" charset="-52"/>
                <a:cs typeface="Times New Roman" panose="02020603050405020304" pitchFamily="18" charset="0"/>
              </a:rPr>
              <a:t>ұйымдармен</a:t>
            </a:r>
            <a:r>
              <a:rPr lang="ru-RU" sz="2000" dirty="0">
                <a:solidFill>
                  <a:prstClr val="black"/>
                </a:solidFill>
                <a:latin typeface="Montserrat" panose="00000500000000000000" pitchFamily="2" charset="-52"/>
                <a:cs typeface="Times New Roman" panose="02020603050405020304" pitchFamily="18" charset="0"/>
              </a:rPr>
              <a:t> 21 </a:t>
            </a:r>
            <a:r>
              <a:rPr lang="ru-RU" sz="2000" dirty="0" err="1">
                <a:solidFill>
                  <a:prstClr val="black"/>
                </a:solidFill>
                <a:latin typeface="Montserrat" panose="00000500000000000000" pitchFamily="2" charset="-52"/>
                <a:cs typeface="Times New Roman" panose="02020603050405020304" pitchFamily="18" charset="0"/>
              </a:rPr>
              <a:t>құжатқа</a:t>
            </a:r>
            <a:r>
              <a:rPr lang="ru-RU" sz="2000" dirty="0">
                <a:solidFill>
                  <a:prstClr val="black"/>
                </a:solidFill>
                <a:latin typeface="Montserrat" panose="00000500000000000000" pitchFamily="2" charset="-52"/>
                <a:cs typeface="Times New Roman" panose="02020603050405020304" pitchFamily="18" charset="0"/>
              </a:rPr>
              <a:t> </a:t>
            </a:r>
            <a:r>
              <a:rPr lang="ru-RU" sz="2000" dirty="0" err="1">
                <a:solidFill>
                  <a:prstClr val="black"/>
                </a:solidFill>
                <a:latin typeface="Montserrat" panose="00000500000000000000" pitchFamily="2" charset="-52"/>
                <a:cs typeface="Times New Roman" panose="02020603050405020304" pitchFamily="18" charset="0"/>
              </a:rPr>
              <a:t>қол</a:t>
            </a:r>
            <a:r>
              <a:rPr lang="ru-RU" sz="2000" dirty="0">
                <a:solidFill>
                  <a:prstClr val="black"/>
                </a:solidFill>
                <a:latin typeface="Montserrat" panose="00000500000000000000" pitchFamily="2" charset="-52"/>
                <a:cs typeface="Times New Roman" panose="02020603050405020304" pitchFamily="18" charset="0"/>
              </a:rPr>
              <a:t> </a:t>
            </a:r>
            <a:r>
              <a:rPr lang="ru-RU" sz="2000" dirty="0" err="1">
                <a:solidFill>
                  <a:prstClr val="black"/>
                </a:solidFill>
                <a:latin typeface="Montserrat" panose="00000500000000000000" pitchFamily="2" charset="-52"/>
                <a:cs typeface="Times New Roman" panose="02020603050405020304" pitchFamily="18" charset="0"/>
              </a:rPr>
              <a:t>қою</a:t>
            </a:r>
            <a:r>
              <a:rPr lang="ru-RU" sz="2000" dirty="0">
                <a:solidFill>
                  <a:prstClr val="black"/>
                </a:solidFill>
                <a:latin typeface="Montserrat" panose="00000500000000000000" pitchFamily="2" charset="-52"/>
                <a:cs typeface="Times New Roman" panose="02020603050405020304" pitchFamily="18" charset="0"/>
              </a:rPr>
              <a:t> </a:t>
            </a:r>
          </a:p>
        </p:txBody>
      </p:sp>
    </p:spTree>
    <p:extLst>
      <p:ext uri="{BB962C8B-B14F-4D97-AF65-F5344CB8AC3E}">
        <p14:creationId xmlns:p14="http://schemas.microsoft.com/office/powerpoint/2010/main" val="2968265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7252F-AFC4-3FF9-02D8-2F5C7032DDA3}"/>
            </a:ext>
          </a:extLst>
        </p:cNvPr>
        <p:cNvGrpSpPr/>
        <p:nvPr/>
      </p:nvGrpSpPr>
      <p:grpSpPr>
        <a:xfrm>
          <a:off x="0" y="0"/>
          <a:ext cx="0" cy="0"/>
          <a:chOff x="0" y="0"/>
          <a:chExt cx="0" cy="0"/>
        </a:xfrm>
      </p:grpSpPr>
      <p:sp>
        <p:nvSpPr>
          <p:cNvPr id="36" name="Прямоугольник: скругленные углы 35">
            <a:extLst>
              <a:ext uri="{FF2B5EF4-FFF2-40B4-BE49-F238E27FC236}">
                <a16:creationId xmlns:a16="http://schemas.microsoft.com/office/drawing/2014/main" id="{4F8BE327-497F-5AEC-53BC-730C7208760B}"/>
              </a:ext>
            </a:extLst>
          </p:cNvPr>
          <p:cNvSpPr/>
          <p:nvPr/>
        </p:nvSpPr>
        <p:spPr>
          <a:xfrm>
            <a:off x="609600" y="2705101"/>
            <a:ext cx="3272917" cy="3293560"/>
          </a:xfrm>
          <a:prstGeom prst="roundRect">
            <a:avLst/>
          </a:prstGeom>
          <a:solidFill>
            <a:schemeClr val="bg1"/>
          </a:solidFill>
          <a:ln>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скругленные углы 36">
            <a:extLst>
              <a:ext uri="{FF2B5EF4-FFF2-40B4-BE49-F238E27FC236}">
                <a16:creationId xmlns:a16="http://schemas.microsoft.com/office/drawing/2014/main" id="{F724168F-65F2-CA05-DDEC-B7FC7B4737A2}"/>
              </a:ext>
            </a:extLst>
          </p:cNvPr>
          <p:cNvSpPr/>
          <p:nvPr/>
        </p:nvSpPr>
        <p:spPr>
          <a:xfrm>
            <a:off x="4067840" y="2705101"/>
            <a:ext cx="3272917" cy="3293560"/>
          </a:xfrm>
          <a:prstGeom prst="roundRect">
            <a:avLst/>
          </a:prstGeom>
          <a:solidFill>
            <a:schemeClr val="bg1"/>
          </a:solidFill>
          <a:ln>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скругленные углы 37">
            <a:extLst>
              <a:ext uri="{FF2B5EF4-FFF2-40B4-BE49-F238E27FC236}">
                <a16:creationId xmlns:a16="http://schemas.microsoft.com/office/drawing/2014/main" id="{6311FAE4-09AF-EAD8-D623-C9F5ED77522A}"/>
              </a:ext>
            </a:extLst>
          </p:cNvPr>
          <p:cNvSpPr/>
          <p:nvPr/>
        </p:nvSpPr>
        <p:spPr>
          <a:xfrm>
            <a:off x="7510299" y="2705101"/>
            <a:ext cx="3272917" cy="3293560"/>
          </a:xfrm>
          <a:prstGeom prst="roundRect">
            <a:avLst/>
          </a:prstGeom>
          <a:solidFill>
            <a:schemeClr val="bg1"/>
          </a:solidFill>
          <a:ln>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скругленные углы 38">
            <a:extLst>
              <a:ext uri="{FF2B5EF4-FFF2-40B4-BE49-F238E27FC236}">
                <a16:creationId xmlns:a16="http://schemas.microsoft.com/office/drawing/2014/main" id="{C73B58C5-9810-C830-2E58-1B63ABA087C3}"/>
              </a:ext>
            </a:extLst>
          </p:cNvPr>
          <p:cNvSpPr/>
          <p:nvPr/>
        </p:nvSpPr>
        <p:spPr>
          <a:xfrm>
            <a:off x="10976153" y="2705101"/>
            <a:ext cx="3272917" cy="3293560"/>
          </a:xfrm>
          <a:prstGeom prst="roundRect">
            <a:avLst/>
          </a:prstGeom>
          <a:solidFill>
            <a:schemeClr val="bg1"/>
          </a:solidFill>
          <a:ln>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скругленные углы 39">
            <a:extLst>
              <a:ext uri="{FF2B5EF4-FFF2-40B4-BE49-F238E27FC236}">
                <a16:creationId xmlns:a16="http://schemas.microsoft.com/office/drawing/2014/main" id="{E2C22FAE-2609-1131-45FA-A3541E48553D}"/>
              </a:ext>
            </a:extLst>
          </p:cNvPr>
          <p:cNvSpPr/>
          <p:nvPr/>
        </p:nvSpPr>
        <p:spPr>
          <a:xfrm>
            <a:off x="14442007" y="2705101"/>
            <a:ext cx="3272917" cy="3293560"/>
          </a:xfrm>
          <a:prstGeom prst="roundRect">
            <a:avLst/>
          </a:prstGeom>
          <a:solidFill>
            <a:schemeClr val="bg1"/>
          </a:solidFill>
          <a:ln>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скругленные углы 34">
            <a:extLst>
              <a:ext uri="{FF2B5EF4-FFF2-40B4-BE49-F238E27FC236}">
                <a16:creationId xmlns:a16="http://schemas.microsoft.com/office/drawing/2014/main" id="{A9095C61-1A46-6DC5-3E3F-7EA06BB6BC80}"/>
              </a:ext>
            </a:extLst>
          </p:cNvPr>
          <p:cNvSpPr/>
          <p:nvPr/>
        </p:nvSpPr>
        <p:spPr>
          <a:xfrm>
            <a:off x="990600" y="6574373"/>
            <a:ext cx="16556043" cy="1147306"/>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4">
            <a:extLst>
              <a:ext uri="{FF2B5EF4-FFF2-40B4-BE49-F238E27FC236}">
                <a16:creationId xmlns:a16="http://schemas.microsoft.com/office/drawing/2014/main" id="{D483FB92-D405-AAF5-892B-B059E6FE9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5" name="TextBox 13">
            <a:extLst>
              <a:ext uri="{FF2B5EF4-FFF2-40B4-BE49-F238E27FC236}">
                <a16:creationId xmlns:a16="http://schemas.microsoft.com/office/drawing/2014/main" id="{EBD36494-43F5-B797-78B5-A5D2EB55B066}"/>
              </a:ext>
            </a:extLst>
          </p:cNvPr>
          <p:cNvSpPr txBox="1">
            <a:spLocks noChangeArrowheads="1"/>
          </p:cNvSpPr>
          <p:nvPr/>
        </p:nvSpPr>
        <p:spPr bwMode="auto">
          <a:xfrm>
            <a:off x="861813" y="580409"/>
            <a:ext cx="14769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anose="020B0604020202020204" pitchFamily="34" charset="0"/>
                <a:ea typeface="SimSun" panose="02010600030101010101" pitchFamily="2" charset="-122"/>
              </a:defRPr>
            </a:lvl2pPr>
            <a:lvl3pPr marL="1143000" indent="-228600" eaLnBrk="0" hangingPunct="0">
              <a:defRPr>
                <a:latin typeface="Arial" panose="020B0604020202020204" pitchFamily="34" charset="0"/>
                <a:ea typeface="SimSun" panose="02010600030101010101" pitchFamily="2" charset="-122"/>
              </a:defRPr>
            </a:lvl3pPr>
            <a:lvl4pPr marL="1600200" indent="-228600" eaLnBrk="0" hangingPunct="0">
              <a:defRPr>
                <a:latin typeface="Arial" panose="020B0604020202020204" pitchFamily="34" charset="0"/>
                <a:ea typeface="SimSun" panose="02010600030101010101" pitchFamily="2" charset="-122"/>
              </a:defRPr>
            </a:lvl4pPr>
            <a:lvl5pPr marL="2057400" indent="-228600" eaLnBrk="0" hangingPunct="0">
              <a:defRPr>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SimSun" panose="02010600030101010101" pitchFamily="2" charset="-122"/>
              </a:defRPr>
            </a:lvl9pPr>
          </a:lstStyle>
          <a:p>
            <a:pPr defTabSz="1643063" fontAlgn="auto">
              <a:spcAft>
                <a:spcPts val="0"/>
              </a:spcAft>
              <a:defRPr/>
            </a:pPr>
            <a:r>
              <a:rPr lang="ru-RU" altLang="en-US" sz="3200" dirty="0">
                <a:solidFill>
                  <a:schemeClr val="tx1"/>
                </a:solidFill>
                <a:latin typeface="Montserrat" panose="00000500000000000000" pitchFamily="2" charset="-52"/>
                <a:ea typeface="Microsoft YaHei" panose="020B0503020204020204" pitchFamily="2" charset="-122"/>
              </a:rPr>
              <a:t>ҚЫЗМЕТТІҢ ҚАРЖЫЛЫҚ НӘТИЖЕЛЕРІ</a:t>
            </a:r>
          </a:p>
        </p:txBody>
      </p:sp>
      <p:sp>
        <p:nvSpPr>
          <p:cNvPr id="6" name="Slide Number Placeholder 1">
            <a:extLst>
              <a:ext uri="{FF2B5EF4-FFF2-40B4-BE49-F238E27FC236}">
                <a16:creationId xmlns:a16="http://schemas.microsoft.com/office/drawing/2014/main" id="{F86AEDF8-5EDF-AC60-9555-9494C9A425F6}"/>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30</a:t>
            </a:fld>
            <a:endParaRPr lang="ru-RU" dirty="0">
              <a:solidFill>
                <a:prstClr val="black">
                  <a:tint val="82000"/>
                </a:prstClr>
              </a:solidFill>
              <a:latin typeface="Montserrat" panose="00000500000000000000" pitchFamily="2" charset="0"/>
            </a:endParaRPr>
          </a:p>
        </p:txBody>
      </p:sp>
      <p:sp>
        <p:nvSpPr>
          <p:cNvPr id="7" name="TextBox 6">
            <a:extLst>
              <a:ext uri="{FF2B5EF4-FFF2-40B4-BE49-F238E27FC236}">
                <a16:creationId xmlns:a16="http://schemas.microsoft.com/office/drawing/2014/main" id="{82545548-B527-D957-A53E-B42A1BEE0A65}"/>
              </a:ext>
            </a:extLst>
          </p:cNvPr>
          <p:cNvSpPr txBox="1"/>
          <p:nvPr/>
        </p:nvSpPr>
        <p:spPr>
          <a:xfrm>
            <a:off x="861813" y="1582302"/>
            <a:ext cx="15849069" cy="738664"/>
          </a:xfrm>
          <a:prstGeom prst="rect">
            <a:avLst/>
          </a:prstGeom>
          <a:noFill/>
        </p:spPr>
        <p:txBody>
          <a:bodyPr wrap="square">
            <a:spAutoFit/>
          </a:bodyPr>
          <a:lstStyle/>
          <a:p>
            <a:pPr algn="just" defTabSz="1371600" eaLnBrk="1" fontAlgn="auto" hangingPunct="1">
              <a:spcBef>
                <a:spcPts val="0"/>
              </a:spcBef>
              <a:spcAft>
                <a:spcPts val="0"/>
              </a:spcAft>
            </a:pPr>
            <a:r>
              <a:rPr lang="ru-RU" sz="2100" dirty="0" err="1">
                <a:solidFill>
                  <a:prstClr val="black"/>
                </a:solidFill>
                <a:latin typeface="Montserrat" panose="00000500000000000000" pitchFamily="2" charset="-52"/>
                <a:cs typeface="Times New Roman" panose="02020603050405020304" pitchFamily="18" charset="0"/>
              </a:rPr>
              <a:t>Орталықтың</a:t>
            </a:r>
            <a:r>
              <a:rPr lang="ru-RU" sz="2100" dirty="0">
                <a:solidFill>
                  <a:prstClr val="black"/>
                </a:solidFill>
                <a:latin typeface="Montserrat" panose="00000500000000000000" pitchFamily="2" charset="-52"/>
                <a:cs typeface="Times New Roman" panose="02020603050405020304" pitchFamily="18" charset="0"/>
              </a:rPr>
              <a:t> 2024 </a:t>
            </a:r>
            <a:r>
              <a:rPr lang="ru-RU" sz="2100" dirty="0" err="1">
                <a:solidFill>
                  <a:prstClr val="black"/>
                </a:solidFill>
                <a:latin typeface="Montserrat" panose="00000500000000000000" pitchFamily="2" charset="-52"/>
                <a:cs typeface="Times New Roman" panose="02020603050405020304" pitchFamily="18" charset="0"/>
              </a:rPr>
              <a:t>жылғы</a:t>
            </a:r>
            <a:r>
              <a:rPr lang="ru-RU" sz="2100" dirty="0">
                <a:solidFill>
                  <a:prstClr val="black"/>
                </a:solidFill>
                <a:latin typeface="Montserrat" panose="00000500000000000000" pitchFamily="2" charset="-52"/>
                <a:cs typeface="Times New Roman" panose="02020603050405020304" pitchFamily="18" charset="0"/>
              </a:rPr>
              <a:t> даму </a:t>
            </a:r>
            <a:r>
              <a:rPr lang="ru-RU" sz="2100" dirty="0" err="1">
                <a:solidFill>
                  <a:prstClr val="black"/>
                </a:solidFill>
                <a:latin typeface="Montserrat" panose="00000500000000000000" pitchFamily="2" charset="-52"/>
                <a:cs typeface="Times New Roman" panose="02020603050405020304" pitchFamily="18" charset="0"/>
              </a:rPr>
              <a:t>жоспарының</a:t>
            </a:r>
            <a:r>
              <a:rPr lang="ru-RU" sz="2100" dirty="0">
                <a:solidFill>
                  <a:prstClr val="black"/>
                </a:solidFill>
                <a:latin typeface="Montserrat" panose="00000500000000000000" pitchFamily="2" charset="-52"/>
                <a:cs typeface="Times New Roman" panose="02020603050405020304" pitchFamily="18" charset="0"/>
              </a:rPr>
              <a:t> </a:t>
            </a:r>
            <a:r>
              <a:rPr lang="ru-RU" sz="2100" dirty="0" err="1">
                <a:solidFill>
                  <a:prstClr val="black"/>
                </a:solidFill>
                <a:latin typeface="Montserrat" panose="00000500000000000000" pitchFamily="2" charset="-52"/>
                <a:cs typeface="Times New Roman" panose="02020603050405020304" pitchFamily="18" charset="0"/>
              </a:rPr>
              <a:t>орындалуы</a:t>
            </a:r>
            <a:r>
              <a:rPr lang="ru-RU" sz="2100" dirty="0">
                <a:solidFill>
                  <a:prstClr val="black"/>
                </a:solidFill>
                <a:latin typeface="Montserrat" panose="00000500000000000000" pitchFamily="2" charset="-52"/>
                <a:cs typeface="Times New Roman" panose="02020603050405020304" pitchFamily="18" charset="0"/>
              </a:rPr>
              <a:t> </a:t>
            </a:r>
            <a:r>
              <a:rPr lang="ru-RU" sz="2100" dirty="0" err="1">
                <a:solidFill>
                  <a:prstClr val="black"/>
                </a:solidFill>
                <a:latin typeface="Montserrat" panose="00000500000000000000" pitchFamily="2" charset="-52"/>
                <a:cs typeface="Times New Roman" panose="02020603050405020304" pitchFamily="18" charset="0"/>
              </a:rPr>
              <a:t>жөніндегі</a:t>
            </a:r>
            <a:r>
              <a:rPr lang="ru-RU" sz="2100" dirty="0">
                <a:solidFill>
                  <a:prstClr val="black"/>
                </a:solidFill>
                <a:latin typeface="Montserrat" panose="00000500000000000000" pitchFamily="2" charset="-52"/>
                <a:cs typeface="Times New Roman" panose="02020603050405020304" pitchFamily="18" charset="0"/>
              </a:rPr>
              <a:t> </a:t>
            </a:r>
            <a:r>
              <a:rPr lang="ru-RU" sz="2100" dirty="0" err="1">
                <a:solidFill>
                  <a:prstClr val="black"/>
                </a:solidFill>
                <a:latin typeface="Montserrat" panose="00000500000000000000" pitchFamily="2" charset="-52"/>
                <a:cs typeface="Times New Roman" panose="02020603050405020304" pitchFamily="18" charset="0"/>
              </a:rPr>
              <a:t>есепке</a:t>
            </a:r>
            <a:r>
              <a:rPr lang="ru-RU" sz="2100" dirty="0">
                <a:solidFill>
                  <a:prstClr val="black"/>
                </a:solidFill>
                <a:latin typeface="Montserrat" panose="00000500000000000000" pitchFamily="2" charset="-52"/>
                <a:cs typeface="Times New Roman" panose="02020603050405020304" pitchFamily="18" charset="0"/>
              </a:rPr>
              <a:t> </a:t>
            </a:r>
            <a:r>
              <a:rPr lang="ru-RU" sz="2100" dirty="0" err="1">
                <a:solidFill>
                  <a:prstClr val="black"/>
                </a:solidFill>
                <a:latin typeface="Montserrat" panose="00000500000000000000" pitchFamily="2" charset="-52"/>
                <a:cs typeface="Times New Roman" panose="02020603050405020304" pitchFamily="18" charset="0"/>
              </a:rPr>
              <a:t>сәйкес</a:t>
            </a:r>
            <a:r>
              <a:rPr lang="ru-RU" sz="2100" dirty="0">
                <a:solidFill>
                  <a:prstClr val="black"/>
                </a:solidFill>
                <a:latin typeface="Montserrat" panose="00000500000000000000" pitchFamily="2" charset="-52"/>
                <a:cs typeface="Times New Roman" panose="02020603050405020304" pitchFamily="18" charset="0"/>
              </a:rPr>
              <a:t> </a:t>
            </a:r>
            <a:r>
              <a:rPr lang="ru-RU" sz="2100" dirty="0" err="1">
                <a:solidFill>
                  <a:prstClr val="black"/>
                </a:solidFill>
                <a:latin typeface="Montserrat" panose="00000500000000000000" pitchFamily="2" charset="-52"/>
                <a:cs typeface="Times New Roman" panose="02020603050405020304" pitchFamily="18" charset="0"/>
              </a:rPr>
              <a:t>қаржылық</a:t>
            </a:r>
            <a:r>
              <a:rPr lang="ru-RU" sz="2100" dirty="0">
                <a:solidFill>
                  <a:prstClr val="black"/>
                </a:solidFill>
                <a:latin typeface="Montserrat" panose="00000500000000000000" pitchFamily="2" charset="-52"/>
                <a:cs typeface="Times New Roman" panose="02020603050405020304" pitchFamily="18" charset="0"/>
              </a:rPr>
              <a:t> </a:t>
            </a:r>
            <a:r>
              <a:rPr lang="ru-RU" sz="2100" dirty="0" err="1">
                <a:solidFill>
                  <a:prstClr val="black"/>
                </a:solidFill>
                <a:latin typeface="Montserrat" panose="00000500000000000000" pitchFamily="2" charset="-52"/>
                <a:cs typeface="Times New Roman" panose="02020603050405020304" pitchFamily="18" charset="0"/>
              </a:rPr>
              <a:t>көрсеткіштер</a:t>
            </a:r>
            <a:r>
              <a:rPr lang="ru-RU" sz="2100" dirty="0">
                <a:solidFill>
                  <a:prstClr val="black"/>
                </a:solidFill>
                <a:latin typeface="Montserrat" panose="00000500000000000000" pitchFamily="2" charset="-52"/>
                <a:cs typeface="Times New Roman" panose="02020603050405020304" pitchFamily="18" charset="0"/>
              </a:rPr>
              <a:t> </a:t>
            </a:r>
            <a:r>
              <a:rPr lang="ru-RU" sz="2100" dirty="0" err="1">
                <a:solidFill>
                  <a:prstClr val="black"/>
                </a:solidFill>
                <a:latin typeface="Montserrat" panose="00000500000000000000" pitchFamily="2" charset="-52"/>
                <a:cs typeface="Times New Roman" panose="02020603050405020304" pitchFamily="18" charset="0"/>
              </a:rPr>
              <a:t>мынадай</a:t>
            </a:r>
            <a:r>
              <a:rPr lang="ru-RU" sz="2100" dirty="0">
                <a:solidFill>
                  <a:prstClr val="black"/>
                </a:solidFill>
                <a:latin typeface="Montserrat" panose="00000500000000000000" pitchFamily="2" charset="-52"/>
                <a:cs typeface="Times New Roman" panose="02020603050405020304" pitchFamily="18" charset="0"/>
              </a:rPr>
              <a:t>: :</a:t>
            </a:r>
            <a:endParaRPr lang="ru-RU" sz="2100" dirty="0">
              <a:solidFill>
                <a:prstClr val="black"/>
              </a:solidFill>
              <a:latin typeface="Aptos"/>
            </a:endParaRPr>
          </a:p>
        </p:txBody>
      </p:sp>
      <p:sp>
        <p:nvSpPr>
          <p:cNvPr id="11" name="Прямоугольник: скругленные углы 16">
            <a:extLst>
              <a:ext uri="{FF2B5EF4-FFF2-40B4-BE49-F238E27FC236}">
                <a16:creationId xmlns:a16="http://schemas.microsoft.com/office/drawing/2014/main" id="{3B988513-EC6C-372A-E7E0-31488902D28D}"/>
              </a:ext>
            </a:extLst>
          </p:cNvPr>
          <p:cNvSpPr/>
          <p:nvPr/>
        </p:nvSpPr>
        <p:spPr>
          <a:xfrm>
            <a:off x="1678642" y="6591160"/>
            <a:ext cx="3043517" cy="1147306"/>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ru-RU" sz="2000" b="1" dirty="0">
                <a:solidFill>
                  <a:schemeClr val="tx1"/>
                </a:solidFill>
                <a:latin typeface="Montserrat" panose="00000500000000000000" pitchFamily="2" charset="-52"/>
                <a:cs typeface="Times New Roman" panose="02020603050405020304" pitchFamily="18" charset="0"/>
              </a:rPr>
              <a:t>ТАБЫС</a:t>
            </a:r>
            <a:r>
              <a:rPr lang="ru-RU" sz="2000" dirty="0">
                <a:solidFill>
                  <a:schemeClr val="tx1"/>
                </a:solidFill>
                <a:latin typeface="Montserrat" panose="00000500000000000000" pitchFamily="2" charset="-52"/>
                <a:cs typeface="Times New Roman" panose="02020603050405020304" pitchFamily="18" charset="0"/>
              </a:rPr>
              <a:t> </a:t>
            </a:r>
          </a:p>
          <a:p>
            <a:pPr algn="just" defTabSz="1371600" eaLnBrk="1" fontAlgn="auto" hangingPunct="1">
              <a:spcBef>
                <a:spcPts val="0"/>
              </a:spcBef>
              <a:spcAft>
                <a:spcPts val="0"/>
              </a:spcAft>
            </a:pPr>
            <a:r>
              <a:rPr lang="ru-RU" sz="1600" i="1" dirty="0" err="1">
                <a:solidFill>
                  <a:schemeClr val="tx1"/>
                </a:solidFill>
                <a:latin typeface="Montserrat" panose="00000500000000000000" pitchFamily="2" charset="-52"/>
                <a:cs typeface="Times New Roman" panose="02020603050405020304" pitchFamily="18" charset="0"/>
              </a:rPr>
              <a:t>салық</a:t>
            </a:r>
            <a:r>
              <a:rPr lang="ru-RU" sz="1600" i="1" dirty="0">
                <a:solidFill>
                  <a:schemeClr val="tx1"/>
                </a:solidFill>
                <a:latin typeface="Montserrat" panose="00000500000000000000" pitchFamily="2" charset="-52"/>
                <a:cs typeface="Times New Roman" panose="02020603050405020304" pitchFamily="18" charset="0"/>
              </a:rPr>
              <a:t> </a:t>
            </a:r>
            <a:r>
              <a:rPr lang="ru-RU" sz="1600" i="1" dirty="0" err="1">
                <a:solidFill>
                  <a:schemeClr val="tx1"/>
                </a:solidFill>
                <a:latin typeface="Montserrat" panose="00000500000000000000" pitchFamily="2" charset="-52"/>
                <a:cs typeface="Times New Roman" panose="02020603050405020304" pitchFamily="18" charset="0"/>
              </a:rPr>
              <a:t>салынғанға</a:t>
            </a:r>
            <a:r>
              <a:rPr lang="ru-RU" sz="1600" i="1" dirty="0">
                <a:solidFill>
                  <a:schemeClr val="tx1"/>
                </a:solidFill>
                <a:latin typeface="Montserrat" panose="00000500000000000000" pitchFamily="2" charset="-52"/>
                <a:cs typeface="Times New Roman" panose="02020603050405020304" pitchFamily="18" charset="0"/>
              </a:rPr>
              <a:t> </a:t>
            </a:r>
            <a:r>
              <a:rPr lang="ru-RU" sz="1600" i="1" dirty="0" err="1">
                <a:solidFill>
                  <a:schemeClr val="tx1"/>
                </a:solidFill>
                <a:latin typeface="Montserrat" panose="00000500000000000000" pitchFamily="2" charset="-52"/>
                <a:cs typeface="Times New Roman" panose="02020603050405020304" pitchFamily="18" charset="0"/>
              </a:rPr>
              <a:t>дейін</a:t>
            </a:r>
            <a:endParaRPr lang="ru-RU" sz="2000" dirty="0">
              <a:solidFill>
                <a:schemeClr val="tx1"/>
              </a:solidFill>
              <a:latin typeface="Montserrat" panose="00000500000000000000" pitchFamily="2" charset="-52"/>
              <a:cs typeface="Times New Roman" panose="02020603050405020304" pitchFamily="18" charset="0"/>
            </a:endParaRPr>
          </a:p>
        </p:txBody>
      </p:sp>
      <p:sp>
        <p:nvSpPr>
          <p:cNvPr id="12" name="Прямоугольник: скругленные углы 16">
            <a:extLst>
              <a:ext uri="{FF2B5EF4-FFF2-40B4-BE49-F238E27FC236}">
                <a16:creationId xmlns:a16="http://schemas.microsoft.com/office/drawing/2014/main" id="{DF6E245E-78DF-9DE6-E7DD-0C56A73278B4}"/>
              </a:ext>
            </a:extLst>
          </p:cNvPr>
          <p:cNvSpPr/>
          <p:nvPr/>
        </p:nvSpPr>
        <p:spPr>
          <a:xfrm>
            <a:off x="609600" y="8082966"/>
            <a:ext cx="17105324" cy="1147306"/>
          </a:xfrm>
          <a:prstGeom prst="roundRect">
            <a:avLst>
              <a:gd name="adj" fmla="val 1307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Коммерциялық</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емес</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ұйымдар</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туралы</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ҚР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Заңына</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сәйкес</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Орталық</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өз</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акциялары</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бойынша</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дивидендтер</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есептемейді</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және</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төлемейді</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Орталықтың</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барлық</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кірістері</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тек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қана</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Орталықты</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дамытуға</a:t>
            </a:r>
            <a:r>
              <a:rPr lang="ru-RU" sz="1900" dirty="0">
                <a:solidFill>
                  <a:prstClr val="black"/>
                </a:solidFill>
                <a:latin typeface="Montserrat" panose="00000500000000000000" pitchFamily="2" charset="-52"/>
                <a:ea typeface="Calibri" panose="020F0502020204030204" pitchFamily="34" charset="0"/>
                <a:cs typeface="Times New Roman" panose="02020603050405020304" pitchFamily="18" charset="0"/>
              </a:rPr>
              <a:t> </a:t>
            </a:r>
            <a:r>
              <a:rPr lang="ru-RU" sz="1900" dirty="0" err="1">
                <a:solidFill>
                  <a:prstClr val="black"/>
                </a:solidFill>
                <a:latin typeface="Montserrat" panose="00000500000000000000" pitchFamily="2" charset="-52"/>
                <a:ea typeface="Calibri" panose="020F0502020204030204" pitchFamily="34" charset="0"/>
                <a:cs typeface="Times New Roman" panose="02020603050405020304" pitchFamily="18" charset="0"/>
              </a:rPr>
              <a:t>пайдаланылады</a:t>
            </a:r>
            <a:endParaRPr lang="ru-RU" sz="1900" dirty="0">
              <a:solidFill>
                <a:prstClr val="black"/>
              </a:solidFill>
              <a:latin typeface="Aptos"/>
            </a:endParaRPr>
          </a:p>
        </p:txBody>
      </p:sp>
      <p:sp>
        <p:nvSpPr>
          <p:cNvPr id="16" name="TextBox 15">
            <a:extLst>
              <a:ext uri="{FF2B5EF4-FFF2-40B4-BE49-F238E27FC236}">
                <a16:creationId xmlns:a16="http://schemas.microsoft.com/office/drawing/2014/main" id="{EBDB0AA1-B3F1-82F2-78B8-A609C8748B66}"/>
              </a:ext>
            </a:extLst>
          </p:cNvPr>
          <p:cNvSpPr txBox="1"/>
          <p:nvPr/>
        </p:nvSpPr>
        <p:spPr>
          <a:xfrm>
            <a:off x="861813" y="3379269"/>
            <a:ext cx="2659568" cy="707886"/>
          </a:xfrm>
          <a:prstGeom prst="rect">
            <a:avLst/>
          </a:prstGeom>
          <a:noFill/>
        </p:spPr>
        <p:txBody>
          <a:bodyPr wrap="square">
            <a:spAutoFit/>
          </a:bodyPr>
          <a:lstStyle/>
          <a:p>
            <a:pPr algn="ctr"/>
            <a:r>
              <a:rPr lang="en-US" sz="2400" b="1" dirty="0">
                <a:latin typeface="Montserrat" panose="00000500000000000000" pitchFamily="2" charset="0"/>
              </a:rPr>
              <a:t>1 431 605 </a:t>
            </a:r>
            <a:r>
              <a:rPr lang="ru-RU" sz="2000" dirty="0" err="1">
                <a:latin typeface="Montserrat" panose="00000500000000000000" pitchFamily="2" charset="0"/>
              </a:rPr>
              <a:t>мың</a:t>
            </a:r>
            <a:r>
              <a:rPr lang="ru-RU" sz="2000" dirty="0">
                <a:latin typeface="Montserrat" panose="00000500000000000000" pitchFamily="2" charset="0"/>
              </a:rPr>
              <a:t> </a:t>
            </a:r>
            <a:r>
              <a:rPr lang="ru-RU" sz="2000" dirty="0" err="1">
                <a:latin typeface="Montserrat" panose="00000500000000000000" pitchFamily="2" charset="0"/>
              </a:rPr>
              <a:t>тг</a:t>
            </a:r>
            <a:r>
              <a:rPr lang="ru-RU" sz="2000" dirty="0">
                <a:latin typeface="Montserrat" panose="00000500000000000000" pitchFamily="2" charset="0"/>
              </a:rPr>
              <a:t>  </a:t>
            </a:r>
            <a:r>
              <a:rPr lang="ru-RU" sz="1600" i="1" dirty="0">
                <a:latin typeface="Montserrat" panose="00000500000000000000" pitchFamily="2" charset="0"/>
              </a:rPr>
              <a:t>ҚҚС-</a:t>
            </a:r>
            <a:r>
              <a:rPr lang="ru-RU" sz="1600" i="1" dirty="0" err="1">
                <a:latin typeface="Montserrat" panose="00000500000000000000" pitchFamily="2" charset="0"/>
              </a:rPr>
              <a:t>сыз</a:t>
            </a:r>
            <a:endParaRPr lang="ru-RU" sz="2100" i="1" dirty="0">
              <a:latin typeface="Montserrat" panose="00000500000000000000" pitchFamily="2" charset="0"/>
            </a:endParaRPr>
          </a:p>
        </p:txBody>
      </p:sp>
      <p:sp>
        <p:nvSpPr>
          <p:cNvPr id="18" name="TextBox 17">
            <a:extLst>
              <a:ext uri="{FF2B5EF4-FFF2-40B4-BE49-F238E27FC236}">
                <a16:creationId xmlns:a16="http://schemas.microsoft.com/office/drawing/2014/main" id="{3F1C13D4-8B8C-F78D-9D46-2E3A360E8943}"/>
              </a:ext>
            </a:extLst>
          </p:cNvPr>
          <p:cNvSpPr txBox="1"/>
          <p:nvPr/>
        </p:nvSpPr>
        <p:spPr>
          <a:xfrm>
            <a:off x="728920" y="4538369"/>
            <a:ext cx="3098358" cy="1077218"/>
          </a:xfrm>
          <a:prstGeom prst="rect">
            <a:avLst/>
          </a:prstGeom>
          <a:noFill/>
        </p:spPr>
        <p:txBody>
          <a:bodyPr wrap="square">
            <a:spAutoFit/>
          </a:bodyPr>
          <a:lstStyle/>
          <a:p>
            <a:pPr algn="ctr"/>
            <a:r>
              <a:rPr lang="ru-RU" sz="1600" i="1" dirty="0" err="1">
                <a:latin typeface="Montserrat" panose="00000500000000000000" pitchFamily="2" charset="0"/>
              </a:rPr>
              <a:t>жоспарлы</a:t>
            </a:r>
            <a:r>
              <a:rPr lang="ru-RU" sz="1600" i="1" dirty="0">
                <a:latin typeface="Montserrat" panose="00000500000000000000" pitchFamily="2" charset="0"/>
              </a:rPr>
              <a:t> </a:t>
            </a:r>
            <a:r>
              <a:rPr lang="ru-RU" sz="1600" i="1" dirty="0" err="1">
                <a:latin typeface="Montserrat" panose="00000500000000000000" pitchFamily="2" charset="0"/>
              </a:rPr>
              <a:t>көрсеткіштерден</a:t>
            </a:r>
            <a:r>
              <a:rPr lang="ru-RU" sz="1600" i="1" dirty="0">
                <a:latin typeface="Montserrat" panose="00000500000000000000" pitchFamily="2" charset="0"/>
              </a:rPr>
              <a:t> 11% </a:t>
            </a:r>
          </a:p>
          <a:p>
            <a:pPr algn="ctr"/>
            <a:r>
              <a:rPr lang="ru-RU" sz="1600" i="1" dirty="0" err="1">
                <a:latin typeface="Montserrat" panose="00000500000000000000" pitchFamily="2" charset="0"/>
              </a:rPr>
              <a:t>немесе</a:t>
            </a:r>
            <a:r>
              <a:rPr lang="ru-RU" sz="1600" i="1" dirty="0">
                <a:latin typeface="Montserrat" panose="00000500000000000000" pitchFamily="2" charset="0"/>
              </a:rPr>
              <a:t> 184 910,18 </a:t>
            </a:r>
            <a:r>
              <a:rPr lang="ru-RU" sz="1600" i="1" dirty="0" err="1">
                <a:latin typeface="Montserrat" panose="00000500000000000000" pitchFamily="2" charset="0"/>
              </a:rPr>
              <a:t>мың</a:t>
            </a:r>
            <a:r>
              <a:rPr lang="ru-RU" sz="1600" i="1" dirty="0">
                <a:latin typeface="Montserrat" panose="00000500000000000000" pitchFamily="2" charset="0"/>
              </a:rPr>
              <a:t> </a:t>
            </a:r>
            <a:r>
              <a:rPr lang="ru-RU" sz="1600" i="1" dirty="0" err="1">
                <a:latin typeface="Montserrat" panose="00000500000000000000" pitchFamily="2" charset="0"/>
              </a:rPr>
              <a:t>теңгеге</a:t>
            </a:r>
            <a:r>
              <a:rPr lang="ru-RU" sz="1600" dirty="0">
                <a:solidFill>
                  <a:schemeClr val="tx1"/>
                </a:solidFill>
                <a:latin typeface="Montserrat" panose="00000500000000000000" pitchFamily="2" charset="0"/>
              </a:rPr>
              <a:t>. аз</a:t>
            </a:r>
          </a:p>
        </p:txBody>
      </p:sp>
      <p:sp>
        <p:nvSpPr>
          <p:cNvPr id="20" name="TextBox 19">
            <a:extLst>
              <a:ext uri="{FF2B5EF4-FFF2-40B4-BE49-F238E27FC236}">
                <a16:creationId xmlns:a16="http://schemas.microsoft.com/office/drawing/2014/main" id="{AF6B1EF0-6F37-1317-F105-3855E68BFC7A}"/>
              </a:ext>
            </a:extLst>
          </p:cNvPr>
          <p:cNvSpPr txBox="1"/>
          <p:nvPr/>
        </p:nvSpPr>
        <p:spPr>
          <a:xfrm>
            <a:off x="4504166" y="3399235"/>
            <a:ext cx="2600824" cy="769441"/>
          </a:xfrm>
          <a:prstGeom prst="rect">
            <a:avLst/>
          </a:prstGeom>
          <a:noFill/>
        </p:spPr>
        <p:txBody>
          <a:bodyPr wrap="square">
            <a:spAutoFit/>
          </a:bodyPr>
          <a:lstStyle/>
          <a:p>
            <a:pPr algn="ctr"/>
            <a:r>
              <a:rPr lang="en-US" sz="2400" b="1" dirty="0">
                <a:latin typeface="Montserrat" panose="00000500000000000000" pitchFamily="2" charset="0"/>
              </a:rPr>
              <a:t>1 362 547</a:t>
            </a:r>
            <a:r>
              <a:rPr lang="ru-RU" sz="2400" b="1" dirty="0">
                <a:latin typeface="Montserrat" panose="00000500000000000000" pitchFamily="2" charset="0"/>
              </a:rPr>
              <a:t> </a:t>
            </a:r>
            <a:r>
              <a:rPr lang="ru-RU" sz="2000" dirty="0" err="1">
                <a:latin typeface="Montserrat" panose="00000500000000000000" pitchFamily="2" charset="0"/>
              </a:rPr>
              <a:t>мың</a:t>
            </a:r>
            <a:r>
              <a:rPr lang="ru-RU" sz="2000" dirty="0">
                <a:latin typeface="Montserrat" panose="00000500000000000000" pitchFamily="2" charset="0"/>
              </a:rPr>
              <a:t> </a:t>
            </a:r>
            <a:r>
              <a:rPr lang="ru-RU" sz="2000" dirty="0" err="1">
                <a:latin typeface="Montserrat" panose="00000500000000000000" pitchFamily="2" charset="0"/>
              </a:rPr>
              <a:t>тг</a:t>
            </a:r>
            <a:r>
              <a:rPr lang="ru-RU" sz="2000" dirty="0">
                <a:latin typeface="Montserrat" panose="00000500000000000000" pitchFamily="2" charset="0"/>
              </a:rPr>
              <a:t> ҚҚС-</a:t>
            </a:r>
            <a:r>
              <a:rPr lang="ru-RU" sz="2000" dirty="0" err="1">
                <a:latin typeface="Montserrat" panose="00000500000000000000" pitchFamily="2" charset="0"/>
              </a:rPr>
              <a:t>сыз</a:t>
            </a:r>
            <a:endParaRPr lang="ru-RU" sz="1600" i="1" dirty="0">
              <a:latin typeface="Montserrat" panose="00000500000000000000" pitchFamily="2" charset="0"/>
            </a:endParaRPr>
          </a:p>
        </p:txBody>
      </p:sp>
      <p:sp>
        <p:nvSpPr>
          <p:cNvPr id="22" name="TextBox 21">
            <a:extLst>
              <a:ext uri="{FF2B5EF4-FFF2-40B4-BE49-F238E27FC236}">
                <a16:creationId xmlns:a16="http://schemas.microsoft.com/office/drawing/2014/main" id="{96D62948-C9EC-B1D0-5C0C-E8443648D904}"/>
              </a:ext>
            </a:extLst>
          </p:cNvPr>
          <p:cNvSpPr txBox="1"/>
          <p:nvPr/>
        </p:nvSpPr>
        <p:spPr>
          <a:xfrm>
            <a:off x="4058689" y="4499314"/>
            <a:ext cx="3325560" cy="1077218"/>
          </a:xfrm>
          <a:prstGeom prst="rect">
            <a:avLst/>
          </a:prstGeom>
          <a:noFill/>
        </p:spPr>
        <p:txBody>
          <a:bodyPr wrap="square">
            <a:spAutoFit/>
          </a:bodyPr>
          <a:lstStyle/>
          <a:p>
            <a:pPr algn="ctr"/>
            <a:r>
              <a:rPr lang="ru-RU" sz="1600" i="1" dirty="0" err="1">
                <a:latin typeface="Montserrat" panose="00000500000000000000" pitchFamily="2" charset="0"/>
              </a:rPr>
              <a:t>жоспарлы</a:t>
            </a:r>
            <a:r>
              <a:rPr lang="ru-RU" sz="1600" i="1" dirty="0">
                <a:latin typeface="Montserrat" panose="00000500000000000000" pitchFamily="2" charset="0"/>
              </a:rPr>
              <a:t> </a:t>
            </a:r>
            <a:r>
              <a:rPr lang="ru-RU" sz="1600" i="1" dirty="0" err="1">
                <a:latin typeface="Montserrat" panose="00000500000000000000" pitchFamily="2" charset="0"/>
              </a:rPr>
              <a:t>көрсеткіштерден</a:t>
            </a:r>
            <a:r>
              <a:rPr lang="ru-RU" sz="1600" i="1" dirty="0">
                <a:latin typeface="Montserrat" panose="00000500000000000000" pitchFamily="2" charset="0"/>
              </a:rPr>
              <a:t> 14%</a:t>
            </a:r>
          </a:p>
          <a:p>
            <a:pPr algn="ctr"/>
            <a:r>
              <a:rPr lang="ru-RU" sz="1600" i="1" dirty="0" err="1">
                <a:latin typeface="Montserrat" panose="00000500000000000000" pitchFamily="2" charset="0"/>
              </a:rPr>
              <a:t>немесе</a:t>
            </a:r>
            <a:r>
              <a:rPr lang="ru-RU" sz="1600" i="1" dirty="0">
                <a:latin typeface="Montserrat" panose="00000500000000000000" pitchFamily="2" charset="0"/>
              </a:rPr>
              <a:t> 230 896,31 </a:t>
            </a:r>
            <a:r>
              <a:rPr lang="ru-RU" sz="1600" i="1" dirty="0" err="1">
                <a:latin typeface="Montserrat" panose="00000500000000000000" pitchFamily="2" charset="0"/>
              </a:rPr>
              <a:t>мың</a:t>
            </a:r>
            <a:r>
              <a:rPr lang="ru-RU" sz="1600" i="1" dirty="0">
                <a:latin typeface="Montserrat" panose="00000500000000000000" pitchFamily="2" charset="0"/>
              </a:rPr>
              <a:t> </a:t>
            </a:r>
            <a:r>
              <a:rPr lang="ru-RU" sz="1600" i="1" dirty="0" err="1">
                <a:latin typeface="Montserrat" panose="00000500000000000000" pitchFamily="2" charset="0"/>
              </a:rPr>
              <a:t>теңгеге</a:t>
            </a:r>
            <a:r>
              <a:rPr lang="ru-RU" sz="1600" i="1" dirty="0">
                <a:latin typeface="Montserrat" panose="00000500000000000000" pitchFamily="2" charset="0"/>
              </a:rPr>
              <a:t> аз</a:t>
            </a:r>
            <a:endParaRPr lang="ru-RU" sz="1600" b="0" dirty="0">
              <a:solidFill>
                <a:schemeClr val="tx1"/>
              </a:solidFill>
              <a:latin typeface="Montserrat" panose="00000500000000000000" pitchFamily="2" charset="0"/>
            </a:endParaRPr>
          </a:p>
        </p:txBody>
      </p:sp>
      <p:sp>
        <p:nvSpPr>
          <p:cNvPr id="24" name="TextBox 23">
            <a:extLst>
              <a:ext uri="{FF2B5EF4-FFF2-40B4-BE49-F238E27FC236}">
                <a16:creationId xmlns:a16="http://schemas.microsoft.com/office/drawing/2014/main" id="{CF692F38-C2EA-26EF-93D5-497CF402B2F6}"/>
              </a:ext>
            </a:extLst>
          </p:cNvPr>
          <p:cNvSpPr txBox="1"/>
          <p:nvPr/>
        </p:nvSpPr>
        <p:spPr>
          <a:xfrm>
            <a:off x="8154494" y="3557582"/>
            <a:ext cx="2362199" cy="461665"/>
          </a:xfrm>
          <a:prstGeom prst="rect">
            <a:avLst/>
          </a:prstGeom>
          <a:noFill/>
        </p:spPr>
        <p:txBody>
          <a:bodyPr wrap="square">
            <a:spAutoFit/>
          </a:bodyPr>
          <a:lstStyle/>
          <a:p>
            <a:r>
              <a:rPr lang="ru-RU" sz="2400" b="1" dirty="0">
                <a:latin typeface="Montserrat" panose="00000500000000000000" pitchFamily="2" charset="0"/>
              </a:rPr>
              <a:t>312 610 </a:t>
            </a:r>
            <a:r>
              <a:rPr lang="ru-RU" sz="2000" dirty="0" err="1">
                <a:latin typeface="Montserrat" panose="00000500000000000000" pitchFamily="2" charset="0"/>
              </a:rPr>
              <a:t>мың</a:t>
            </a:r>
            <a:r>
              <a:rPr lang="ru-RU" sz="2000" dirty="0">
                <a:latin typeface="Montserrat" panose="00000500000000000000" pitchFamily="2" charset="0"/>
              </a:rPr>
              <a:t> </a:t>
            </a:r>
            <a:r>
              <a:rPr lang="ru-RU" sz="2000" dirty="0" err="1">
                <a:latin typeface="Montserrat" panose="00000500000000000000" pitchFamily="2" charset="0"/>
              </a:rPr>
              <a:t>тг</a:t>
            </a:r>
            <a:r>
              <a:rPr lang="ru-RU" sz="2000" dirty="0">
                <a:latin typeface="Montserrat" panose="00000500000000000000" pitchFamily="2" charset="0"/>
              </a:rPr>
              <a:t>.</a:t>
            </a:r>
            <a:endParaRPr lang="ru-RU" sz="2100" dirty="0">
              <a:latin typeface="Montserrat" panose="00000500000000000000" pitchFamily="2" charset="0"/>
            </a:endParaRPr>
          </a:p>
        </p:txBody>
      </p:sp>
      <p:sp>
        <p:nvSpPr>
          <p:cNvPr id="26" name="TextBox 25">
            <a:extLst>
              <a:ext uri="{FF2B5EF4-FFF2-40B4-BE49-F238E27FC236}">
                <a16:creationId xmlns:a16="http://schemas.microsoft.com/office/drawing/2014/main" id="{55CC03B7-BD6D-E6B6-9850-5D7ADF243AE0}"/>
              </a:ext>
            </a:extLst>
          </p:cNvPr>
          <p:cNvSpPr txBox="1"/>
          <p:nvPr/>
        </p:nvSpPr>
        <p:spPr>
          <a:xfrm>
            <a:off x="11427411" y="3625490"/>
            <a:ext cx="2570860" cy="461665"/>
          </a:xfrm>
          <a:prstGeom prst="rect">
            <a:avLst/>
          </a:prstGeom>
          <a:noFill/>
        </p:spPr>
        <p:txBody>
          <a:bodyPr wrap="square">
            <a:spAutoFit/>
          </a:bodyPr>
          <a:lstStyle/>
          <a:p>
            <a:r>
              <a:rPr lang="en-US" altLang="ru-RU" sz="2400" b="1" dirty="0">
                <a:latin typeface="Montserrat" panose="00000500000000000000" pitchFamily="2" charset="0"/>
              </a:rPr>
              <a:t>984 518</a:t>
            </a:r>
            <a:r>
              <a:rPr lang="ru-RU" sz="2400" dirty="0">
                <a:latin typeface="Montserrat" panose="00000500000000000000" pitchFamily="2" charset="0"/>
              </a:rPr>
              <a:t> </a:t>
            </a:r>
            <a:r>
              <a:rPr lang="ru-RU" sz="2000" dirty="0" err="1">
                <a:latin typeface="Montserrat" panose="00000500000000000000" pitchFamily="2" charset="0"/>
              </a:rPr>
              <a:t>мың</a:t>
            </a:r>
            <a:r>
              <a:rPr lang="ru-RU" sz="2000" dirty="0">
                <a:latin typeface="Montserrat" panose="00000500000000000000" pitchFamily="2" charset="0"/>
              </a:rPr>
              <a:t> </a:t>
            </a:r>
            <a:r>
              <a:rPr lang="ru-RU" sz="2000" dirty="0" err="1">
                <a:latin typeface="Montserrat" panose="00000500000000000000" pitchFamily="2" charset="0"/>
              </a:rPr>
              <a:t>тг</a:t>
            </a:r>
            <a:r>
              <a:rPr lang="ru-RU" sz="2000" dirty="0">
                <a:latin typeface="Montserrat" panose="00000500000000000000" pitchFamily="2" charset="0"/>
              </a:rPr>
              <a:t>.</a:t>
            </a:r>
            <a:endParaRPr lang="ru-RU" sz="2400" dirty="0">
              <a:latin typeface="Montserrat" panose="00000500000000000000" pitchFamily="2" charset="0"/>
            </a:endParaRPr>
          </a:p>
        </p:txBody>
      </p:sp>
      <p:sp>
        <p:nvSpPr>
          <p:cNvPr id="28" name="TextBox 27">
            <a:extLst>
              <a:ext uri="{FF2B5EF4-FFF2-40B4-BE49-F238E27FC236}">
                <a16:creationId xmlns:a16="http://schemas.microsoft.com/office/drawing/2014/main" id="{825F83DC-02A7-CBE9-C411-DD2677286F2A}"/>
              </a:ext>
            </a:extLst>
          </p:cNvPr>
          <p:cNvSpPr txBox="1"/>
          <p:nvPr/>
        </p:nvSpPr>
        <p:spPr>
          <a:xfrm>
            <a:off x="14944637" y="3660779"/>
            <a:ext cx="2602006" cy="461665"/>
          </a:xfrm>
          <a:prstGeom prst="rect">
            <a:avLst/>
          </a:prstGeom>
          <a:noFill/>
        </p:spPr>
        <p:txBody>
          <a:bodyPr wrap="square">
            <a:spAutoFit/>
          </a:bodyPr>
          <a:lstStyle/>
          <a:p>
            <a:r>
              <a:rPr lang="en-US" altLang="ru-RU" sz="2400" b="1" dirty="0">
                <a:latin typeface="Montserrat" panose="00000500000000000000" pitchFamily="2" charset="0"/>
              </a:rPr>
              <a:t>452 937</a:t>
            </a:r>
            <a:r>
              <a:rPr lang="ru-RU" sz="2400" b="1" dirty="0">
                <a:latin typeface="Montserrat" panose="00000500000000000000" pitchFamily="2" charset="0"/>
              </a:rPr>
              <a:t> </a:t>
            </a:r>
            <a:r>
              <a:rPr lang="ru-RU" sz="2000" dirty="0" err="1">
                <a:latin typeface="Montserrat" panose="00000500000000000000" pitchFamily="2" charset="0"/>
              </a:rPr>
              <a:t>мың</a:t>
            </a:r>
            <a:r>
              <a:rPr lang="ru-RU" sz="2000" dirty="0">
                <a:latin typeface="Montserrat" panose="00000500000000000000" pitchFamily="2" charset="0"/>
              </a:rPr>
              <a:t> </a:t>
            </a:r>
            <a:r>
              <a:rPr lang="ru-RU" sz="2000" dirty="0" err="1">
                <a:latin typeface="Montserrat" panose="00000500000000000000" pitchFamily="2" charset="0"/>
              </a:rPr>
              <a:t>тг</a:t>
            </a:r>
            <a:endParaRPr lang="ru-RU" sz="2400" dirty="0">
              <a:latin typeface="Montserrat" panose="00000500000000000000" pitchFamily="2" charset="0"/>
            </a:endParaRPr>
          </a:p>
        </p:txBody>
      </p:sp>
      <p:sp>
        <p:nvSpPr>
          <p:cNvPr id="30" name="TextBox 29">
            <a:extLst>
              <a:ext uri="{FF2B5EF4-FFF2-40B4-BE49-F238E27FC236}">
                <a16:creationId xmlns:a16="http://schemas.microsoft.com/office/drawing/2014/main" id="{03BD59CA-108A-38F6-6B93-147345069056}"/>
              </a:ext>
            </a:extLst>
          </p:cNvPr>
          <p:cNvSpPr txBox="1"/>
          <p:nvPr/>
        </p:nvSpPr>
        <p:spPr>
          <a:xfrm>
            <a:off x="14550517" y="4677129"/>
            <a:ext cx="312073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ru-RU" sz="1600" b="0" dirty="0">
                <a:solidFill>
                  <a:schemeClr val="tx1"/>
                </a:solidFill>
                <a:latin typeface="Montserrat" panose="00000500000000000000" pitchFamily="2" charset="0"/>
              </a:rPr>
              <a:t>Капитал включает в себя уставный капитал и нераспределенную прибыль</a:t>
            </a:r>
          </a:p>
        </p:txBody>
      </p:sp>
      <p:sp>
        <p:nvSpPr>
          <p:cNvPr id="32" name="TextBox 31">
            <a:extLst>
              <a:ext uri="{FF2B5EF4-FFF2-40B4-BE49-F238E27FC236}">
                <a16:creationId xmlns:a16="http://schemas.microsoft.com/office/drawing/2014/main" id="{91965390-9AB6-00B9-9BCF-647460E8BD2A}"/>
              </a:ext>
            </a:extLst>
          </p:cNvPr>
          <p:cNvSpPr txBox="1"/>
          <p:nvPr/>
        </p:nvSpPr>
        <p:spPr>
          <a:xfrm>
            <a:off x="9666385" y="6940308"/>
            <a:ext cx="2809933" cy="415498"/>
          </a:xfrm>
          <a:prstGeom prst="rect">
            <a:avLst/>
          </a:prstGeom>
          <a:noFill/>
        </p:spPr>
        <p:txBody>
          <a:bodyPr wrap="square">
            <a:spAutoFit/>
          </a:bodyPr>
          <a:lstStyle/>
          <a:p>
            <a:pPr algn="ctr" defTabSz="1371600" eaLnBrk="1" fontAlgn="auto" hangingPunct="1">
              <a:spcBef>
                <a:spcPts val="0"/>
              </a:spcBef>
              <a:spcAft>
                <a:spcPts val="0"/>
              </a:spcAft>
            </a:pPr>
            <a:r>
              <a:rPr lang="ru-RU" sz="2000" b="1" dirty="0">
                <a:latin typeface="Montserrat" panose="00000500000000000000" pitchFamily="2" charset="-52"/>
                <a:cs typeface="Times New Roman" panose="02020603050405020304" pitchFamily="18" charset="0"/>
              </a:rPr>
              <a:t>ТАЗА ТАБЫС</a:t>
            </a:r>
          </a:p>
        </p:txBody>
      </p:sp>
      <p:sp>
        <p:nvSpPr>
          <p:cNvPr id="33" name="Прямоугольник: скругленные углы 16">
            <a:extLst>
              <a:ext uri="{FF2B5EF4-FFF2-40B4-BE49-F238E27FC236}">
                <a16:creationId xmlns:a16="http://schemas.microsoft.com/office/drawing/2014/main" id="{803055E0-53D8-A957-0D69-E4F895B00895}"/>
              </a:ext>
            </a:extLst>
          </p:cNvPr>
          <p:cNvSpPr/>
          <p:nvPr/>
        </p:nvSpPr>
        <p:spPr>
          <a:xfrm>
            <a:off x="4731929" y="6797487"/>
            <a:ext cx="3163862" cy="651859"/>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ru-RU" i="1" dirty="0">
                <a:solidFill>
                  <a:srgbClr val="4EA72E"/>
                </a:solidFill>
                <a:latin typeface="Montserrat" panose="00000500000000000000" pitchFamily="2" charset="-52"/>
                <a:cs typeface="Times New Roman" panose="02020603050405020304" pitchFamily="18" charset="0"/>
              </a:rPr>
              <a:t> </a:t>
            </a:r>
            <a:r>
              <a:rPr lang="en-US" altLang="ru-RU" sz="2800" b="1" dirty="0">
                <a:solidFill>
                  <a:srgbClr val="4EA72E"/>
                </a:solidFill>
                <a:latin typeface="Montserrat" panose="00000500000000000000" pitchFamily="2" charset="-52"/>
                <a:cs typeface="Times New Roman" panose="02020603050405020304" pitchFamily="18" charset="0"/>
              </a:rPr>
              <a:t>89 066</a:t>
            </a:r>
            <a:r>
              <a:rPr lang="ru-RU" sz="2800" b="1" dirty="0">
                <a:solidFill>
                  <a:srgbClr val="4EA72E"/>
                </a:solidFill>
                <a:latin typeface="Montserrat" panose="00000500000000000000" pitchFamily="2" charset="-52"/>
                <a:cs typeface="Times New Roman" panose="02020603050405020304" pitchFamily="18" charset="0"/>
              </a:rPr>
              <a:t> </a:t>
            </a:r>
            <a:r>
              <a:rPr lang="ru-RU" sz="2000" dirty="0" err="1">
                <a:solidFill>
                  <a:srgbClr val="4EA72E"/>
                </a:solidFill>
                <a:latin typeface="Montserrat" panose="00000500000000000000" pitchFamily="2" charset="-52"/>
                <a:cs typeface="Times New Roman" panose="02020603050405020304" pitchFamily="18" charset="0"/>
              </a:rPr>
              <a:t>мың</a:t>
            </a:r>
            <a:r>
              <a:rPr lang="ru-RU" sz="2000" dirty="0">
                <a:solidFill>
                  <a:srgbClr val="4EA72E"/>
                </a:solidFill>
                <a:latin typeface="Montserrat" panose="00000500000000000000" pitchFamily="2" charset="-52"/>
                <a:cs typeface="Times New Roman" panose="02020603050405020304" pitchFamily="18" charset="0"/>
              </a:rPr>
              <a:t> </a:t>
            </a:r>
            <a:r>
              <a:rPr lang="ru-RU" sz="2000" dirty="0" err="1">
                <a:solidFill>
                  <a:srgbClr val="4EA72E"/>
                </a:solidFill>
                <a:latin typeface="Montserrat" panose="00000500000000000000" pitchFamily="2" charset="-52"/>
                <a:cs typeface="Times New Roman" panose="02020603050405020304" pitchFamily="18" charset="0"/>
              </a:rPr>
              <a:t>теңге</a:t>
            </a:r>
            <a:endParaRPr lang="ru-RU" sz="2100" dirty="0">
              <a:solidFill>
                <a:srgbClr val="4EA72E"/>
              </a:solidFill>
              <a:latin typeface="Montserrat" panose="00000500000000000000" pitchFamily="2" charset="-52"/>
              <a:cs typeface="Times New Roman" panose="02020603050405020304" pitchFamily="18" charset="0"/>
            </a:endParaRPr>
          </a:p>
        </p:txBody>
      </p:sp>
      <p:sp>
        <p:nvSpPr>
          <p:cNvPr id="34" name="TextBox 33">
            <a:extLst>
              <a:ext uri="{FF2B5EF4-FFF2-40B4-BE49-F238E27FC236}">
                <a16:creationId xmlns:a16="http://schemas.microsoft.com/office/drawing/2014/main" id="{BDD4F618-4625-21E9-9262-A15778782E54}"/>
              </a:ext>
            </a:extLst>
          </p:cNvPr>
          <p:cNvSpPr txBox="1"/>
          <p:nvPr/>
        </p:nvSpPr>
        <p:spPr>
          <a:xfrm>
            <a:off x="12849788" y="6886416"/>
            <a:ext cx="3401458" cy="523220"/>
          </a:xfrm>
          <a:prstGeom prst="rect">
            <a:avLst/>
          </a:prstGeom>
          <a:noFill/>
        </p:spPr>
        <p:txBody>
          <a:bodyPr wrap="square">
            <a:spAutoFit/>
          </a:bodyPr>
          <a:lstStyle/>
          <a:p>
            <a:pPr algn="just" defTabSz="1371600" eaLnBrk="1" fontAlgn="auto" hangingPunct="1">
              <a:spcBef>
                <a:spcPts val="0"/>
              </a:spcBef>
              <a:spcAft>
                <a:spcPts val="0"/>
              </a:spcAft>
            </a:pPr>
            <a:r>
              <a:rPr lang="en-US" altLang="ru-RU" sz="2800" b="1" dirty="0">
                <a:solidFill>
                  <a:srgbClr val="4EA72E"/>
                </a:solidFill>
                <a:latin typeface="Montserrat" panose="00000500000000000000" pitchFamily="2" charset="-52"/>
                <a:cs typeface="Times New Roman" panose="02020603050405020304" pitchFamily="18" charset="0"/>
              </a:rPr>
              <a:t>69 058</a:t>
            </a:r>
            <a:r>
              <a:rPr lang="ru-RU" sz="2800" b="1" dirty="0">
                <a:solidFill>
                  <a:srgbClr val="4EA72E"/>
                </a:solidFill>
                <a:latin typeface="Montserrat" panose="00000500000000000000" pitchFamily="2" charset="-52"/>
                <a:cs typeface="Times New Roman" panose="02020603050405020304" pitchFamily="18" charset="0"/>
              </a:rPr>
              <a:t> </a:t>
            </a:r>
            <a:r>
              <a:rPr lang="ru-RU" sz="2000" dirty="0" err="1">
                <a:solidFill>
                  <a:srgbClr val="4EA72E"/>
                </a:solidFill>
                <a:latin typeface="Montserrat" panose="00000500000000000000" pitchFamily="2" charset="-52"/>
                <a:cs typeface="Times New Roman" panose="02020603050405020304" pitchFamily="18" charset="0"/>
              </a:rPr>
              <a:t>мың</a:t>
            </a:r>
            <a:r>
              <a:rPr lang="ru-RU" sz="2000" dirty="0">
                <a:solidFill>
                  <a:srgbClr val="4EA72E"/>
                </a:solidFill>
                <a:latin typeface="Montserrat" panose="00000500000000000000" pitchFamily="2" charset="-52"/>
                <a:cs typeface="Times New Roman" panose="02020603050405020304" pitchFamily="18" charset="0"/>
              </a:rPr>
              <a:t> </a:t>
            </a:r>
            <a:r>
              <a:rPr lang="ru-RU" sz="2000" dirty="0" err="1">
                <a:solidFill>
                  <a:srgbClr val="4EA72E"/>
                </a:solidFill>
                <a:latin typeface="Montserrat" panose="00000500000000000000" pitchFamily="2" charset="-52"/>
                <a:cs typeface="Times New Roman" panose="02020603050405020304" pitchFamily="18" charset="0"/>
              </a:rPr>
              <a:t>теңге</a:t>
            </a:r>
            <a:endParaRPr lang="ru-RU" sz="2400" dirty="0">
              <a:solidFill>
                <a:srgbClr val="4EA72E"/>
              </a:solidFill>
              <a:latin typeface="Aptos"/>
            </a:endParaRPr>
          </a:p>
        </p:txBody>
      </p:sp>
      <p:sp>
        <p:nvSpPr>
          <p:cNvPr id="43" name="Прямоугольник: скругленные углы 42">
            <a:extLst>
              <a:ext uri="{FF2B5EF4-FFF2-40B4-BE49-F238E27FC236}">
                <a16:creationId xmlns:a16="http://schemas.microsoft.com/office/drawing/2014/main" id="{EBC04E13-26DF-4130-0C61-556D92F4704B}"/>
              </a:ext>
            </a:extLst>
          </p:cNvPr>
          <p:cNvSpPr/>
          <p:nvPr/>
        </p:nvSpPr>
        <p:spPr>
          <a:xfrm>
            <a:off x="4775110" y="2466977"/>
            <a:ext cx="1859682" cy="476726"/>
          </a:xfrm>
          <a:prstGeom prst="roundRect">
            <a:avLst/>
          </a:prstGeom>
          <a:solidFill>
            <a:srgbClr val="4EA72E"/>
          </a:solidFill>
          <a:ln>
            <a:noFill/>
          </a:ln>
        </p:spPr>
        <p:txBody>
          <a:bodyPr wrap="square">
            <a:spAutoFit/>
          </a:bodyPr>
          <a:lstStyle/>
          <a:p>
            <a:pPr algn="ctr"/>
            <a:r>
              <a:rPr lang="ru-RU" sz="2200" b="1" dirty="0">
                <a:solidFill>
                  <a:schemeClr val="bg1"/>
                </a:solidFill>
                <a:latin typeface="Montserrat" panose="00000500000000000000" pitchFamily="2" charset="0"/>
              </a:rPr>
              <a:t>ШЫҒЫС</a:t>
            </a:r>
          </a:p>
        </p:txBody>
      </p:sp>
      <p:sp>
        <p:nvSpPr>
          <p:cNvPr id="44" name="Прямоугольник: скругленные углы 43">
            <a:extLst>
              <a:ext uri="{FF2B5EF4-FFF2-40B4-BE49-F238E27FC236}">
                <a16:creationId xmlns:a16="http://schemas.microsoft.com/office/drawing/2014/main" id="{71CC67EF-E08C-AE5D-CF15-DC3829B8A50D}"/>
              </a:ext>
            </a:extLst>
          </p:cNvPr>
          <p:cNvSpPr/>
          <p:nvPr/>
        </p:nvSpPr>
        <p:spPr>
          <a:xfrm>
            <a:off x="8057962" y="2466977"/>
            <a:ext cx="2170453" cy="715089"/>
          </a:xfrm>
          <a:prstGeom prst="roundRect">
            <a:avLst/>
          </a:prstGeom>
          <a:solidFill>
            <a:srgbClr val="4EA72E"/>
          </a:solidFill>
          <a:ln>
            <a:noFill/>
          </a:ln>
        </p:spPr>
        <p:txBody>
          <a:bodyPr wrap="square">
            <a:spAutoFit/>
          </a:bodyPr>
          <a:lstStyle/>
          <a:p>
            <a:pPr algn="ctr"/>
            <a:r>
              <a:rPr lang="ru-RU" b="1" dirty="0">
                <a:solidFill>
                  <a:schemeClr val="bg1"/>
                </a:solidFill>
                <a:latin typeface="Montserrat" panose="00000500000000000000" pitchFamily="2" charset="0"/>
              </a:rPr>
              <a:t>САЛЫҚ ТӨЛЕМДЕРІ</a:t>
            </a:r>
          </a:p>
        </p:txBody>
      </p:sp>
      <p:sp>
        <p:nvSpPr>
          <p:cNvPr id="45" name="Прямоугольник: скругленные углы 44">
            <a:extLst>
              <a:ext uri="{FF2B5EF4-FFF2-40B4-BE49-F238E27FC236}">
                <a16:creationId xmlns:a16="http://schemas.microsoft.com/office/drawing/2014/main" id="{EA72F1E1-8B66-6C77-8428-0EDE97F70632}"/>
              </a:ext>
            </a:extLst>
          </p:cNvPr>
          <p:cNvSpPr/>
          <p:nvPr/>
        </p:nvSpPr>
        <p:spPr>
          <a:xfrm>
            <a:off x="11527384" y="2472388"/>
            <a:ext cx="2170454" cy="476726"/>
          </a:xfrm>
          <a:prstGeom prst="roundRect">
            <a:avLst/>
          </a:prstGeom>
          <a:solidFill>
            <a:srgbClr val="4EA72E"/>
          </a:solidFill>
          <a:ln>
            <a:noFill/>
          </a:ln>
        </p:spPr>
        <p:txBody>
          <a:bodyPr wrap="square">
            <a:spAutoFit/>
          </a:bodyPr>
          <a:lstStyle/>
          <a:p>
            <a:pPr algn="ctr"/>
            <a:r>
              <a:rPr lang="ru-RU" sz="2200" b="1" dirty="0">
                <a:solidFill>
                  <a:schemeClr val="bg1"/>
                </a:solidFill>
                <a:latin typeface="Montserrat" panose="00000500000000000000" pitchFamily="2" charset="0"/>
              </a:rPr>
              <a:t>АКТИВТЕР</a:t>
            </a:r>
          </a:p>
        </p:txBody>
      </p:sp>
      <p:sp>
        <p:nvSpPr>
          <p:cNvPr id="46" name="Прямоугольник: скругленные углы 45">
            <a:extLst>
              <a:ext uri="{FF2B5EF4-FFF2-40B4-BE49-F238E27FC236}">
                <a16:creationId xmlns:a16="http://schemas.microsoft.com/office/drawing/2014/main" id="{ACB0291E-9C73-6FC2-9B69-63873D9585EB}"/>
              </a:ext>
            </a:extLst>
          </p:cNvPr>
          <p:cNvSpPr/>
          <p:nvPr/>
        </p:nvSpPr>
        <p:spPr>
          <a:xfrm>
            <a:off x="11335361" y="2933700"/>
            <a:ext cx="2662910" cy="544830"/>
          </a:xfrm>
          <a:prstGeom prst="roundRect">
            <a:avLst/>
          </a:prstGeom>
          <a:noFill/>
          <a:ln>
            <a:noFill/>
          </a:ln>
        </p:spPr>
        <p:txBody>
          <a:bodyPr wrap="square">
            <a:spAutoFit/>
          </a:bodyPr>
          <a:lstStyle/>
          <a:p>
            <a:pPr algn="ctr"/>
            <a:r>
              <a:rPr lang="ru-RU" sz="1200" i="1" dirty="0">
                <a:solidFill>
                  <a:sysClr val="windowText" lastClr="000000"/>
                </a:solidFill>
                <a:latin typeface="Montserrat" panose="00000500000000000000" pitchFamily="2" charset="0"/>
              </a:rPr>
              <a:t>(2024 </a:t>
            </a:r>
            <a:r>
              <a:rPr lang="ru-RU" sz="1200" i="1" dirty="0" err="1">
                <a:solidFill>
                  <a:sysClr val="windowText" lastClr="000000"/>
                </a:solidFill>
                <a:latin typeface="Montserrat" panose="00000500000000000000" pitchFamily="2" charset="0"/>
              </a:rPr>
              <a:t>жылғы</a:t>
            </a:r>
            <a:r>
              <a:rPr lang="ru-RU" sz="1200" i="1" dirty="0">
                <a:solidFill>
                  <a:sysClr val="windowText" lastClr="000000"/>
                </a:solidFill>
                <a:latin typeface="Montserrat" panose="00000500000000000000" pitchFamily="2" charset="0"/>
              </a:rPr>
              <a:t> 31 </a:t>
            </a:r>
            <a:r>
              <a:rPr lang="ru-RU" sz="1200" i="1" dirty="0" err="1">
                <a:solidFill>
                  <a:sysClr val="windowText" lastClr="000000"/>
                </a:solidFill>
                <a:latin typeface="Montserrat" panose="00000500000000000000" pitchFamily="2" charset="0"/>
              </a:rPr>
              <a:t>желтоқсанның</a:t>
            </a:r>
            <a:r>
              <a:rPr lang="ru-RU" sz="1200" i="1" dirty="0">
                <a:solidFill>
                  <a:sysClr val="windowText" lastClr="000000"/>
                </a:solidFill>
                <a:latin typeface="Montserrat" panose="00000500000000000000" pitchFamily="2" charset="0"/>
              </a:rPr>
              <a:t> </a:t>
            </a:r>
            <a:r>
              <a:rPr lang="ru-RU" sz="1200" i="1" dirty="0" err="1">
                <a:solidFill>
                  <a:sysClr val="windowText" lastClr="000000"/>
                </a:solidFill>
                <a:latin typeface="Montserrat" panose="00000500000000000000" pitchFamily="2" charset="0"/>
              </a:rPr>
              <a:t>аяғына</a:t>
            </a:r>
            <a:r>
              <a:rPr lang="ru-RU" sz="1200" i="1" dirty="0">
                <a:solidFill>
                  <a:sysClr val="windowText" lastClr="000000"/>
                </a:solidFill>
                <a:latin typeface="Montserrat" panose="00000500000000000000" pitchFamily="2" charset="0"/>
              </a:rPr>
              <a:t>.) </a:t>
            </a:r>
            <a:r>
              <a:rPr lang="ru-RU" sz="1400" b="1" dirty="0">
                <a:solidFill>
                  <a:sysClr val="windowText" lastClr="000000"/>
                </a:solidFill>
                <a:latin typeface="Montserrat" panose="00000500000000000000" pitchFamily="2" charset="0"/>
              </a:rPr>
              <a:t> </a:t>
            </a:r>
          </a:p>
        </p:txBody>
      </p:sp>
      <p:sp>
        <p:nvSpPr>
          <p:cNvPr id="47" name="Прямоугольник: скругленные углы 46">
            <a:extLst>
              <a:ext uri="{FF2B5EF4-FFF2-40B4-BE49-F238E27FC236}">
                <a16:creationId xmlns:a16="http://schemas.microsoft.com/office/drawing/2014/main" id="{0F6205E6-D901-2A50-BB98-0245AB656246}"/>
              </a:ext>
            </a:extLst>
          </p:cNvPr>
          <p:cNvSpPr/>
          <p:nvPr/>
        </p:nvSpPr>
        <p:spPr>
          <a:xfrm>
            <a:off x="14993238" y="2466977"/>
            <a:ext cx="2170454" cy="476726"/>
          </a:xfrm>
          <a:prstGeom prst="roundRect">
            <a:avLst/>
          </a:prstGeom>
          <a:solidFill>
            <a:srgbClr val="4EA72E"/>
          </a:solidFill>
          <a:ln>
            <a:noFill/>
          </a:ln>
        </p:spPr>
        <p:txBody>
          <a:bodyPr wrap="square">
            <a:spAutoFit/>
          </a:bodyPr>
          <a:lstStyle/>
          <a:p>
            <a:pPr algn="ctr"/>
            <a:r>
              <a:rPr lang="ru-RU" sz="2200" b="1" dirty="0">
                <a:solidFill>
                  <a:schemeClr val="bg1"/>
                </a:solidFill>
                <a:latin typeface="Montserrat" panose="00000500000000000000" pitchFamily="2" charset="0"/>
              </a:rPr>
              <a:t>КАПИТАЛ</a:t>
            </a:r>
          </a:p>
        </p:txBody>
      </p:sp>
      <p:sp>
        <p:nvSpPr>
          <p:cNvPr id="49" name="Овал 48">
            <a:extLst>
              <a:ext uri="{FF2B5EF4-FFF2-40B4-BE49-F238E27FC236}">
                <a16:creationId xmlns:a16="http://schemas.microsoft.com/office/drawing/2014/main" id="{D9287CD9-C019-F0BE-6E91-2DB7B6F787BF}"/>
              </a:ext>
            </a:extLst>
          </p:cNvPr>
          <p:cNvSpPr/>
          <p:nvPr/>
        </p:nvSpPr>
        <p:spPr>
          <a:xfrm>
            <a:off x="1526242" y="7042374"/>
            <a:ext cx="152400" cy="162084"/>
          </a:xfrm>
          <a:prstGeom prst="ellipse">
            <a:avLst/>
          </a:prstGeom>
          <a:solidFill>
            <a:srgbClr val="4EA7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a:extLst>
              <a:ext uri="{FF2B5EF4-FFF2-40B4-BE49-F238E27FC236}">
                <a16:creationId xmlns:a16="http://schemas.microsoft.com/office/drawing/2014/main" id="{08014447-A701-BCDC-395D-08492655CEEF}"/>
              </a:ext>
            </a:extLst>
          </p:cNvPr>
          <p:cNvSpPr/>
          <p:nvPr/>
        </p:nvSpPr>
        <p:spPr>
          <a:xfrm>
            <a:off x="9490270" y="7066984"/>
            <a:ext cx="152400" cy="162084"/>
          </a:xfrm>
          <a:prstGeom prst="ellipse">
            <a:avLst/>
          </a:prstGeom>
          <a:solidFill>
            <a:srgbClr val="4EA7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кругленные углы 7">
            <a:extLst>
              <a:ext uri="{FF2B5EF4-FFF2-40B4-BE49-F238E27FC236}">
                <a16:creationId xmlns:a16="http://schemas.microsoft.com/office/drawing/2014/main" id="{BBFFC848-C955-0A1A-6364-4FD73B4CE5B8}"/>
              </a:ext>
            </a:extLst>
          </p:cNvPr>
          <p:cNvSpPr/>
          <p:nvPr/>
        </p:nvSpPr>
        <p:spPr>
          <a:xfrm>
            <a:off x="1295400" y="2450484"/>
            <a:ext cx="1859682" cy="476726"/>
          </a:xfrm>
          <a:prstGeom prst="roundRect">
            <a:avLst/>
          </a:prstGeom>
          <a:solidFill>
            <a:srgbClr val="4EA72E"/>
          </a:solidFill>
          <a:ln>
            <a:noFill/>
          </a:ln>
        </p:spPr>
        <p:txBody>
          <a:bodyPr wrap="square">
            <a:spAutoFit/>
          </a:bodyPr>
          <a:lstStyle/>
          <a:p>
            <a:pPr algn="ctr"/>
            <a:r>
              <a:rPr lang="ru-RU" sz="2200" b="1" dirty="0">
                <a:solidFill>
                  <a:schemeClr val="bg1"/>
                </a:solidFill>
                <a:latin typeface="Montserrat" panose="00000500000000000000" pitchFamily="2" charset="0"/>
              </a:rPr>
              <a:t>ТАБЫС</a:t>
            </a:r>
          </a:p>
        </p:txBody>
      </p:sp>
    </p:spTree>
    <p:extLst>
      <p:ext uri="{BB962C8B-B14F-4D97-AF65-F5344CB8AC3E}">
        <p14:creationId xmlns:p14="http://schemas.microsoft.com/office/powerpoint/2010/main" val="62810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5" name="TextBox 13"/>
          <p:cNvSpPr txBox="1">
            <a:spLocks noChangeArrowheads="1"/>
          </p:cNvSpPr>
          <p:nvPr/>
        </p:nvSpPr>
        <p:spPr bwMode="auto">
          <a:xfrm>
            <a:off x="861813" y="580409"/>
            <a:ext cx="14769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anose="020B0604020202020204" pitchFamily="34" charset="0"/>
                <a:ea typeface="SimSun" panose="02010600030101010101" pitchFamily="2" charset="-122"/>
              </a:defRPr>
            </a:lvl2pPr>
            <a:lvl3pPr marL="1143000" indent="-228600" eaLnBrk="0" hangingPunct="0">
              <a:defRPr>
                <a:latin typeface="Arial" panose="020B0604020202020204" pitchFamily="34" charset="0"/>
                <a:ea typeface="SimSun" panose="02010600030101010101" pitchFamily="2" charset="-122"/>
              </a:defRPr>
            </a:lvl3pPr>
            <a:lvl4pPr marL="1600200" indent="-228600" eaLnBrk="0" hangingPunct="0">
              <a:defRPr>
                <a:latin typeface="Arial" panose="020B0604020202020204" pitchFamily="34" charset="0"/>
                <a:ea typeface="SimSun" panose="02010600030101010101" pitchFamily="2" charset="-122"/>
              </a:defRPr>
            </a:lvl4pPr>
            <a:lvl5pPr marL="2057400" indent="-228600" eaLnBrk="0" hangingPunct="0">
              <a:defRPr>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SimSun" panose="02010600030101010101" pitchFamily="2" charset="-122"/>
              </a:defRPr>
            </a:lvl9pPr>
          </a:lstStyle>
          <a:p>
            <a:pPr defTabSz="1643063" fontAlgn="auto">
              <a:spcAft>
                <a:spcPts val="0"/>
              </a:spcAft>
              <a:defRPr/>
            </a:pPr>
            <a:r>
              <a:rPr lang="ru-RU" altLang="en-US" sz="3600" dirty="0">
                <a:solidFill>
                  <a:prstClr val="black">
                    <a:lumMod val="85000"/>
                    <a:lumOff val="15000"/>
                  </a:prstClr>
                </a:solidFill>
                <a:latin typeface="Montserrat" panose="00000500000000000000" pitchFamily="2" charset="-52"/>
                <a:ea typeface="Microsoft YaHei" panose="020B0503020204020204" pitchFamily="2" charset="-122"/>
              </a:rPr>
              <a:t>АУДИТ ЖӘНЕ ҚАРЖЫЛЫҚ ЕСЕПТІЛІК</a:t>
            </a:r>
          </a:p>
        </p:txBody>
      </p:sp>
      <p:sp>
        <p:nvSpPr>
          <p:cNvPr id="6" name="Slide Number Placeholder 1"/>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31</a:t>
            </a:fld>
            <a:endParaRPr lang="ru-RU" dirty="0">
              <a:solidFill>
                <a:prstClr val="black">
                  <a:tint val="82000"/>
                </a:prstClr>
              </a:solidFill>
              <a:latin typeface="Montserrat" panose="00000500000000000000" pitchFamily="2" charset="0"/>
            </a:endParaRPr>
          </a:p>
        </p:txBody>
      </p:sp>
      <p:grpSp>
        <p:nvGrpSpPr>
          <p:cNvPr id="15" name="Group 14"/>
          <p:cNvGrpSpPr/>
          <p:nvPr/>
        </p:nvGrpSpPr>
        <p:grpSpPr>
          <a:xfrm>
            <a:off x="861814" y="2086804"/>
            <a:ext cx="7858676" cy="3760544"/>
            <a:chOff x="574542" y="3287379"/>
            <a:chExt cx="5239117" cy="2507029"/>
          </a:xfrm>
        </p:grpSpPr>
        <p:grpSp>
          <p:nvGrpSpPr>
            <p:cNvPr id="16" name="Group 15"/>
            <p:cNvGrpSpPr/>
            <p:nvPr/>
          </p:nvGrpSpPr>
          <p:grpSpPr>
            <a:xfrm>
              <a:off x="574542" y="3287379"/>
              <a:ext cx="5239117" cy="2507029"/>
              <a:chOff x="665989" y="2192325"/>
              <a:chExt cx="5239117" cy="2507029"/>
            </a:xfrm>
          </p:grpSpPr>
          <p:sp>
            <p:nvSpPr>
              <p:cNvPr id="18" name="Прямоугольник: скругленные углы 16"/>
              <p:cNvSpPr/>
              <p:nvPr/>
            </p:nvSpPr>
            <p:spPr>
              <a:xfrm>
                <a:off x="820435" y="2192325"/>
                <a:ext cx="5084671" cy="2507029"/>
              </a:xfrm>
              <a:prstGeom prst="roundRect">
                <a:avLst>
                  <a:gd name="adj" fmla="val 1137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07670" algn="just" defTabSz="1234440" eaLnBrk="1" fontAlgn="auto" hangingPunct="1">
                  <a:spcBef>
                    <a:spcPts val="0"/>
                  </a:spcBef>
                  <a:spcAft>
                    <a:spcPts val="0"/>
                  </a:spcAft>
                  <a:defRPr/>
                </a:pPr>
                <a:r>
                  <a:rPr lang="ru-RU" sz="2400" kern="0" dirty="0" err="1">
                    <a:solidFill>
                      <a:prstClr val="black"/>
                    </a:solidFill>
                    <a:latin typeface="Montserrat" panose="00000500000000000000" pitchFamily="2" charset="-52"/>
                  </a:rPr>
                  <a:t>Жалғыз</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акционердің</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шешімімен</a:t>
                </a:r>
                <a:r>
                  <a:rPr lang="ru-RU" sz="2400" kern="0" dirty="0">
                    <a:solidFill>
                      <a:prstClr val="black"/>
                    </a:solidFill>
                    <a:latin typeface="Montserrat" panose="00000500000000000000" pitchFamily="2" charset="-52"/>
                  </a:rPr>
                  <a:t> 2024 </a:t>
                </a:r>
                <a:r>
                  <a:rPr lang="ru-RU" sz="2400" kern="0" dirty="0" err="1">
                    <a:solidFill>
                      <a:prstClr val="black"/>
                    </a:solidFill>
                    <a:latin typeface="Montserrat" panose="00000500000000000000" pitchFamily="2" charset="-52"/>
                  </a:rPr>
                  <a:t>жылға</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Орталықтың</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аудитін</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жүзеге</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асыратын</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аудиторлық</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ұйым</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болып</a:t>
                </a:r>
                <a:r>
                  <a:rPr lang="ru-RU" sz="2400" kern="0" dirty="0">
                    <a:solidFill>
                      <a:prstClr val="black"/>
                    </a:solidFill>
                    <a:latin typeface="Montserrat" panose="00000500000000000000" pitchFamily="2" charset="-52"/>
                  </a:rPr>
                  <a:t> «Астана Эксперт Аудит» ЖШС </a:t>
                </a:r>
                <a:r>
                  <a:rPr lang="ru-RU" sz="2400" kern="0" dirty="0" err="1">
                    <a:solidFill>
                      <a:prstClr val="black"/>
                    </a:solidFill>
                    <a:latin typeface="Montserrat" panose="00000500000000000000" pitchFamily="2" charset="-52"/>
                  </a:rPr>
                  <a:t>белгіленді</a:t>
                </a:r>
                <a:r>
                  <a:rPr lang="ru-RU" sz="2400" kern="0" dirty="0">
                    <a:solidFill>
                      <a:prstClr val="black"/>
                    </a:solidFill>
                    <a:latin typeface="Montserrat" panose="00000500000000000000" pitchFamily="2" charset="-52"/>
                  </a:rPr>
                  <a:t>  (ҚР </a:t>
                </a:r>
                <a:r>
                  <a:rPr lang="ru-RU" sz="2400" kern="0" dirty="0" err="1">
                    <a:solidFill>
                      <a:prstClr val="black"/>
                    </a:solidFill>
                    <a:latin typeface="Montserrat" panose="00000500000000000000" pitchFamily="2" charset="-52"/>
                  </a:rPr>
                  <a:t>Қаржы</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министрлігі</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берген</a:t>
                </a:r>
                <a:r>
                  <a:rPr lang="ru-RU" sz="2400" kern="0" dirty="0">
                    <a:solidFill>
                      <a:prstClr val="black"/>
                    </a:solidFill>
                    <a:latin typeface="Montserrat" panose="00000500000000000000" pitchFamily="2" charset="-52"/>
                  </a:rPr>
                  <a:t> № 16010576 </a:t>
                </a:r>
                <a:r>
                  <a:rPr lang="ru-RU" sz="2400" kern="0" dirty="0" err="1">
                    <a:solidFill>
                      <a:prstClr val="black"/>
                    </a:solidFill>
                    <a:latin typeface="Montserrat" panose="00000500000000000000" pitchFamily="2" charset="-52"/>
                  </a:rPr>
                  <a:t>мемлекеттік</a:t>
                </a:r>
                <a:r>
                  <a:rPr lang="ru-RU" sz="2400" kern="0" dirty="0">
                    <a:solidFill>
                      <a:prstClr val="black"/>
                    </a:solidFill>
                    <a:latin typeface="Montserrat" panose="00000500000000000000" pitchFamily="2" charset="-52"/>
                  </a:rPr>
                  <a:t> лицензия), «ҚР </a:t>
                </a:r>
                <a:r>
                  <a:rPr lang="ru-RU" sz="2400" kern="0" dirty="0" err="1">
                    <a:solidFill>
                      <a:prstClr val="black"/>
                    </a:solidFill>
                    <a:latin typeface="Montserrat" panose="00000500000000000000" pitchFamily="2" charset="-52"/>
                  </a:rPr>
                  <a:t>Аудиторлар</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палатасы</a:t>
                </a:r>
                <a:r>
                  <a:rPr lang="ru-RU" sz="2400" kern="0" dirty="0">
                    <a:solidFill>
                      <a:prstClr val="black"/>
                    </a:solidFill>
                    <a:latin typeface="Montserrat" panose="00000500000000000000" pitchFamily="2" charset="-52"/>
                  </a:rPr>
                  <a:t>» ЖАҚ </a:t>
                </a:r>
                <a:r>
                  <a:rPr lang="ru-RU" sz="2400" kern="0" dirty="0" err="1">
                    <a:solidFill>
                      <a:prstClr val="black"/>
                    </a:solidFill>
                    <a:latin typeface="Montserrat" panose="00000500000000000000" pitchFamily="2" charset="-52"/>
                  </a:rPr>
                  <a:t>мүшесі</a:t>
                </a:r>
                <a:r>
                  <a:rPr lang="ru-RU" sz="2400" kern="0" dirty="0">
                    <a:solidFill>
                      <a:prstClr val="black"/>
                    </a:solidFill>
                    <a:latin typeface="Montserrat" panose="00000500000000000000" pitchFamily="2" charset="-52"/>
                  </a:rPr>
                  <a:t>.</a:t>
                </a:r>
                <a:endParaRPr lang="ru-RU" sz="1000" kern="0" dirty="0">
                  <a:solidFill>
                    <a:prstClr val="black"/>
                  </a:solidFill>
                  <a:latin typeface="Montserrat" panose="00000500000000000000" pitchFamily="2" charset="-52"/>
                </a:endParaRPr>
              </a:p>
              <a:p>
                <a:pPr marL="407670" algn="just" defTabSz="1234440" eaLnBrk="1" fontAlgn="auto" hangingPunct="1">
                  <a:spcBef>
                    <a:spcPts val="0"/>
                  </a:spcBef>
                  <a:spcAft>
                    <a:spcPts val="0"/>
                  </a:spcAft>
                  <a:defRPr/>
                </a:pPr>
                <a:r>
                  <a:rPr lang="kk-KZ" sz="1600" i="1" kern="0" dirty="0">
                    <a:solidFill>
                      <a:prstClr val="black"/>
                    </a:solidFill>
                    <a:latin typeface="Montserrat" panose="00000500000000000000" pitchFamily="2" charset="-52"/>
                  </a:rPr>
                  <a:t>08.05.2025 тәуелсіз аудитордың қорытындысы</a:t>
                </a:r>
                <a:endParaRPr lang="ru-RU" sz="1600" i="1" kern="0" dirty="0">
                  <a:solidFill>
                    <a:srgbClr val="FF0000"/>
                  </a:solidFill>
                  <a:latin typeface="Montserrat" panose="00000500000000000000" pitchFamily="2" charset="-52"/>
                </a:endParaRPr>
              </a:p>
            </p:txBody>
          </p:sp>
          <p:sp>
            <p:nvSpPr>
              <p:cNvPr id="19" name="Oval 18"/>
              <p:cNvSpPr/>
              <p:nvPr/>
            </p:nvSpPr>
            <p:spPr>
              <a:xfrm>
                <a:off x="665989" y="3242332"/>
                <a:ext cx="339858" cy="3398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endParaRPr lang="en-US" sz="2400" b="1" dirty="0">
                  <a:solidFill>
                    <a:srgbClr val="4EA72E">
                      <a:lumMod val="75000"/>
                    </a:srgbClr>
                  </a:solidFill>
                  <a:latin typeface="Montserrat" panose="00000500000000000000" pitchFamily="2" charset="0"/>
                </a:endParaRPr>
              </a:p>
            </p:txBody>
          </p:sp>
        </p:grpSp>
        <p:pic>
          <p:nvPicPr>
            <p:cNvPr id="17" name="Graphic 16" descr="Checkmark with solid fill"/>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551" y="4404395"/>
              <a:ext cx="205840" cy="205840"/>
            </a:xfrm>
            <a:prstGeom prst="rect">
              <a:avLst/>
            </a:prstGeom>
          </p:spPr>
        </p:pic>
      </p:grpSp>
      <p:grpSp>
        <p:nvGrpSpPr>
          <p:cNvPr id="20" name="Group 19"/>
          <p:cNvGrpSpPr/>
          <p:nvPr/>
        </p:nvGrpSpPr>
        <p:grpSpPr>
          <a:xfrm>
            <a:off x="9373358" y="2086805"/>
            <a:ext cx="7858676" cy="3760542"/>
            <a:chOff x="574542" y="3287380"/>
            <a:chExt cx="5239117" cy="2507028"/>
          </a:xfrm>
        </p:grpSpPr>
        <p:grpSp>
          <p:nvGrpSpPr>
            <p:cNvPr id="21" name="Group 20"/>
            <p:cNvGrpSpPr/>
            <p:nvPr/>
          </p:nvGrpSpPr>
          <p:grpSpPr>
            <a:xfrm>
              <a:off x="574542" y="3287380"/>
              <a:ext cx="5239117" cy="2507028"/>
              <a:chOff x="665989" y="2192326"/>
              <a:chExt cx="5239117" cy="2507028"/>
            </a:xfrm>
          </p:grpSpPr>
          <p:sp>
            <p:nvSpPr>
              <p:cNvPr id="23" name="Прямоугольник: скругленные углы 16"/>
              <p:cNvSpPr/>
              <p:nvPr/>
            </p:nvSpPr>
            <p:spPr>
              <a:xfrm>
                <a:off x="820435" y="2192326"/>
                <a:ext cx="5084671" cy="2507028"/>
              </a:xfrm>
              <a:prstGeom prst="roundRect">
                <a:avLst>
                  <a:gd name="adj" fmla="val 1137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07670" algn="just" defTabSz="1234440" eaLnBrk="1" fontAlgn="auto" hangingPunct="1">
                  <a:spcBef>
                    <a:spcPts val="0"/>
                  </a:spcBef>
                  <a:spcAft>
                    <a:spcPts val="0"/>
                  </a:spcAft>
                  <a:defRPr/>
                </a:pPr>
                <a:r>
                  <a:rPr lang="ru-RU" sz="2400" kern="0" dirty="0">
                    <a:solidFill>
                      <a:prstClr val="black"/>
                    </a:solidFill>
                    <a:latin typeface="Montserrat" panose="00000500000000000000" pitchFamily="2" charset="-52"/>
                  </a:rPr>
                  <a:t>Аудит ҚР </a:t>
                </a:r>
                <a:r>
                  <a:rPr lang="ru-RU" sz="2400" kern="0" dirty="0" err="1">
                    <a:solidFill>
                      <a:prstClr val="black"/>
                    </a:solidFill>
                    <a:latin typeface="Montserrat" panose="00000500000000000000" pitchFamily="2" charset="-52"/>
                  </a:rPr>
                  <a:t>Мемлекеттік</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техникалық</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реттеу</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жүйесінің</a:t>
                </a:r>
                <a:r>
                  <a:rPr lang="ru-RU" sz="2400" kern="0" dirty="0">
                    <a:solidFill>
                      <a:prstClr val="black"/>
                    </a:solidFill>
                    <a:latin typeface="Montserrat" panose="00000500000000000000" pitchFamily="2" charset="-52"/>
                  </a:rPr>
                  <a:t> сапа </a:t>
                </a:r>
                <a:r>
                  <a:rPr lang="ru-RU" sz="2400" kern="0" dirty="0" err="1">
                    <a:solidFill>
                      <a:prstClr val="black"/>
                    </a:solidFill>
                    <a:latin typeface="Montserrat" panose="00000500000000000000" pitchFamily="2" charset="-52"/>
                  </a:rPr>
                  <a:t>менеджменті</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жүйесінің</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және</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Аудиттің</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халықаралық</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стандарттарының</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талаптарына</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сәйкес</a:t>
                </a:r>
                <a:r>
                  <a:rPr lang="ru-RU" sz="2400" kern="0" dirty="0">
                    <a:solidFill>
                      <a:prstClr val="black"/>
                    </a:solidFill>
                    <a:latin typeface="Montserrat" panose="00000500000000000000" pitchFamily="2" charset="-52"/>
                  </a:rPr>
                  <a:t> </a:t>
                </a:r>
                <a:r>
                  <a:rPr lang="ru-RU" sz="2400" kern="0" dirty="0" err="1">
                    <a:solidFill>
                      <a:prstClr val="black"/>
                    </a:solidFill>
                    <a:latin typeface="Montserrat" panose="00000500000000000000" pitchFamily="2" charset="-52"/>
                  </a:rPr>
                  <a:t>жүргізіледі</a:t>
                </a:r>
                <a:r>
                  <a:rPr lang="ru-RU" sz="2400" kern="0" dirty="0">
                    <a:solidFill>
                      <a:prstClr val="black"/>
                    </a:solidFill>
                    <a:latin typeface="Montserrat" panose="00000500000000000000" pitchFamily="2" charset="-52"/>
                  </a:rPr>
                  <a:t>.</a:t>
                </a:r>
              </a:p>
            </p:txBody>
          </p:sp>
          <p:sp>
            <p:nvSpPr>
              <p:cNvPr id="24" name="Oval 23"/>
              <p:cNvSpPr/>
              <p:nvPr/>
            </p:nvSpPr>
            <p:spPr>
              <a:xfrm>
                <a:off x="665989" y="3242332"/>
                <a:ext cx="339858" cy="3398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endParaRPr lang="en-US" sz="2400" b="1" dirty="0">
                  <a:solidFill>
                    <a:srgbClr val="4EA72E">
                      <a:lumMod val="75000"/>
                    </a:srgbClr>
                  </a:solidFill>
                  <a:latin typeface="Montserrat" panose="00000500000000000000" pitchFamily="2" charset="0"/>
                </a:endParaRPr>
              </a:p>
            </p:txBody>
          </p:sp>
        </p:grpSp>
        <p:pic>
          <p:nvPicPr>
            <p:cNvPr id="22" name="Graphic 21" descr="Checkmark with solid fill"/>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551" y="4404395"/>
              <a:ext cx="205840" cy="205840"/>
            </a:xfrm>
            <a:prstGeom prst="rect">
              <a:avLst/>
            </a:prstGeom>
          </p:spPr>
        </p:pic>
      </p:grpSp>
      <p:sp>
        <p:nvSpPr>
          <p:cNvPr id="26" name="Прямоугольник: скругленные углы 16"/>
          <p:cNvSpPr/>
          <p:nvPr/>
        </p:nvSpPr>
        <p:spPr>
          <a:xfrm>
            <a:off x="1020903" y="6560508"/>
            <a:ext cx="16246194" cy="2587626"/>
          </a:xfrm>
          <a:prstGeom prst="roundRect">
            <a:avLst>
              <a:gd name="adj" fmla="val 13077"/>
            </a:avLst>
          </a:prstGeom>
        </p:spPr>
        <p:style>
          <a:lnRef idx="2">
            <a:schemeClr val="accent6"/>
          </a:lnRef>
          <a:fillRef idx="1">
            <a:schemeClr val="lt1"/>
          </a:fillRef>
          <a:effectRef idx="0">
            <a:schemeClr val="accent6"/>
          </a:effectRef>
          <a:fontRef idx="minor">
            <a:schemeClr val="dk1"/>
          </a:fontRef>
        </p:style>
        <p:txBody>
          <a:bodyPr rtlCol="0" anchor="ctr"/>
          <a:lstStyle/>
          <a:p>
            <a:pPr algn="just" defTabSz="1645920" eaLnBrk="1" fontAlgn="auto" hangingPunct="1">
              <a:spcBef>
                <a:spcPts val="0"/>
              </a:spcBef>
              <a:spcAft>
                <a:spcPts val="0"/>
              </a:spcAft>
              <a:defRPr/>
            </a:pPr>
            <a:r>
              <a:rPr lang="ru-RU" sz="2400" dirty="0" err="1">
                <a:solidFill>
                  <a:srgbClr val="000000"/>
                </a:solidFill>
                <a:latin typeface="Montserrat" panose="00000500000000000000" pitchFamily="2" charset="-52"/>
                <a:cs typeface="Times New Roman" panose="02020603050405020304" pitchFamily="18" charset="0"/>
              </a:rPr>
              <a:t>Орталықтың</a:t>
            </a:r>
            <a:r>
              <a:rPr lang="ru-RU" sz="2400" dirty="0">
                <a:solidFill>
                  <a:srgbClr val="000000"/>
                </a:solidFill>
                <a:latin typeface="Montserrat" panose="00000500000000000000" pitchFamily="2" charset="-52"/>
                <a:cs typeface="Times New Roman" panose="02020603050405020304" pitchFamily="18" charset="0"/>
              </a:rPr>
              <a:t> 2024 </a:t>
            </a:r>
            <a:r>
              <a:rPr lang="ru-RU" sz="2400" dirty="0" err="1">
                <a:solidFill>
                  <a:srgbClr val="000000"/>
                </a:solidFill>
                <a:latin typeface="Montserrat" panose="00000500000000000000" pitchFamily="2" charset="-52"/>
                <a:cs typeface="Times New Roman" panose="02020603050405020304" pitchFamily="18" charset="0"/>
              </a:rPr>
              <a:t>жылға</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аудиттелген</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жылдық</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қаржылық</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есептілігін</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Орталықтың</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Жалғыз</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акционері</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бекітті</a:t>
            </a:r>
            <a:r>
              <a:rPr lang="ru-RU" sz="2400" dirty="0">
                <a:solidFill>
                  <a:srgbClr val="000000"/>
                </a:solidFill>
                <a:latin typeface="Montserrat" panose="00000500000000000000" pitchFamily="2" charset="-52"/>
                <a:cs typeface="Times New Roman" panose="02020603050405020304" pitchFamily="18" charset="0"/>
              </a:rPr>
              <a:t> (2025 </a:t>
            </a:r>
            <a:r>
              <a:rPr lang="ru-RU" sz="2400" dirty="0" err="1">
                <a:solidFill>
                  <a:srgbClr val="000000"/>
                </a:solidFill>
                <a:latin typeface="Montserrat" panose="00000500000000000000" pitchFamily="2" charset="-52"/>
                <a:cs typeface="Times New Roman" panose="02020603050405020304" pitchFamily="18" charset="0"/>
              </a:rPr>
              <a:t>жылғы</a:t>
            </a:r>
            <a:r>
              <a:rPr lang="ru-RU" sz="2400" dirty="0">
                <a:solidFill>
                  <a:srgbClr val="000000"/>
                </a:solidFill>
                <a:latin typeface="Montserrat" panose="00000500000000000000" pitchFamily="2" charset="-52"/>
                <a:cs typeface="Times New Roman" panose="02020603050405020304" pitchFamily="18" charset="0"/>
              </a:rPr>
              <a:t> 18 </a:t>
            </a:r>
            <a:r>
              <a:rPr lang="ru-RU" sz="2400" dirty="0" err="1">
                <a:solidFill>
                  <a:srgbClr val="000000"/>
                </a:solidFill>
                <a:latin typeface="Montserrat" panose="00000500000000000000" pitchFamily="2" charset="-52"/>
                <a:cs typeface="Times New Roman" panose="02020603050405020304" pitchFamily="18" charset="0"/>
              </a:rPr>
              <a:t>маусымдағы</a:t>
            </a:r>
            <a:r>
              <a:rPr lang="ru-RU" sz="2400" dirty="0">
                <a:solidFill>
                  <a:srgbClr val="000000"/>
                </a:solidFill>
                <a:latin typeface="Montserrat" panose="00000500000000000000" pitchFamily="2" charset="-52"/>
                <a:cs typeface="Times New Roman" panose="02020603050405020304" pitchFamily="18" charset="0"/>
              </a:rPr>
              <a:t> № 170-Ө </a:t>
            </a:r>
            <a:r>
              <a:rPr lang="ru-RU" sz="2400" dirty="0" err="1">
                <a:solidFill>
                  <a:srgbClr val="000000"/>
                </a:solidFill>
                <a:latin typeface="Montserrat" panose="00000500000000000000" pitchFamily="2" charset="-52"/>
                <a:cs typeface="Times New Roman" panose="02020603050405020304" pitchFamily="18" charset="0"/>
              </a:rPr>
              <a:t>бұйрығы</a:t>
            </a:r>
            <a:r>
              <a:rPr lang="ru-RU" sz="2400" dirty="0">
                <a:solidFill>
                  <a:srgbClr val="000000"/>
                </a:solidFill>
                <a:latin typeface="Montserrat" panose="00000500000000000000" pitchFamily="2" charset="-52"/>
                <a:cs typeface="Times New Roman" panose="02020603050405020304" pitchFamily="18" charset="0"/>
              </a:rPr>
              <a:t>). </a:t>
            </a:r>
          </a:p>
          <a:p>
            <a:pPr algn="just" defTabSz="1645920" eaLnBrk="1" fontAlgn="auto" hangingPunct="1">
              <a:spcBef>
                <a:spcPts val="0"/>
              </a:spcBef>
              <a:spcAft>
                <a:spcPts val="0"/>
              </a:spcAft>
              <a:defRPr/>
            </a:pPr>
            <a:r>
              <a:rPr lang="ru-RU" sz="2400" dirty="0">
                <a:solidFill>
                  <a:srgbClr val="000000"/>
                </a:solidFill>
                <a:latin typeface="Montserrat" panose="00000500000000000000" pitchFamily="2" charset="-52"/>
                <a:cs typeface="Times New Roman" panose="02020603050405020304" pitchFamily="18" charset="0"/>
              </a:rPr>
              <a:t>      </a:t>
            </a:r>
          </a:p>
          <a:p>
            <a:pPr algn="just" defTabSz="1645920" eaLnBrk="1" fontAlgn="auto" hangingPunct="1">
              <a:spcBef>
                <a:spcPts val="0"/>
              </a:spcBef>
              <a:spcAft>
                <a:spcPts val="0"/>
              </a:spcAft>
              <a:defRPr/>
            </a:pPr>
            <a:r>
              <a:rPr lang="ru-RU" sz="2400" dirty="0" err="1">
                <a:solidFill>
                  <a:srgbClr val="000000"/>
                </a:solidFill>
                <a:latin typeface="Montserrat" panose="00000500000000000000" pitchFamily="2" charset="-52"/>
                <a:cs typeface="Times New Roman" panose="02020603050405020304" pitchFamily="18" charset="0"/>
              </a:rPr>
              <a:t>Бекітілген</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жылдық</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қаржылық</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есептілік</a:t>
            </a:r>
            <a:r>
              <a:rPr lang="ru-RU" sz="2400" dirty="0">
                <a:solidFill>
                  <a:srgbClr val="000000"/>
                </a:solidFill>
                <a:latin typeface="Montserrat" panose="00000500000000000000" pitchFamily="2" charset="-52"/>
                <a:cs typeface="Times New Roman" panose="02020603050405020304" pitchFamily="18" charset="0"/>
              </a:rPr>
              <a:t> ҚР </a:t>
            </a:r>
            <a:r>
              <a:rPr lang="ru-RU" sz="2400" dirty="0" err="1">
                <a:solidFill>
                  <a:srgbClr val="000000"/>
                </a:solidFill>
                <a:latin typeface="Montserrat" panose="00000500000000000000" pitchFamily="2" charset="-52"/>
                <a:cs typeface="Times New Roman" panose="02020603050405020304" pitchFamily="18" charset="0"/>
              </a:rPr>
              <a:t>заңнамасының</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талаптарына</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сәйкес</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Қазақстан</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Республикасы</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Қаржылық</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есептілік</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орталық</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депозитарийінің</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сайтында</a:t>
            </a:r>
            <a:r>
              <a:rPr lang="ru-RU" sz="2400" dirty="0">
                <a:solidFill>
                  <a:srgbClr val="000000"/>
                </a:solidFill>
                <a:latin typeface="Montserrat" panose="00000500000000000000" pitchFamily="2" charset="-52"/>
                <a:cs typeface="Times New Roman" panose="02020603050405020304" pitchFamily="18" charset="0"/>
              </a:rPr>
              <a:t> </a:t>
            </a:r>
            <a:r>
              <a:rPr lang="ru-RU" sz="2400" dirty="0" err="1">
                <a:solidFill>
                  <a:srgbClr val="000000"/>
                </a:solidFill>
                <a:latin typeface="Montserrat" panose="00000500000000000000" pitchFamily="2" charset="-52"/>
                <a:cs typeface="Times New Roman" panose="02020603050405020304" pitchFamily="18" charset="0"/>
              </a:rPr>
              <a:t>жарияланды</a:t>
            </a:r>
            <a:r>
              <a:rPr lang="ru-RU" sz="2400" dirty="0">
                <a:solidFill>
                  <a:srgbClr val="000000"/>
                </a:solidFill>
                <a:latin typeface="Montserrat" panose="00000500000000000000" pitchFamily="2" charset="-52"/>
                <a:cs typeface="Times New Roman" panose="02020603050405020304" pitchFamily="18" charset="0"/>
              </a:rPr>
              <a:t>.</a:t>
            </a:r>
            <a:endParaRPr lang="ru-RU" sz="2400" dirty="0">
              <a:solidFill>
                <a:prstClr val="black"/>
              </a:solidFill>
              <a:latin typeface="Montserrat" panose="00000500000000000000" pitchFamily="2" charset="-5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4">
            <a:extLst>
              <a:ext uri="{FF2B5EF4-FFF2-40B4-BE49-F238E27FC236}">
                <a16:creationId xmlns:a16="http://schemas.microsoft.com/office/drawing/2014/main" id="{19191D4C-476E-ACB4-4772-FCFA7AEEE0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3" name="object 7">
            <a:extLst>
              <a:ext uri="{FF2B5EF4-FFF2-40B4-BE49-F238E27FC236}">
                <a16:creationId xmlns:a16="http://schemas.microsoft.com/office/drawing/2014/main" id="{099D3388-6185-5797-33D0-78516EF6DD0F}"/>
              </a:ext>
            </a:extLst>
          </p:cNvPr>
          <p:cNvSpPr txBox="1">
            <a:spLocks noChangeArrowheads="1"/>
          </p:cNvSpPr>
          <p:nvPr/>
        </p:nvSpPr>
        <p:spPr bwMode="auto">
          <a:xfrm>
            <a:off x="1033554" y="659918"/>
            <a:ext cx="129872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5000" b="0" i="0">
                <a:solidFill>
                  <a:schemeClr val="tx1"/>
                </a:solidFill>
                <a:latin typeface="Arial Black"/>
                <a:ea typeface="+mj-ea"/>
                <a:cs typeface="Arial Black"/>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algn="l" defTabSz="1371600" fontAlgn="auto">
              <a:spcBef>
                <a:spcPts val="0"/>
              </a:spcBef>
              <a:spcAft>
                <a:spcPts val="0"/>
              </a:spcAft>
            </a:pPr>
            <a:r>
              <a:rPr lang="ru-RU" altLang="ru-RU" sz="3200" b="1" dirty="0">
                <a:solidFill>
                  <a:prstClr val="black"/>
                </a:solidFill>
                <a:latin typeface="Montserrat "/>
                <a:ea typeface="Segoe UI Black" panose="020B0A02040204020203" pitchFamily="34" charset="0"/>
                <a:cs typeface="+mn-cs"/>
              </a:rPr>
              <a:t>2025 ЖЫЛҒА АРНАЛҒАН МАҚСАТТАР МЕН ЖОСПАРЛАР</a:t>
            </a:r>
            <a:endParaRPr lang="ru-RU" altLang="ru-RU" sz="3200" b="1" dirty="0">
              <a:latin typeface="Montserrat" pitchFamily="2" charset="-52"/>
            </a:endParaRPr>
          </a:p>
        </p:txBody>
      </p:sp>
      <p:sp>
        <p:nvSpPr>
          <p:cNvPr id="4" name="Slide Number Placeholder 1">
            <a:extLst>
              <a:ext uri="{FF2B5EF4-FFF2-40B4-BE49-F238E27FC236}">
                <a16:creationId xmlns:a16="http://schemas.microsoft.com/office/drawing/2014/main" id="{679794F2-44A5-62AC-A871-342CECA10608}"/>
              </a:ext>
            </a:extLst>
          </p:cNvPr>
          <p:cNvSpPr>
            <a:spLocks noGrp="1"/>
          </p:cNvSpPr>
          <p:nvPr>
            <p:ph type="sldNum" sz="quarter" idx="12"/>
          </p:nvPr>
        </p:nvSpPr>
        <p:spPr>
          <a:xfrm>
            <a:off x="12848114" y="9627082"/>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32</a:t>
            </a:fld>
            <a:endParaRPr lang="ru-RU" dirty="0">
              <a:solidFill>
                <a:prstClr val="black">
                  <a:tint val="82000"/>
                </a:prstClr>
              </a:solidFill>
              <a:latin typeface="Montserrat" panose="00000500000000000000" pitchFamily="2" charset="0"/>
            </a:endParaRPr>
          </a:p>
        </p:txBody>
      </p:sp>
      <p:sp>
        <p:nvSpPr>
          <p:cNvPr id="9" name="Прямоугольник: скругленные углы 8">
            <a:extLst>
              <a:ext uri="{FF2B5EF4-FFF2-40B4-BE49-F238E27FC236}">
                <a16:creationId xmlns:a16="http://schemas.microsoft.com/office/drawing/2014/main" id="{F4ECDCFC-B3D8-1E77-A984-2DE845021A29}"/>
              </a:ext>
            </a:extLst>
          </p:cNvPr>
          <p:cNvSpPr/>
          <p:nvPr/>
        </p:nvSpPr>
        <p:spPr>
          <a:xfrm>
            <a:off x="1136061" y="2264228"/>
            <a:ext cx="5113246" cy="32004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скругленные углы 9">
            <a:extLst>
              <a:ext uri="{FF2B5EF4-FFF2-40B4-BE49-F238E27FC236}">
                <a16:creationId xmlns:a16="http://schemas.microsoft.com/office/drawing/2014/main" id="{5EE053D7-AB34-DC09-96B1-38FD43591A20}"/>
              </a:ext>
            </a:extLst>
          </p:cNvPr>
          <p:cNvSpPr/>
          <p:nvPr/>
        </p:nvSpPr>
        <p:spPr>
          <a:xfrm>
            <a:off x="1058955" y="5829300"/>
            <a:ext cx="5113246" cy="32004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скругленные углы 11">
            <a:extLst>
              <a:ext uri="{FF2B5EF4-FFF2-40B4-BE49-F238E27FC236}">
                <a16:creationId xmlns:a16="http://schemas.microsoft.com/office/drawing/2014/main" id="{6315F71C-AB7E-35A0-2610-CE845A1040BB}"/>
              </a:ext>
            </a:extLst>
          </p:cNvPr>
          <p:cNvSpPr/>
          <p:nvPr/>
        </p:nvSpPr>
        <p:spPr>
          <a:xfrm>
            <a:off x="6616406" y="5740919"/>
            <a:ext cx="5113246" cy="32004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скругленные углы 12">
            <a:extLst>
              <a:ext uri="{FF2B5EF4-FFF2-40B4-BE49-F238E27FC236}">
                <a16:creationId xmlns:a16="http://schemas.microsoft.com/office/drawing/2014/main" id="{3EC764F1-E6C2-9D44-1136-9F9C39FBE740}"/>
              </a:ext>
            </a:extLst>
          </p:cNvPr>
          <p:cNvSpPr/>
          <p:nvPr/>
        </p:nvSpPr>
        <p:spPr>
          <a:xfrm>
            <a:off x="12416677" y="5829300"/>
            <a:ext cx="5113246" cy="32004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скругленные углы 14">
            <a:extLst>
              <a:ext uri="{FF2B5EF4-FFF2-40B4-BE49-F238E27FC236}">
                <a16:creationId xmlns:a16="http://schemas.microsoft.com/office/drawing/2014/main" id="{1776CCC1-C964-3145-8EFC-52D89B5D4BB5}"/>
              </a:ext>
            </a:extLst>
          </p:cNvPr>
          <p:cNvSpPr/>
          <p:nvPr/>
        </p:nvSpPr>
        <p:spPr>
          <a:xfrm>
            <a:off x="6601891" y="2247900"/>
            <a:ext cx="5113246" cy="32004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скругленные углы 15">
            <a:extLst>
              <a:ext uri="{FF2B5EF4-FFF2-40B4-BE49-F238E27FC236}">
                <a16:creationId xmlns:a16="http://schemas.microsoft.com/office/drawing/2014/main" id="{249D507C-282D-5FB0-247E-9E2380642C1F}"/>
              </a:ext>
            </a:extLst>
          </p:cNvPr>
          <p:cNvSpPr/>
          <p:nvPr/>
        </p:nvSpPr>
        <p:spPr>
          <a:xfrm>
            <a:off x="12304956" y="2186509"/>
            <a:ext cx="5113246" cy="32004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скругленные углы 16">
            <a:extLst>
              <a:ext uri="{FF2B5EF4-FFF2-40B4-BE49-F238E27FC236}">
                <a16:creationId xmlns:a16="http://schemas.microsoft.com/office/drawing/2014/main" id="{21787513-C3B6-8BB6-7A38-1A9B382E366E}"/>
              </a:ext>
            </a:extLst>
          </p:cNvPr>
          <p:cNvSpPr/>
          <p:nvPr/>
        </p:nvSpPr>
        <p:spPr>
          <a:xfrm>
            <a:off x="2948108" y="3430186"/>
            <a:ext cx="1776104" cy="1147306"/>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ru-RU" sz="4400" b="1" dirty="0">
                <a:solidFill>
                  <a:srgbClr val="4EA72E"/>
                </a:solidFill>
                <a:latin typeface="Montserrat" panose="00000500000000000000" pitchFamily="2" charset="-52"/>
                <a:cs typeface="Times New Roman" panose="02020603050405020304" pitchFamily="18" charset="0"/>
              </a:rPr>
              <a:t>КТА</a:t>
            </a:r>
            <a:endParaRPr lang="ru-RU" sz="4400" dirty="0">
              <a:solidFill>
                <a:srgbClr val="4EA72E"/>
              </a:solidFill>
              <a:latin typeface="Montserrat" panose="00000500000000000000" pitchFamily="2" charset="-52"/>
              <a:cs typeface="Times New Roman" panose="02020603050405020304" pitchFamily="18" charset="0"/>
            </a:endParaRPr>
          </a:p>
        </p:txBody>
      </p:sp>
      <p:sp>
        <p:nvSpPr>
          <p:cNvPr id="19" name="Прямоугольник: скругленные углы 18">
            <a:extLst>
              <a:ext uri="{FF2B5EF4-FFF2-40B4-BE49-F238E27FC236}">
                <a16:creationId xmlns:a16="http://schemas.microsoft.com/office/drawing/2014/main" id="{CE2E9C21-CD54-9EF1-210B-64A6AC483E37}"/>
              </a:ext>
            </a:extLst>
          </p:cNvPr>
          <p:cNvSpPr/>
          <p:nvPr/>
        </p:nvSpPr>
        <p:spPr>
          <a:xfrm>
            <a:off x="1421199" y="3003828"/>
            <a:ext cx="4829922" cy="559478"/>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ru-RU" dirty="0" err="1">
                <a:solidFill>
                  <a:schemeClr val="tx1"/>
                </a:solidFill>
                <a:latin typeface="Montserrat" panose="00000500000000000000" pitchFamily="2" charset="-52"/>
                <a:cs typeface="Times New Roman" panose="02020603050405020304" pitchFamily="18" charset="0"/>
              </a:rPr>
              <a:t>Кемінде</a:t>
            </a:r>
            <a:r>
              <a:rPr lang="ru-RU" dirty="0">
                <a:solidFill>
                  <a:schemeClr val="tx1"/>
                </a:solidFill>
                <a:latin typeface="Montserrat" panose="00000500000000000000" pitchFamily="2" charset="-52"/>
                <a:cs typeface="Times New Roman" panose="02020603050405020304" pitchFamily="18" charset="0"/>
              </a:rPr>
              <a:t> 4 КТА </a:t>
            </a:r>
            <a:r>
              <a:rPr lang="ru-RU" dirty="0" err="1">
                <a:solidFill>
                  <a:schemeClr val="tx1"/>
                </a:solidFill>
                <a:latin typeface="Montserrat" panose="00000500000000000000" pitchFamily="2" charset="-52"/>
                <a:cs typeface="Times New Roman" panose="02020603050405020304" pitchFamily="18" charset="0"/>
              </a:rPr>
              <a:t>шартын</a:t>
            </a:r>
            <a:r>
              <a:rPr lang="ru-RU" dirty="0">
                <a:solidFill>
                  <a:schemeClr val="tx1"/>
                </a:solidFill>
                <a:latin typeface="Montserrat" panose="00000500000000000000" pitchFamily="2" charset="-52"/>
                <a:cs typeface="Times New Roman" panose="02020603050405020304" pitchFamily="18" charset="0"/>
              </a:rPr>
              <a:t> </a:t>
            </a:r>
            <a:r>
              <a:rPr lang="ru-RU" dirty="0" err="1">
                <a:solidFill>
                  <a:schemeClr val="tx1"/>
                </a:solidFill>
                <a:latin typeface="Montserrat" panose="00000500000000000000" pitchFamily="2" charset="-52"/>
                <a:cs typeface="Times New Roman" panose="02020603050405020304" pitchFamily="18" charset="0"/>
              </a:rPr>
              <a:t>жасасу</a:t>
            </a:r>
            <a:endParaRPr lang="ru-RU" dirty="0">
              <a:solidFill>
                <a:schemeClr val="tx1"/>
              </a:solidFill>
              <a:latin typeface="Montserrat" panose="00000500000000000000" pitchFamily="2" charset="-52"/>
              <a:cs typeface="Times New Roman" panose="02020603050405020304" pitchFamily="18" charset="0"/>
            </a:endParaRPr>
          </a:p>
        </p:txBody>
      </p:sp>
      <p:sp>
        <p:nvSpPr>
          <p:cNvPr id="21" name="Прямоугольник: скругленные углы 20">
            <a:extLst>
              <a:ext uri="{FF2B5EF4-FFF2-40B4-BE49-F238E27FC236}">
                <a16:creationId xmlns:a16="http://schemas.microsoft.com/office/drawing/2014/main" id="{E322AF5B-9770-8529-517F-3D6197DB37AF}"/>
              </a:ext>
            </a:extLst>
          </p:cNvPr>
          <p:cNvSpPr/>
          <p:nvPr/>
        </p:nvSpPr>
        <p:spPr>
          <a:xfrm>
            <a:off x="1515100" y="6819900"/>
            <a:ext cx="4199900" cy="1597611"/>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ru-RU" sz="3000" b="1" dirty="0" err="1">
                <a:solidFill>
                  <a:srgbClr val="4EA72E"/>
                </a:solidFill>
                <a:latin typeface="Montserrat" panose="00000500000000000000" pitchFamily="2" charset="-52"/>
                <a:cs typeface="Times New Roman" panose="02020603050405020304" pitchFamily="18" charset="0"/>
              </a:rPr>
              <a:t>Орталық</a:t>
            </a:r>
            <a:r>
              <a:rPr lang="ru-RU" sz="3000" b="1" dirty="0">
                <a:solidFill>
                  <a:srgbClr val="4EA72E"/>
                </a:solidFill>
                <a:latin typeface="Montserrat" panose="00000500000000000000" pitchFamily="2" charset="-52"/>
                <a:cs typeface="Times New Roman" panose="02020603050405020304" pitchFamily="18" charset="0"/>
              </a:rPr>
              <a:t> Азия ЕҚТ </a:t>
            </a:r>
            <a:r>
              <a:rPr lang="ru-RU" sz="3000" b="1" dirty="0" err="1">
                <a:solidFill>
                  <a:srgbClr val="4EA72E"/>
                </a:solidFill>
                <a:latin typeface="Montserrat" panose="00000500000000000000" pitchFamily="2" charset="-52"/>
                <a:cs typeface="Times New Roman" panose="02020603050405020304" pitchFamily="18" charset="0"/>
              </a:rPr>
              <a:t>бюросы</a:t>
            </a:r>
            <a:endParaRPr lang="ru-RU" sz="3000" dirty="0">
              <a:solidFill>
                <a:srgbClr val="4EA72E"/>
              </a:solidFill>
              <a:latin typeface="Montserrat" panose="00000500000000000000" pitchFamily="2" charset="-52"/>
              <a:cs typeface="Times New Roman" panose="02020603050405020304" pitchFamily="18" charset="0"/>
            </a:endParaRPr>
          </a:p>
        </p:txBody>
      </p:sp>
      <p:sp>
        <p:nvSpPr>
          <p:cNvPr id="22" name="Прямоугольник: скругленные углы 21">
            <a:extLst>
              <a:ext uri="{FF2B5EF4-FFF2-40B4-BE49-F238E27FC236}">
                <a16:creationId xmlns:a16="http://schemas.microsoft.com/office/drawing/2014/main" id="{DFEDA665-0C2B-7458-5847-ECC6A0A34259}"/>
              </a:ext>
            </a:extLst>
          </p:cNvPr>
          <p:cNvSpPr/>
          <p:nvPr/>
        </p:nvSpPr>
        <p:spPr>
          <a:xfrm>
            <a:off x="3090394" y="6283737"/>
            <a:ext cx="1049312" cy="559478"/>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kk-KZ" b="1" dirty="0">
                <a:solidFill>
                  <a:schemeClr val="tx1"/>
                </a:solidFill>
                <a:latin typeface="Montserrat" panose="00000500000000000000" pitchFamily="2" charset="-52"/>
                <a:cs typeface="Times New Roman" panose="02020603050405020304" pitchFamily="18" charset="0"/>
              </a:rPr>
              <a:t>Құру</a:t>
            </a:r>
            <a:endParaRPr lang="ru-RU" dirty="0">
              <a:solidFill>
                <a:schemeClr val="tx1"/>
              </a:solidFill>
              <a:latin typeface="Montserrat" panose="00000500000000000000" pitchFamily="2" charset="-52"/>
              <a:cs typeface="Times New Roman" panose="02020603050405020304" pitchFamily="18" charset="0"/>
            </a:endParaRPr>
          </a:p>
        </p:txBody>
      </p:sp>
      <p:sp>
        <p:nvSpPr>
          <p:cNvPr id="23" name="Прямоугольник: скругленные углы 22">
            <a:extLst>
              <a:ext uri="{FF2B5EF4-FFF2-40B4-BE49-F238E27FC236}">
                <a16:creationId xmlns:a16="http://schemas.microsoft.com/office/drawing/2014/main" id="{2D293AEB-1A48-CB45-8008-3F488BFCC9A9}"/>
              </a:ext>
            </a:extLst>
          </p:cNvPr>
          <p:cNvSpPr/>
          <p:nvPr/>
        </p:nvSpPr>
        <p:spPr>
          <a:xfrm>
            <a:off x="7020379" y="2967058"/>
            <a:ext cx="4305300" cy="1147306"/>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ru-RU" sz="3000" b="1" dirty="0">
                <a:solidFill>
                  <a:srgbClr val="4EA72E"/>
                </a:solidFill>
                <a:latin typeface="Montserrat" panose="00000500000000000000" pitchFamily="2" charset="-52"/>
                <a:cs typeface="Times New Roman" panose="02020603050405020304" pitchFamily="18" charset="0"/>
              </a:rPr>
              <a:t>ЕҚТ БОЙЫНША АНЫҚТАМАЛЫҚ</a:t>
            </a:r>
            <a:endParaRPr lang="ru-RU" sz="3000" dirty="0">
              <a:solidFill>
                <a:srgbClr val="4EA72E"/>
              </a:solidFill>
              <a:latin typeface="Montserrat" panose="00000500000000000000" pitchFamily="2" charset="-52"/>
              <a:cs typeface="Times New Roman" panose="02020603050405020304" pitchFamily="18" charset="0"/>
            </a:endParaRPr>
          </a:p>
        </p:txBody>
      </p:sp>
      <p:sp>
        <p:nvSpPr>
          <p:cNvPr id="25" name="Прямоугольник: скругленные углы 24">
            <a:extLst>
              <a:ext uri="{FF2B5EF4-FFF2-40B4-BE49-F238E27FC236}">
                <a16:creationId xmlns:a16="http://schemas.microsoft.com/office/drawing/2014/main" id="{016BC3EF-6445-8379-71D4-FD0BEC2CA0EE}"/>
              </a:ext>
            </a:extLst>
          </p:cNvPr>
          <p:cNvSpPr/>
          <p:nvPr/>
        </p:nvSpPr>
        <p:spPr>
          <a:xfrm>
            <a:off x="7489646" y="4140719"/>
            <a:ext cx="4084786" cy="559478"/>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ru-RU" b="1" dirty="0">
                <a:solidFill>
                  <a:schemeClr val="tx1"/>
                </a:solidFill>
                <a:latin typeface="Montserrat" panose="00000500000000000000" pitchFamily="2" charset="-52"/>
                <a:cs typeface="Times New Roman" panose="02020603050405020304" pitchFamily="18" charset="0"/>
              </a:rPr>
              <a:t>3 </a:t>
            </a:r>
            <a:r>
              <a:rPr lang="ru-RU" b="1" dirty="0" err="1">
                <a:solidFill>
                  <a:schemeClr val="tx1"/>
                </a:solidFill>
                <a:latin typeface="Montserrat" panose="00000500000000000000" pitchFamily="2" charset="-52"/>
                <a:cs typeface="Times New Roman" panose="02020603050405020304" pitchFamily="18" charset="0"/>
              </a:rPr>
              <a:t>анықтамалық</a:t>
            </a:r>
            <a:r>
              <a:rPr lang="ru-RU" b="1" dirty="0">
                <a:solidFill>
                  <a:schemeClr val="tx1"/>
                </a:solidFill>
                <a:latin typeface="Montserrat" panose="00000500000000000000" pitchFamily="2" charset="-52"/>
                <a:cs typeface="Times New Roman" panose="02020603050405020304" pitchFamily="18" charset="0"/>
              </a:rPr>
              <a:t> </a:t>
            </a:r>
            <a:r>
              <a:rPr lang="ru-RU" b="1" dirty="0" err="1">
                <a:solidFill>
                  <a:schemeClr val="tx1"/>
                </a:solidFill>
                <a:latin typeface="Montserrat" panose="00000500000000000000" pitchFamily="2" charset="-52"/>
                <a:cs typeface="Times New Roman" panose="02020603050405020304" pitchFamily="18" charset="0"/>
              </a:rPr>
              <a:t>әзірлеу</a:t>
            </a:r>
            <a:endParaRPr lang="ru-RU" dirty="0">
              <a:solidFill>
                <a:schemeClr val="tx1"/>
              </a:solidFill>
              <a:latin typeface="Montserrat" panose="00000500000000000000" pitchFamily="2" charset="-52"/>
              <a:cs typeface="Times New Roman" panose="02020603050405020304" pitchFamily="18" charset="0"/>
            </a:endParaRPr>
          </a:p>
        </p:txBody>
      </p:sp>
      <p:sp>
        <p:nvSpPr>
          <p:cNvPr id="26" name="Прямоугольник: скругленные углы 25">
            <a:extLst>
              <a:ext uri="{FF2B5EF4-FFF2-40B4-BE49-F238E27FC236}">
                <a16:creationId xmlns:a16="http://schemas.microsoft.com/office/drawing/2014/main" id="{9FBE00AB-EB9A-1674-2344-E7EF686CEBA2}"/>
              </a:ext>
            </a:extLst>
          </p:cNvPr>
          <p:cNvSpPr/>
          <p:nvPr/>
        </p:nvSpPr>
        <p:spPr>
          <a:xfrm>
            <a:off x="8177518" y="6260422"/>
            <a:ext cx="1961991" cy="559478"/>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ru-RU" b="1" dirty="0" err="1">
                <a:solidFill>
                  <a:schemeClr val="tx1"/>
                </a:solidFill>
                <a:latin typeface="Montserrat" panose="00000500000000000000" pitchFamily="2" charset="-52"/>
                <a:cs typeface="Times New Roman" panose="02020603050405020304" pitchFamily="18" charset="0"/>
              </a:rPr>
              <a:t>Өткізу</a:t>
            </a:r>
            <a:r>
              <a:rPr lang="ru-RU" b="1" dirty="0">
                <a:solidFill>
                  <a:schemeClr val="tx1"/>
                </a:solidFill>
                <a:latin typeface="Montserrat" panose="00000500000000000000" pitchFamily="2" charset="-52"/>
                <a:cs typeface="Times New Roman" panose="02020603050405020304" pitchFamily="18" charset="0"/>
              </a:rPr>
              <a:t> </a:t>
            </a:r>
            <a:endParaRPr lang="ru-RU" dirty="0">
              <a:solidFill>
                <a:schemeClr val="tx1"/>
              </a:solidFill>
              <a:latin typeface="Montserrat" panose="00000500000000000000" pitchFamily="2" charset="-52"/>
              <a:cs typeface="Times New Roman" panose="02020603050405020304" pitchFamily="18" charset="0"/>
            </a:endParaRPr>
          </a:p>
        </p:txBody>
      </p:sp>
      <p:sp>
        <p:nvSpPr>
          <p:cNvPr id="27" name="Прямоугольник: скругленные углы 26">
            <a:extLst>
              <a:ext uri="{FF2B5EF4-FFF2-40B4-BE49-F238E27FC236}">
                <a16:creationId xmlns:a16="http://schemas.microsoft.com/office/drawing/2014/main" id="{4EB57536-9EA2-5162-433B-ACA490CB5EFF}"/>
              </a:ext>
            </a:extLst>
          </p:cNvPr>
          <p:cNvSpPr/>
          <p:nvPr/>
        </p:nvSpPr>
        <p:spPr>
          <a:xfrm>
            <a:off x="7042458" y="7010399"/>
            <a:ext cx="4232110" cy="1216611"/>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en-US" sz="3000" b="1" dirty="0">
                <a:solidFill>
                  <a:srgbClr val="4EA72E"/>
                </a:solidFill>
                <a:latin typeface="Montserrat" panose="00000500000000000000" pitchFamily="2" charset="-52"/>
                <a:cs typeface="Times New Roman" panose="02020603050405020304" pitchFamily="18" charset="0"/>
              </a:rPr>
              <a:t>National Forum of GCIP-Kazakhstan</a:t>
            </a:r>
            <a:endParaRPr lang="ru-RU" sz="3000" dirty="0">
              <a:solidFill>
                <a:srgbClr val="4EA72E"/>
              </a:solidFill>
              <a:latin typeface="Montserrat" panose="00000500000000000000" pitchFamily="2" charset="-52"/>
              <a:cs typeface="Times New Roman" panose="02020603050405020304" pitchFamily="18" charset="0"/>
            </a:endParaRPr>
          </a:p>
        </p:txBody>
      </p:sp>
      <p:sp>
        <p:nvSpPr>
          <p:cNvPr id="28" name="Прямоугольник: скругленные углы 27">
            <a:extLst>
              <a:ext uri="{FF2B5EF4-FFF2-40B4-BE49-F238E27FC236}">
                <a16:creationId xmlns:a16="http://schemas.microsoft.com/office/drawing/2014/main" id="{2D13E067-3A78-3223-0C4D-56A4260F8D6D}"/>
              </a:ext>
            </a:extLst>
          </p:cNvPr>
          <p:cNvSpPr/>
          <p:nvPr/>
        </p:nvSpPr>
        <p:spPr>
          <a:xfrm>
            <a:off x="14042571" y="2715248"/>
            <a:ext cx="1684486" cy="559478"/>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endParaRPr lang="ru-RU" dirty="0">
              <a:solidFill>
                <a:schemeClr val="tx1"/>
              </a:solidFill>
              <a:latin typeface="Montserrat" panose="00000500000000000000" pitchFamily="2" charset="-52"/>
              <a:cs typeface="Times New Roman" panose="02020603050405020304" pitchFamily="18" charset="0"/>
            </a:endParaRPr>
          </a:p>
        </p:txBody>
      </p:sp>
      <p:sp>
        <p:nvSpPr>
          <p:cNvPr id="29" name="Прямоугольник: скругленные углы 28">
            <a:extLst>
              <a:ext uri="{FF2B5EF4-FFF2-40B4-BE49-F238E27FC236}">
                <a16:creationId xmlns:a16="http://schemas.microsoft.com/office/drawing/2014/main" id="{498B7479-5246-2368-BAF0-326D213D8A5C}"/>
              </a:ext>
            </a:extLst>
          </p:cNvPr>
          <p:cNvSpPr/>
          <p:nvPr/>
        </p:nvSpPr>
        <p:spPr>
          <a:xfrm>
            <a:off x="14846876" y="2647295"/>
            <a:ext cx="1297321" cy="1147306"/>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en-US" sz="4800" b="1" dirty="0">
                <a:solidFill>
                  <a:srgbClr val="4EA72E"/>
                </a:solidFill>
                <a:latin typeface="Montserrat" panose="00000500000000000000" pitchFamily="2" charset="-52"/>
                <a:cs typeface="Times New Roman" panose="02020603050405020304" pitchFamily="18" charset="0"/>
              </a:rPr>
              <a:t>20</a:t>
            </a:r>
            <a:endParaRPr lang="ru-RU" sz="4800" dirty="0">
              <a:solidFill>
                <a:srgbClr val="4EA72E"/>
              </a:solidFill>
              <a:latin typeface="Montserrat" panose="00000500000000000000" pitchFamily="2" charset="-52"/>
              <a:cs typeface="Times New Roman" panose="02020603050405020304" pitchFamily="18" charset="0"/>
            </a:endParaRPr>
          </a:p>
        </p:txBody>
      </p:sp>
      <p:sp>
        <p:nvSpPr>
          <p:cNvPr id="30" name="Прямоугольник: скругленные углы 29">
            <a:extLst>
              <a:ext uri="{FF2B5EF4-FFF2-40B4-BE49-F238E27FC236}">
                <a16:creationId xmlns:a16="http://schemas.microsoft.com/office/drawing/2014/main" id="{97B2B827-68E6-A03D-087E-3A7A5F50D139}"/>
              </a:ext>
            </a:extLst>
          </p:cNvPr>
          <p:cNvSpPr/>
          <p:nvPr/>
        </p:nvSpPr>
        <p:spPr>
          <a:xfrm>
            <a:off x="13589576" y="2977126"/>
            <a:ext cx="1532086" cy="559478"/>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kk-KZ" b="1" dirty="0">
                <a:solidFill>
                  <a:schemeClr val="tx1"/>
                </a:solidFill>
                <a:latin typeface="Montserrat" panose="00000500000000000000" pitchFamily="2" charset="-52"/>
                <a:cs typeface="Times New Roman" panose="02020603050405020304" pitchFamily="18" charset="0"/>
              </a:rPr>
              <a:t>Тізілімге кемінде</a:t>
            </a:r>
            <a:endParaRPr lang="ru-RU" dirty="0">
              <a:solidFill>
                <a:schemeClr val="tx1"/>
              </a:solidFill>
              <a:latin typeface="Montserrat" panose="00000500000000000000" pitchFamily="2" charset="-52"/>
              <a:cs typeface="Times New Roman" panose="02020603050405020304" pitchFamily="18" charset="0"/>
            </a:endParaRPr>
          </a:p>
        </p:txBody>
      </p:sp>
      <p:sp>
        <p:nvSpPr>
          <p:cNvPr id="31" name="Прямоугольник: скругленные углы 30">
            <a:extLst>
              <a:ext uri="{FF2B5EF4-FFF2-40B4-BE49-F238E27FC236}">
                <a16:creationId xmlns:a16="http://schemas.microsoft.com/office/drawing/2014/main" id="{3593009D-F312-BF2C-3F5C-8A636C9F8643}"/>
              </a:ext>
            </a:extLst>
          </p:cNvPr>
          <p:cNvSpPr/>
          <p:nvPr/>
        </p:nvSpPr>
        <p:spPr>
          <a:xfrm>
            <a:off x="12615022" y="3554886"/>
            <a:ext cx="4614023" cy="559478"/>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kk-KZ" b="1" dirty="0">
                <a:solidFill>
                  <a:schemeClr val="tx1"/>
                </a:solidFill>
                <a:latin typeface="Montserrat" panose="00000500000000000000" pitchFamily="2" charset="-52"/>
                <a:cs typeface="Times New Roman" panose="02020603050405020304" pitchFamily="18" charset="0"/>
              </a:rPr>
              <a:t>жоба мен технология енгізу</a:t>
            </a:r>
          </a:p>
        </p:txBody>
      </p:sp>
      <p:sp>
        <p:nvSpPr>
          <p:cNvPr id="32" name="Прямоугольник: скругленные углы 31">
            <a:extLst>
              <a:ext uri="{FF2B5EF4-FFF2-40B4-BE49-F238E27FC236}">
                <a16:creationId xmlns:a16="http://schemas.microsoft.com/office/drawing/2014/main" id="{2904C65F-8CD4-EE57-7C19-A7DA572AA1B4}"/>
              </a:ext>
            </a:extLst>
          </p:cNvPr>
          <p:cNvSpPr/>
          <p:nvPr/>
        </p:nvSpPr>
        <p:spPr>
          <a:xfrm>
            <a:off x="13656881" y="4135069"/>
            <a:ext cx="2306864" cy="559478"/>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kk-KZ" sz="2800" b="1" dirty="0">
                <a:solidFill>
                  <a:srgbClr val="4EA72E"/>
                </a:solidFill>
                <a:latin typeface="Montserrat" panose="00000500000000000000" pitchFamily="2" charset="-52"/>
                <a:cs typeface="Times New Roman" panose="02020603050405020304" pitchFamily="18" charset="0"/>
              </a:rPr>
              <a:t>ТІЗІЛІМ</a:t>
            </a:r>
            <a:endParaRPr lang="ru-RU" dirty="0">
              <a:solidFill>
                <a:srgbClr val="4EA72E"/>
              </a:solidFill>
              <a:latin typeface="Montserrat" panose="00000500000000000000" pitchFamily="2" charset="-52"/>
              <a:cs typeface="Times New Roman" panose="02020603050405020304" pitchFamily="18" charset="0"/>
            </a:endParaRPr>
          </a:p>
        </p:txBody>
      </p:sp>
      <p:sp>
        <p:nvSpPr>
          <p:cNvPr id="33" name="Прямоугольник: скругленные углы 32">
            <a:extLst>
              <a:ext uri="{FF2B5EF4-FFF2-40B4-BE49-F238E27FC236}">
                <a16:creationId xmlns:a16="http://schemas.microsoft.com/office/drawing/2014/main" id="{83AA634F-A510-7E1B-701F-DAF96AD48896}"/>
              </a:ext>
            </a:extLst>
          </p:cNvPr>
          <p:cNvSpPr/>
          <p:nvPr/>
        </p:nvSpPr>
        <p:spPr>
          <a:xfrm>
            <a:off x="13029145" y="6906248"/>
            <a:ext cx="4199900" cy="1280591"/>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ru-RU" sz="3000" b="1" dirty="0">
                <a:solidFill>
                  <a:srgbClr val="4EA72E"/>
                </a:solidFill>
                <a:latin typeface="Montserrat" panose="00000500000000000000" pitchFamily="2" charset="-52"/>
                <a:cs typeface="Times New Roman" panose="02020603050405020304" pitchFamily="18" charset="0"/>
              </a:rPr>
              <a:t>ТАЗА </a:t>
            </a:r>
            <a:r>
              <a:rPr lang="kk-KZ" sz="3000" b="1" dirty="0">
                <a:solidFill>
                  <a:srgbClr val="4EA72E"/>
                </a:solidFill>
                <a:latin typeface="Montserrat" panose="00000500000000000000" pitchFamily="2" charset="-52"/>
                <a:cs typeface="Times New Roman" panose="02020603050405020304" pitchFamily="18" charset="0"/>
              </a:rPr>
              <a:t>Қазақстан</a:t>
            </a:r>
            <a:endParaRPr lang="ru-RU" sz="3000" dirty="0">
              <a:solidFill>
                <a:srgbClr val="4EA72E"/>
              </a:solidFill>
              <a:latin typeface="Montserrat" panose="00000500000000000000" pitchFamily="2" charset="-52"/>
              <a:cs typeface="Times New Roman" panose="02020603050405020304" pitchFamily="18" charset="0"/>
            </a:endParaRPr>
          </a:p>
        </p:txBody>
      </p:sp>
      <p:sp>
        <p:nvSpPr>
          <p:cNvPr id="34" name="Прямоугольник: скругленные углы 33">
            <a:extLst>
              <a:ext uri="{FF2B5EF4-FFF2-40B4-BE49-F238E27FC236}">
                <a16:creationId xmlns:a16="http://schemas.microsoft.com/office/drawing/2014/main" id="{2F31E966-75D8-5060-1BB3-F712700C9A2D}"/>
              </a:ext>
            </a:extLst>
          </p:cNvPr>
          <p:cNvSpPr/>
          <p:nvPr/>
        </p:nvSpPr>
        <p:spPr>
          <a:xfrm>
            <a:off x="14020800" y="6260422"/>
            <a:ext cx="1961991" cy="559478"/>
          </a:xfrm>
          <a:prstGeom prst="roundRect">
            <a:avLst>
              <a:gd name="adj" fmla="val 20023"/>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ru-RU" b="1" dirty="0" err="1">
                <a:solidFill>
                  <a:schemeClr val="tx1"/>
                </a:solidFill>
                <a:latin typeface="Montserrat" panose="00000500000000000000" pitchFamily="2" charset="-52"/>
                <a:cs typeface="Times New Roman" panose="02020603050405020304" pitchFamily="18" charset="0"/>
              </a:rPr>
              <a:t>Қатысу</a:t>
            </a:r>
            <a:endParaRPr lang="ru-RU" dirty="0">
              <a:solidFill>
                <a:schemeClr val="tx1"/>
              </a:solidFill>
              <a:latin typeface="Montserrat" panose="00000500000000000000" pitchFamily="2" charset="-52"/>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00566D-198A-B619-E19A-1623C3128365}"/>
              </a:ext>
            </a:extLst>
          </p:cNvPr>
          <p:cNvSpPr txBox="1"/>
          <p:nvPr/>
        </p:nvSpPr>
        <p:spPr>
          <a:xfrm>
            <a:off x="539180" y="6233567"/>
            <a:ext cx="17537006" cy="3184462"/>
          </a:xfrm>
          <a:prstGeom prst="rect">
            <a:avLst/>
          </a:prstGeom>
          <a:noFill/>
        </p:spPr>
        <p:txBody>
          <a:bodyPr wrap="square" lIns="137160" tIns="68580" rIns="137160" bIns="68580" anchor="t">
            <a:spAutoFit/>
          </a:bodyPr>
          <a:lstStyle/>
          <a:p>
            <a:pPr defTabSz="1371600" eaLnBrk="1" fontAlgn="auto" hangingPunct="1">
              <a:lnSpc>
                <a:spcPct val="150000"/>
              </a:lnSpc>
              <a:spcBef>
                <a:spcPts val="0"/>
              </a:spcBef>
              <a:spcAft>
                <a:spcPts val="0"/>
              </a:spcAft>
            </a:pPr>
            <a:r>
              <a:rPr lang="ru-RU" sz="2700" dirty="0">
                <a:solidFill>
                  <a:prstClr val="black"/>
                </a:solidFill>
                <a:latin typeface="Montserrat "/>
              </a:rPr>
              <a:t>"</a:t>
            </a:r>
            <a:r>
              <a:rPr lang="ru-RU" sz="2700" dirty="0" err="1">
                <a:solidFill>
                  <a:prstClr val="black"/>
                </a:solidFill>
                <a:latin typeface="Montserrat "/>
              </a:rPr>
              <a:t>Халықаралық</a:t>
            </a:r>
            <a:r>
              <a:rPr lang="ru-RU" sz="2700" dirty="0">
                <a:solidFill>
                  <a:prstClr val="black"/>
                </a:solidFill>
                <a:latin typeface="Montserrat "/>
              </a:rPr>
              <a:t> </a:t>
            </a:r>
            <a:r>
              <a:rPr lang="ru-RU" sz="2700" dirty="0" err="1">
                <a:solidFill>
                  <a:prstClr val="black"/>
                </a:solidFill>
                <a:latin typeface="Montserrat "/>
              </a:rPr>
              <a:t>жасыл</a:t>
            </a:r>
            <a:r>
              <a:rPr lang="ru-RU" sz="2700" dirty="0">
                <a:solidFill>
                  <a:prstClr val="black"/>
                </a:solidFill>
                <a:latin typeface="Montserrat "/>
              </a:rPr>
              <a:t> </a:t>
            </a:r>
            <a:r>
              <a:rPr lang="ru-RU" sz="2700" dirty="0" err="1">
                <a:solidFill>
                  <a:prstClr val="black"/>
                </a:solidFill>
                <a:latin typeface="Montserrat "/>
              </a:rPr>
              <a:t>технологиялар</a:t>
            </a:r>
            <a:r>
              <a:rPr lang="ru-RU" sz="2700" dirty="0">
                <a:solidFill>
                  <a:prstClr val="black"/>
                </a:solidFill>
                <a:latin typeface="Montserrat "/>
              </a:rPr>
              <a:t> </a:t>
            </a:r>
            <a:r>
              <a:rPr lang="ru-RU" sz="2700" dirty="0" err="1">
                <a:solidFill>
                  <a:prstClr val="black"/>
                </a:solidFill>
                <a:latin typeface="Montserrat "/>
              </a:rPr>
              <a:t>және</a:t>
            </a:r>
            <a:r>
              <a:rPr lang="ru-RU" sz="2700" dirty="0">
                <a:solidFill>
                  <a:prstClr val="black"/>
                </a:solidFill>
                <a:latin typeface="Montserrat "/>
              </a:rPr>
              <a:t> </a:t>
            </a:r>
            <a:r>
              <a:rPr lang="ru-RU" sz="2700" dirty="0" err="1">
                <a:solidFill>
                  <a:prstClr val="black"/>
                </a:solidFill>
                <a:latin typeface="Montserrat "/>
              </a:rPr>
              <a:t>инвестициялық</a:t>
            </a:r>
            <a:r>
              <a:rPr lang="ru-RU" sz="2700" dirty="0">
                <a:solidFill>
                  <a:prstClr val="black"/>
                </a:solidFill>
                <a:latin typeface="Montserrat "/>
              </a:rPr>
              <a:t> </a:t>
            </a:r>
            <a:r>
              <a:rPr lang="ru-RU" sz="2700" dirty="0" err="1">
                <a:solidFill>
                  <a:prstClr val="black"/>
                </a:solidFill>
                <a:latin typeface="Montserrat "/>
              </a:rPr>
              <a:t>жобалар</a:t>
            </a:r>
            <a:r>
              <a:rPr lang="ru-RU" sz="2700" dirty="0">
                <a:solidFill>
                  <a:prstClr val="black"/>
                </a:solidFill>
                <a:latin typeface="Montserrat "/>
              </a:rPr>
              <a:t> </a:t>
            </a:r>
            <a:r>
              <a:rPr lang="ru-RU" sz="2700" dirty="0" err="1">
                <a:solidFill>
                  <a:prstClr val="black"/>
                </a:solidFill>
                <a:latin typeface="Montserrat "/>
              </a:rPr>
              <a:t>орталығы</a:t>
            </a:r>
            <a:r>
              <a:rPr lang="ru-RU" sz="2700" dirty="0">
                <a:solidFill>
                  <a:prstClr val="black"/>
                </a:solidFill>
                <a:latin typeface="Montserrat "/>
              </a:rPr>
              <a:t>« КЕАҚ</a:t>
            </a:r>
          </a:p>
          <a:p>
            <a:pPr defTabSz="1371600" eaLnBrk="1" fontAlgn="auto" hangingPunct="1">
              <a:lnSpc>
                <a:spcPct val="150000"/>
              </a:lnSpc>
              <a:spcBef>
                <a:spcPts val="0"/>
              </a:spcBef>
              <a:spcAft>
                <a:spcPts val="0"/>
              </a:spcAft>
            </a:pPr>
            <a:r>
              <a:rPr lang="ru-RU" sz="2700" dirty="0">
                <a:solidFill>
                  <a:srgbClr val="E8E8E8">
                    <a:lumMod val="25000"/>
                  </a:srgbClr>
                </a:solidFill>
                <a:latin typeface="Montserrat "/>
              </a:rPr>
              <a:t>010000, </a:t>
            </a:r>
            <a:r>
              <a:rPr lang="ru-RU" sz="2700" dirty="0" err="1">
                <a:solidFill>
                  <a:srgbClr val="E8E8E8">
                    <a:lumMod val="25000"/>
                  </a:srgbClr>
                </a:solidFill>
                <a:latin typeface="Montserrat "/>
              </a:rPr>
              <a:t>Қазақстан</a:t>
            </a:r>
            <a:r>
              <a:rPr lang="ru-RU" sz="2700" dirty="0">
                <a:solidFill>
                  <a:srgbClr val="E8E8E8">
                    <a:lumMod val="25000"/>
                  </a:srgbClr>
                </a:solidFill>
                <a:latin typeface="Montserrat "/>
              </a:rPr>
              <a:t>, Астана</a:t>
            </a:r>
          </a:p>
          <a:p>
            <a:pPr defTabSz="1371600" eaLnBrk="1" fontAlgn="auto" hangingPunct="1">
              <a:lnSpc>
                <a:spcPct val="150000"/>
              </a:lnSpc>
              <a:spcBef>
                <a:spcPts val="0"/>
              </a:spcBef>
              <a:spcAft>
                <a:spcPts val="0"/>
              </a:spcAft>
            </a:pPr>
            <a:r>
              <a:rPr lang="ru-RU" sz="2700" dirty="0">
                <a:solidFill>
                  <a:srgbClr val="E8E8E8">
                    <a:lumMod val="25000"/>
                  </a:srgbClr>
                </a:solidFill>
                <a:latin typeface="Montserrat "/>
              </a:rPr>
              <a:t>Гейдар Алиев </a:t>
            </a:r>
            <a:r>
              <a:rPr lang="ru-RU" sz="2700" dirty="0" err="1">
                <a:solidFill>
                  <a:srgbClr val="E8E8E8">
                    <a:lumMod val="25000"/>
                  </a:srgbClr>
                </a:solidFill>
                <a:latin typeface="Montserrat "/>
              </a:rPr>
              <a:t>көшесі</a:t>
            </a:r>
            <a:r>
              <a:rPr lang="ru-RU" sz="2700" dirty="0">
                <a:solidFill>
                  <a:srgbClr val="E8E8E8">
                    <a:lumMod val="25000"/>
                  </a:srgbClr>
                </a:solidFill>
                <a:latin typeface="Montserrat "/>
              </a:rPr>
              <a:t>, 16,</a:t>
            </a:r>
            <a:r>
              <a:rPr lang="en-US" sz="2700" dirty="0">
                <a:solidFill>
                  <a:srgbClr val="E8E8E8">
                    <a:lumMod val="25000"/>
                  </a:srgbClr>
                </a:solidFill>
                <a:latin typeface="Montserrat "/>
              </a:rPr>
              <a:t> </a:t>
            </a:r>
            <a:r>
              <a:rPr lang="ru-RU" sz="2700" dirty="0">
                <a:solidFill>
                  <a:srgbClr val="E8E8E8">
                    <a:lumMod val="25000"/>
                  </a:srgbClr>
                </a:solidFill>
                <a:latin typeface="Montserrat "/>
              </a:rPr>
              <a:t> «Конгресс-офис» БО</a:t>
            </a:r>
            <a:endParaRPr lang="en-US" sz="2700" dirty="0">
              <a:solidFill>
                <a:srgbClr val="E8E8E8">
                  <a:lumMod val="25000"/>
                </a:srgbClr>
              </a:solidFill>
              <a:latin typeface="Montserrat "/>
            </a:endParaRPr>
          </a:p>
          <a:p>
            <a:pPr defTabSz="1371600" eaLnBrk="1" fontAlgn="auto" hangingPunct="1">
              <a:lnSpc>
                <a:spcPct val="150000"/>
              </a:lnSpc>
              <a:spcBef>
                <a:spcPts val="0"/>
              </a:spcBef>
              <a:spcAft>
                <a:spcPts val="0"/>
              </a:spcAft>
            </a:pPr>
            <a:r>
              <a:rPr lang="en-US" sz="2700" dirty="0">
                <a:solidFill>
                  <a:prstClr val="black">
                    <a:lumMod val="85000"/>
                    <a:lumOff val="15000"/>
                  </a:prstClr>
                </a:solidFill>
                <a:latin typeface="Montserrat "/>
              </a:rPr>
              <a:t>info@iqtipc.org</a:t>
            </a:r>
          </a:p>
          <a:p>
            <a:pPr defTabSz="1371600" eaLnBrk="1" fontAlgn="auto" hangingPunct="1">
              <a:lnSpc>
                <a:spcPct val="150000"/>
              </a:lnSpc>
              <a:spcBef>
                <a:spcPts val="0"/>
              </a:spcBef>
              <a:spcAft>
                <a:spcPts val="0"/>
              </a:spcAft>
            </a:pPr>
            <a:r>
              <a:rPr lang="en-US" sz="2700" dirty="0">
                <a:solidFill>
                  <a:prstClr val="black">
                    <a:lumMod val="85000"/>
                    <a:lumOff val="15000"/>
                  </a:prstClr>
                </a:solidFill>
                <a:latin typeface="Montserrat "/>
              </a:rPr>
              <a:t>8 </a:t>
            </a:r>
            <a:r>
              <a:rPr lang="ru-RU" sz="2700" dirty="0">
                <a:solidFill>
                  <a:prstClr val="black">
                    <a:lumMod val="85000"/>
                    <a:lumOff val="15000"/>
                  </a:prstClr>
                </a:solidFill>
                <a:latin typeface="Montserrat "/>
              </a:rPr>
              <a:t>(</a:t>
            </a:r>
            <a:r>
              <a:rPr lang="en-US" sz="2700" dirty="0">
                <a:solidFill>
                  <a:prstClr val="black">
                    <a:lumMod val="85000"/>
                    <a:lumOff val="15000"/>
                  </a:prstClr>
                </a:solidFill>
                <a:latin typeface="Montserrat "/>
              </a:rPr>
              <a:t>7172</a:t>
            </a:r>
            <a:r>
              <a:rPr lang="ru-RU" sz="2700" dirty="0">
                <a:solidFill>
                  <a:prstClr val="black">
                    <a:lumMod val="85000"/>
                    <a:lumOff val="15000"/>
                  </a:prstClr>
                </a:solidFill>
                <a:latin typeface="Montserrat "/>
              </a:rPr>
              <a:t>)</a:t>
            </a:r>
            <a:r>
              <a:rPr lang="en-US" sz="2700" dirty="0">
                <a:solidFill>
                  <a:prstClr val="black">
                    <a:lumMod val="85000"/>
                    <a:lumOff val="15000"/>
                  </a:prstClr>
                </a:solidFill>
                <a:latin typeface="Montserrat "/>
              </a:rPr>
              <a:t> 797-795</a:t>
            </a:r>
            <a:endParaRPr lang="ru-RU" sz="2700" dirty="0">
              <a:solidFill>
                <a:prstClr val="black">
                  <a:lumMod val="85000"/>
                  <a:lumOff val="15000"/>
                </a:prstClr>
              </a:solidFill>
              <a:latin typeface="Montserrat "/>
            </a:endParaRPr>
          </a:p>
        </p:txBody>
      </p:sp>
      <p:pic>
        <p:nvPicPr>
          <p:cNvPr id="3" name="Рисунок 2" descr="Изображение выглядит как зеленый, Графика, Бирюза, шаблон&#10;&#10;Автоматически созданное описание">
            <a:extLst>
              <a:ext uri="{FF2B5EF4-FFF2-40B4-BE49-F238E27FC236}">
                <a16:creationId xmlns:a16="http://schemas.microsoft.com/office/drawing/2014/main" id="{4B142630-C2CC-CBBE-46F1-62B67E181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9680" y="7132321"/>
            <a:ext cx="2485985" cy="2485985"/>
          </a:xfrm>
          <a:prstGeom prst="rect">
            <a:avLst/>
          </a:prstGeom>
        </p:spPr>
      </p:pic>
      <p:sp>
        <p:nvSpPr>
          <p:cNvPr id="8" name="TextBox 7">
            <a:extLst>
              <a:ext uri="{FF2B5EF4-FFF2-40B4-BE49-F238E27FC236}">
                <a16:creationId xmlns:a16="http://schemas.microsoft.com/office/drawing/2014/main" id="{336CDD59-6614-D8C0-4F1F-D405C9BA21A2}"/>
              </a:ext>
            </a:extLst>
          </p:cNvPr>
          <p:cNvSpPr txBox="1"/>
          <p:nvPr/>
        </p:nvSpPr>
        <p:spPr>
          <a:xfrm>
            <a:off x="3885628" y="3295719"/>
            <a:ext cx="10516743" cy="738664"/>
          </a:xfrm>
          <a:prstGeom prst="rect">
            <a:avLst/>
          </a:prstGeom>
          <a:noFill/>
        </p:spPr>
        <p:txBody>
          <a:bodyPr wrap="square">
            <a:spAutoFit/>
          </a:bodyPr>
          <a:lstStyle/>
          <a:p>
            <a:pPr algn="ctr" defTabSz="1371600" eaLnBrk="1" fontAlgn="auto" hangingPunct="1">
              <a:spcBef>
                <a:spcPts val="0"/>
              </a:spcBef>
              <a:spcAft>
                <a:spcPts val="0"/>
              </a:spcAft>
            </a:pPr>
            <a:r>
              <a:rPr lang="ru-RU" sz="4200" b="1" dirty="0">
                <a:solidFill>
                  <a:srgbClr val="4EA72E">
                    <a:lumMod val="75000"/>
                  </a:srgbClr>
                </a:solidFill>
                <a:latin typeface="Montserrat "/>
              </a:rPr>
              <a:t>НАЗАРЛАРЫҢЫЗҒА РАХМЕТ!</a:t>
            </a:r>
          </a:p>
        </p:txBody>
      </p:sp>
      <p:pic>
        <p:nvPicPr>
          <p:cNvPr id="2" name="Рисунок 4">
            <a:extLst>
              <a:ext uri="{FF2B5EF4-FFF2-40B4-BE49-F238E27FC236}">
                <a16:creationId xmlns:a16="http://schemas.microsoft.com/office/drawing/2014/main" id="{A24E378A-F639-83F3-93BA-0868E6AC04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Tree>
    <p:extLst>
      <p:ext uri="{BB962C8B-B14F-4D97-AF65-F5344CB8AC3E}">
        <p14:creationId xmlns:p14="http://schemas.microsoft.com/office/powerpoint/2010/main" val="16295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16">
            <a:extLst>
              <a:ext uri="{FF2B5EF4-FFF2-40B4-BE49-F238E27FC236}">
                <a16:creationId xmlns:a16="http://schemas.microsoft.com/office/drawing/2014/main" id="{3DA5B0F8-3C60-4850-0D62-0AA7F614AF8F}"/>
              </a:ext>
            </a:extLst>
          </p:cNvPr>
          <p:cNvSpPr/>
          <p:nvPr/>
        </p:nvSpPr>
        <p:spPr>
          <a:xfrm>
            <a:off x="1195057" y="6381190"/>
            <a:ext cx="3938258" cy="1364954"/>
          </a:xfrm>
          <a:prstGeom prst="roundRect">
            <a:avLst>
              <a:gd name="adj" fmla="val 9447"/>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ru-RU" sz="2400" b="1" dirty="0" err="1">
                <a:solidFill>
                  <a:prstClr val="black"/>
                </a:solidFill>
                <a:latin typeface="Montserrat" panose="00000500000000000000" pitchFamily="2" charset="-52"/>
                <a:cs typeface="Times New Roman" panose="02020603050405020304" pitchFamily="18" charset="0"/>
              </a:rPr>
              <a:t>Әлиев</a:t>
            </a:r>
            <a:r>
              <a:rPr lang="ru-RU" sz="2400" b="1" dirty="0">
                <a:solidFill>
                  <a:prstClr val="black"/>
                </a:solidFill>
                <a:latin typeface="Montserrat" panose="00000500000000000000" pitchFamily="2" charset="-52"/>
                <a:cs typeface="Times New Roman" panose="02020603050405020304" pitchFamily="18" charset="0"/>
              </a:rPr>
              <a:t> Жомарт </a:t>
            </a:r>
            <a:r>
              <a:rPr lang="ru-RU" sz="2400" b="1" dirty="0" err="1">
                <a:solidFill>
                  <a:prstClr val="black"/>
                </a:solidFill>
                <a:latin typeface="Montserrat" panose="00000500000000000000" pitchFamily="2" charset="-52"/>
                <a:cs typeface="Times New Roman" panose="02020603050405020304" pitchFamily="18" charset="0"/>
              </a:rPr>
              <a:t>Шияпұлы</a:t>
            </a:r>
            <a:endParaRPr lang="ru-RU" sz="2400" b="1" dirty="0">
              <a:solidFill>
                <a:prstClr val="black"/>
              </a:solidFill>
              <a:latin typeface="Montserrat" panose="00000500000000000000" pitchFamily="2" charset="-52"/>
              <a:cs typeface="Times New Roman" panose="02020603050405020304" pitchFamily="18" charset="0"/>
            </a:endParaRPr>
          </a:p>
        </p:txBody>
      </p:sp>
      <p:sp>
        <p:nvSpPr>
          <p:cNvPr id="3" name="Прямоугольник: скругленные углы 16">
            <a:extLst>
              <a:ext uri="{FF2B5EF4-FFF2-40B4-BE49-F238E27FC236}">
                <a16:creationId xmlns:a16="http://schemas.microsoft.com/office/drawing/2014/main" id="{71EE04C9-42A1-F5B0-CD5C-9F56FB7C3720}"/>
              </a:ext>
            </a:extLst>
          </p:cNvPr>
          <p:cNvSpPr/>
          <p:nvPr/>
        </p:nvSpPr>
        <p:spPr>
          <a:xfrm>
            <a:off x="5942534" y="1662784"/>
            <a:ext cx="11752463" cy="7987611"/>
          </a:xfrm>
          <a:prstGeom prst="roundRect">
            <a:avLst>
              <a:gd name="adj" fmla="val 3076"/>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eaLnBrk="1" fontAlgn="auto" hangingPunct="1">
              <a:lnSpc>
                <a:spcPct val="150000"/>
              </a:lnSpc>
              <a:spcBef>
                <a:spcPts val="0"/>
              </a:spcBef>
              <a:spcAft>
                <a:spcPts val="0"/>
              </a:spcAft>
            </a:pPr>
            <a:r>
              <a:rPr lang="ru-RU" b="1" dirty="0">
                <a:solidFill>
                  <a:prstClr val="black"/>
                </a:solidFill>
                <a:latin typeface="Montserrat" panose="00000500000000000000" pitchFamily="2" charset="-52"/>
              </a:rPr>
              <a:t>        </a:t>
            </a:r>
            <a:r>
              <a:rPr lang="ru-RU" b="1" dirty="0" err="1">
                <a:solidFill>
                  <a:prstClr val="black"/>
                </a:solidFill>
                <a:latin typeface="Montserrat" panose="00000500000000000000" pitchFamily="2" charset="-52"/>
              </a:rPr>
              <a:t>Құрметті</a:t>
            </a:r>
            <a:r>
              <a:rPr lang="ru-RU" b="1" dirty="0">
                <a:solidFill>
                  <a:prstClr val="black"/>
                </a:solidFill>
                <a:latin typeface="Montserrat" panose="00000500000000000000" pitchFamily="2" charset="-52"/>
              </a:rPr>
              <a:t> </a:t>
            </a:r>
            <a:r>
              <a:rPr lang="ru-RU" b="1" dirty="0" err="1">
                <a:solidFill>
                  <a:prstClr val="black"/>
                </a:solidFill>
                <a:latin typeface="Montserrat" panose="00000500000000000000" pitchFamily="2" charset="-52"/>
              </a:rPr>
              <a:t>әріптестер</a:t>
            </a:r>
            <a:r>
              <a:rPr lang="ru-RU" b="1" dirty="0">
                <a:solidFill>
                  <a:prstClr val="black"/>
                </a:solidFill>
                <a:latin typeface="Montserrat" panose="00000500000000000000" pitchFamily="2" charset="-52"/>
              </a:rPr>
              <a:t> мен </a:t>
            </a:r>
            <a:r>
              <a:rPr lang="ru-RU" b="1" dirty="0" err="1">
                <a:solidFill>
                  <a:prstClr val="black"/>
                </a:solidFill>
                <a:latin typeface="Montserrat" panose="00000500000000000000" pitchFamily="2" charset="-52"/>
              </a:rPr>
              <a:t>серіктестер</a:t>
            </a:r>
            <a:r>
              <a:rPr lang="ru-RU" b="1" dirty="0">
                <a:solidFill>
                  <a:prstClr val="black"/>
                </a:solidFill>
                <a:latin typeface="Montserrat" panose="00000500000000000000" pitchFamily="2" charset="-52"/>
              </a:rPr>
              <a:t>!</a:t>
            </a:r>
          </a:p>
          <a:p>
            <a:pPr algn="just"/>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Есепті</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жылы</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Орталық</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өнеркәсіп</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секторына</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ең</a:t>
            </a:r>
            <a:r>
              <a:rPr lang="ru-RU" dirty="0">
                <a:solidFill>
                  <a:schemeClr val="tx1"/>
                </a:solidFill>
                <a:latin typeface="Montserrat" panose="00000500000000000000" pitchFamily="2" charset="-52"/>
              </a:rPr>
              <a:t> </a:t>
            </a:r>
            <a:r>
              <a:rPr lang="kk-KZ" dirty="0">
                <a:solidFill>
                  <a:schemeClr val="tx1"/>
                </a:solidFill>
                <a:latin typeface="Montserrat" panose="00000500000000000000" pitchFamily="2" charset="-52"/>
              </a:rPr>
              <a:t>үздік</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қолжетімді</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технологияларды</a:t>
            </a:r>
            <a:r>
              <a:rPr lang="ru-RU" dirty="0">
                <a:solidFill>
                  <a:schemeClr val="tx1"/>
                </a:solidFill>
                <a:latin typeface="Montserrat" panose="00000500000000000000" pitchFamily="2" charset="-52"/>
              </a:rPr>
              <a:t> (</a:t>
            </a:r>
            <a:r>
              <a:rPr lang="kk-KZ" dirty="0">
                <a:solidFill>
                  <a:schemeClr val="tx1"/>
                </a:solidFill>
                <a:latin typeface="Montserrat" panose="00000500000000000000" pitchFamily="2" charset="-52"/>
              </a:rPr>
              <a:t>ЕҚТ</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енгізуге</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күш</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салды</a:t>
            </a:r>
            <a:r>
              <a:rPr lang="ru-RU" dirty="0">
                <a:solidFill>
                  <a:schemeClr val="tx1"/>
                </a:solidFill>
                <a:latin typeface="Montserrat" panose="00000500000000000000" pitchFamily="2" charset="-52"/>
              </a:rPr>
              <a:t>. І </a:t>
            </a:r>
            <a:r>
              <a:rPr lang="ru-RU" dirty="0" err="1">
                <a:solidFill>
                  <a:schemeClr val="tx1"/>
                </a:solidFill>
                <a:latin typeface="Montserrat" panose="00000500000000000000" pitchFamily="2" charset="-52"/>
              </a:rPr>
              <a:t>санаттағы</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ірі</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кәсіпорындар</a:t>
            </a:r>
            <a:r>
              <a:rPr lang="kk-KZ" dirty="0">
                <a:solidFill>
                  <a:schemeClr val="tx1"/>
                </a:solidFill>
                <a:latin typeface="Montserrat" panose="00000500000000000000" pitchFamily="2" charset="-52"/>
              </a:rPr>
              <a:t>ға арналған ЕҚТ</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бойынша</a:t>
            </a:r>
            <a:r>
              <a:rPr lang="ru-RU" dirty="0">
                <a:solidFill>
                  <a:schemeClr val="tx1"/>
                </a:solidFill>
                <a:latin typeface="Montserrat" panose="00000500000000000000" pitchFamily="2" charset="-52"/>
              </a:rPr>
              <a:t> 20 </a:t>
            </a:r>
            <a:r>
              <a:rPr lang="ru-RU" dirty="0" err="1">
                <a:solidFill>
                  <a:schemeClr val="tx1"/>
                </a:solidFill>
                <a:latin typeface="Montserrat" panose="00000500000000000000" pitchFamily="2" charset="-52"/>
              </a:rPr>
              <a:t>анықтамалық</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әзірлеу</a:t>
            </a:r>
            <a:r>
              <a:rPr lang="kk-KZ" dirty="0">
                <a:solidFill>
                  <a:schemeClr val="tx1"/>
                </a:solidFill>
                <a:latin typeface="Montserrat" panose="00000500000000000000" pitchFamily="2" charset="-52"/>
              </a:rPr>
              <a:t> жұмысын </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аяқтау</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шығарындылар</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деңгейін</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төмендету</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және</a:t>
            </a:r>
            <a:r>
              <a:rPr lang="ru-RU" dirty="0">
                <a:solidFill>
                  <a:schemeClr val="tx1"/>
                </a:solidFill>
                <a:latin typeface="Montserrat" panose="00000500000000000000" pitchFamily="2" charset="-52"/>
              </a:rPr>
              <a:t> энергия </a:t>
            </a:r>
            <a:r>
              <a:rPr lang="ru-RU" dirty="0" err="1">
                <a:solidFill>
                  <a:schemeClr val="tx1"/>
                </a:solidFill>
                <a:latin typeface="Montserrat" panose="00000500000000000000" pitchFamily="2" charset="-52"/>
              </a:rPr>
              <a:t>тиімділігін</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арттыру</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жолындағы</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маңызды</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кезең</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болды</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Бұл</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анықтамалықтар</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өнеркәсіптік</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кәсіпорындарға</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озық</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технологияларды</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енгізуге</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және</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олардың</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қоршаған</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ортаға</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теріс</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әсерін</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барынша</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азайтуға</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мүмкіндік</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беретін</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практикалық</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құралдар</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болып</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табылады</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Қазақстан</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Республикасы</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Үкіметінің</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қаулыларымен</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барлық</a:t>
            </a:r>
            <a:r>
              <a:rPr lang="ru-RU" dirty="0">
                <a:solidFill>
                  <a:schemeClr val="tx1"/>
                </a:solidFill>
                <a:latin typeface="Montserrat" panose="00000500000000000000" pitchFamily="2" charset="-52"/>
              </a:rPr>
              <a:t> 20 </a:t>
            </a:r>
            <a:r>
              <a:rPr lang="ru-RU" dirty="0" err="1">
                <a:solidFill>
                  <a:schemeClr val="tx1"/>
                </a:solidFill>
                <a:latin typeface="Montserrat" panose="00000500000000000000" pitchFamily="2" charset="-52"/>
              </a:rPr>
              <a:t>анықтамалықты</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бекіту</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Орталықтың</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ұлттық</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экологиялық</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және</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энергетикалық</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мақсаттарға</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қол</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жеткізуге</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қосқан</a:t>
            </a:r>
            <a:r>
              <a:rPr lang="ru-RU" dirty="0">
                <a:solidFill>
                  <a:schemeClr val="tx1"/>
                </a:solidFill>
                <a:latin typeface="Montserrat" panose="00000500000000000000" pitchFamily="2" charset="-52"/>
              </a:rPr>
              <a:t> </a:t>
            </a:r>
            <a:r>
              <a:rPr lang="ru-RU" dirty="0" err="1">
                <a:solidFill>
                  <a:schemeClr val="tx1"/>
                </a:solidFill>
                <a:latin typeface="Montserrat" panose="00000500000000000000" pitchFamily="2" charset="-52"/>
              </a:rPr>
              <a:t>үлесін</a:t>
            </a:r>
            <a:r>
              <a:rPr lang="kk-KZ" dirty="0">
                <a:solidFill>
                  <a:schemeClr val="tx1"/>
                </a:solidFill>
                <a:latin typeface="Montserrat" panose="00000500000000000000" pitchFamily="2" charset="-52"/>
              </a:rPr>
              <a:t>ің айғағы.</a:t>
            </a:r>
            <a:endParaRPr lang="ru-KZ" dirty="0">
              <a:solidFill>
                <a:schemeClr val="tx1"/>
              </a:solidFill>
              <a:latin typeface="Montserrat" panose="00000500000000000000" pitchFamily="2" charset="-52"/>
            </a:endParaRPr>
          </a:p>
          <a:p>
            <a:pPr algn="just"/>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Сонымен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қатар</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халықаралық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ұйымдармен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ынтымақтастық</a:t>
            </a:r>
            <a:r>
              <a:rPr lang="kk-KZ" dirty="0">
                <a:solidFill>
                  <a:schemeClr val="tx1"/>
                </a:solidFill>
                <a:latin typeface="Montserrat" panose="00000500000000000000" pitchFamily="2" charset="-52"/>
              </a:rPr>
              <a:t> жасай отырып </a:t>
            </a:r>
            <a:r>
              <a:rPr lang="ru-KZ" dirty="0" err="1">
                <a:solidFill>
                  <a:schemeClr val="tx1"/>
                </a:solidFill>
                <a:latin typeface="Montserrat" panose="00000500000000000000" pitchFamily="2" charset="-52"/>
              </a:rPr>
              <a:t>гранттық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жобаларды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іске</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асыру</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жалғасты</a:t>
            </a:r>
            <a:r>
              <a:rPr lang="kk-KZ" dirty="0">
                <a:solidFill>
                  <a:schemeClr val="tx1"/>
                </a:solidFill>
                <a:latin typeface="Montserrat" panose="00000500000000000000" pitchFamily="2" charset="-52"/>
              </a:rPr>
              <a:t>рылды. </a:t>
            </a:r>
            <a:r>
              <a:rPr lang="ru-KZ" dirty="0" err="1">
                <a:solidFill>
                  <a:schemeClr val="tx1"/>
                </a:solidFill>
                <a:latin typeface="Montserrat" panose="00000500000000000000" pitchFamily="2" charset="-52"/>
              </a:rPr>
              <a:t>Атап</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айтқанда</a:t>
            </a:r>
            <a:r>
              <a:rPr lang="ru-KZ" dirty="0">
                <a:solidFill>
                  <a:schemeClr val="tx1"/>
                </a:solidFill>
                <a:latin typeface="Montserrat" panose="00000500000000000000" pitchFamily="2" charset="-52"/>
              </a:rPr>
              <a:t>, GCIP-Kazakhstan </a:t>
            </a:r>
            <a:r>
              <a:rPr lang="ru-KZ" dirty="0" err="1">
                <a:solidFill>
                  <a:schemeClr val="tx1"/>
                </a:solidFill>
                <a:latin typeface="Montserrat" panose="00000500000000000000" pitchFamily="2" charset="-52"/>
              </a:rPr>
              <a:t>бағдарламасы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шеңберінде</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стартаптарды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қаржыландыру</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мүмкіндіктері</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туралы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хабардарлықты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кеңейту</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мақсатында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Investor</a:t>
            </a:r>
            <a:r>
              <a:rPr lang="ru-KZ" dirty="0">
                <a:solidFill>
                  <a:schemeClr val="tx1"/>
                </a:solidFill>
                <a:latin typeface="Montserrat" panose="00000500000000000000" pitchFamily="2" charset="-52"/>
              </a:rPr>
              <a:t> Connect» (2024 </a:t>
            </a:r>
            <a:r>
              <a:rPr lang="ru-KZ" dirty="0" err="1">
                <a:solidFill>
                  <a:schemeClr val="tx1"/>
                </a:solidFill>
                <a:latin typeface="Montserrat" panose="00000500000000000000" pitchFamily="2" charset="-52"/>
              </a:rPr>
              <a:t>жылғы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ақпан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қыркүйек</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желтоқсан</a:t>
            </a:r>
            <a:r>
              <a:rPr lang="ru-KZ" dirty="0">
                <a:solidFill>
                  <a:schemeClr val="tx1"/>
                </a:solidFill>
                <a:latin typeface="Montserrat" panose="00000500000000000000" pitchFamily="2" charset="-52"/>
              </a:rPr>
              <a:t>) 3 </a:t>
            </a:r>
            <a:r>
              <a:rPr lang="ru-KZ" dirty="0" err="1">
                <a:solidFill>
                  <a:schemeClr val="tx1"/>
                </a:solidFill>
                <a:latin typeface="Montserrat" panose="00000500000000000000" pitchFamily="2" charset="-52"/>
              </a:rPr>
              <a:t>іс-шарасы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өткізілді</a:t>
            </a:r>
            <a:r>
              <a:rPr lang="ru-KZ" dirty="0">
                <a:solidFill>
                  <a:schemeClr val="tx1"/>
                </a:solidFill>
                <a:latin typeface="Montserrat" panose="00000500000000000000" pitchFamily="2" charset="-52"/>
              </a:rPr>
              <a:t>. READINESS-II </a:t>
            </a:r>
            <a:r>
              <a:rPr lang="ru-KZ" dirty="0" err="1">
                <a:solidFill>
                  <a:schemeClr val="tx1"/>
                </a:solidFill>
                <a:latin typeface="Montserrat" panose="00000500000000000000" pitchFamily="2" charset="-52"/>
              </a:rPr>
              <a:t>жобасы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аясында</a:t>
            </a:r>
            <a:r>
              <a:rPr lang="ru-KZ" dirty="0">
                <a:solidFill>
                  <a:schemeClr val="tx1"/>
                </a:solidFill>
                <a:latin typeface="Montserrat" panose="00000500000000000000" pitchFamily="2" charset="-52"/>
              </a:rPr>
              <a:t> ҚР ТЖМ-</a:t>
            </a:r>
            <a:r>
              <a:rPr lang="ru-KZ" dirty="0" err="1">
                <a:solidFill>
                  <a:schemeClr val="tx1"/>
                </a:solidFill>
                <a:latin typeface="Montserrat" panose="00000500000000000000" pitchFamily="2" charset="-52"/>
              </a:rPr>
              <a:t>ға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арнап</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мұздақ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көлдердің</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бұзылу</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қаупін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модельдеу</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әдістемесі</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әзірленді</a:t>
            </a:r>
            <a:r>
              <a:rPr lang="ru-KZ" dirty="0">
                <a:solidFill>
                  <a:schemeClr val="tx1"/>
                </a:solidFill>
                <a:latin typeface="Montserrat" panose="00000500000000000000" pitchFamily="2" charset="-52"/>
              </a:rPr>
              <a:t>.          </a:t>
            </a:r>
          </a:p>
          <a:p>
            <a:pPr algn="just"/>
            <a:r>
              <a:rPr lang="ru-KZ" dirty="0">
                <a:solidFill>
                  <a:schemeClr val="tx1"/>
                </a:solidFill>
                <a:latin typeface="Montserrat" panose="00000500000000000000" pitchFamily="2" charset="-52"/>
              </a:rPr>
              <a:t>            Баку </a:t>
            </a:r>
            <a:r>
              <a:rPr lang="ru-KZ" dirty="0" err="1">
                <a:solidFill>
                  <a:schemeClr val="tx1"/>
                </a:solidFill>
                <a:latin typeface="Montserrat" panose="00000500000000000000" pitchFamily="2" charset="-52"/>
              </a:rPr>
              <a:t>қаласында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өткен</a:t>
            </a:r>
            <a:r>
              <a:rPr lang="ru-KZ" dirty="0">
                <a:solidFill>
                  <a:schemeClr val="tx1"/>
                </a:solidFill>
                <a:latin typeface="Montserrat" panose="00000500000000000000" pitchFamily="2" charset="-52"/>
              </a:rPr>
              <a:t> БҰҰ </a:t>
            </a:r>
            <a:r>
              <a:rPr lang="ru-KZ" dirty="0" err="1">
                <a:solidFill>
                  <a:schemeClr val="tx1"/>
                </a:solidFill>
                <a:latin typeface="Montserrat" panose="00000500000000000000" pitchFamily="2" charset="-52"/>
              </a:rPr>
              <a:t>Климаттың</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өзгеруі</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туралы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негіздемелік</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конвенциясы</a:t>
            </a:r>
            <a:r>
              <a:rPr lang="ru-KZ" dirty="0">
                <a:solidFill>
                  <a:schemeClr val="tx1"/>
                </a:solidFill>
                <a:latin typeface="Montserrat" panose="00000500000000000000" pitchFamily="2" charset="-52"/>
              </a:rPr>
              <a:t> (СОР29) </a:t>
            </a:r>
            <a:r>
              <a:rPr lang="ru-KZ" dirty="0" err="1">
                <a:solidFill>
                  <a:schemeClr val="tx1"/>
                </a:solidFill>
                <a:latin typeface="Montserrat" panose="00000500000000000000" pitchFamily="2" charset="-52"/>
              </a:rPr>
              <a:t>тараптарының</a:t>
            </a:r>
            <a:r>
              <a:rPr lang="ru-KZ" dirty="0">
                <a:solidFill>
                  <a:schemeClr val="tx1"/>
                </a:solidFill>
                <a:latin typeface="Montserrat" panose="00000500000000000000" pitchFamily="2" charset="-52"/>
              </a:rPr>
              <a:t> 29-конференциясына </a:t>
            </a:r>
            <a:r>
              <a:rPr lang="ru-KZ" dirty="0" err="1">
                <a:solidFill>
                  <a:schemeClr val="tx1"/>
                </a:solidFill>
                <a:latin typeface="Montserrat" panose="00000500000000000000" pitchFamily="2" charset="-52"/>
              </a:rPr>
              <a:t>қатысу</a:t>
            </a:r>
            <a:r>
              <a:rPr lang="ru-KZ" dirty="0">
                <a:solidFill>
                  <a:schemeClr val="tx1"/>
                </a:solidFill>
                <a:latin typeface="Montserrat" panose="00000500000000000000" pitchFamily="2" charset="-52"/>
              </a:rPr>
              <a:t> - 2024 </a:t>
            </a:r>
            <a:r>
              <a:rPr lang="ru-KZ" dirty="0" err="1">
                <a:solidFill>
                  <a:schemeClr val="tx1"/>
                </a:solidFill>
                <a:latin typeface="Montserrat" panose="00000500000000000000" pitchFamily="2" charset="-52"/>
              </a:rPr>
              <a:t>жылғы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маңызды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халықаралық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оқиға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болды</a:t>
            </a:r>
            <a:r>
              <a:rPr lang="ru-KZ" dirty="0">
                <a:solidFill>
                  <a:schemeClr val="tx1"/>
                </a:solidFill>
                <a:latin typeface="Montserrat" panose="00000500000000000000" pitchFamily="2" charset="-52"/>
              </a:rPr>
              <a:t>. QAZAQSTAN </a:t>
            </a:r>
            <a:r>
              <a:rPr lang="ru-KZ" dirty="0" err="1">
                <a:solidFill>
                  <a:schemeClr val="tx1"/>
                </a:solidFill>
                <a:latin typeface="Montserrat" panose="00000500000000000000" pitchFamily="2" charset="-52"/>
              </a:rPr>
              <a:t>елдік</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павильонының</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жұмысы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қатысушылар</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тарапынан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оң</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бағаға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ие</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болды</a:t>
            </a:r>
            <a:r>
              <a:rPr lang="ru-KZ" dirty="0">
                <a:solidFill>
                  <a:schemeClr val="tx1"/>
                </a:solidFill>
                <a:latin typeface="Montserrat" panose="00000500000000000000" pitchFamily="2" charset="-52"/>
              </a:rPr>
              <a:t>. Павильон </a:t>
            </a:r>
            <a:r>
              <a:rPr lang="ru-KZ" dirty="0" err="1">
                <a:solidFill>
                  <a:schemeClr val="tx1"/>
                </a:solidFill>
                <a:latin typeface="Montserrat" panose="00000500000000000000" pitchFamily="2" charset="-52"/>
              </a:rPr>
              <a:t>аясында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шет</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мемлекеттердің</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үкіметтерімен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халықаралық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ұйымдармен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және</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өзге</a:t>
            </a:r>
            <a:r>
              <a:rPr lang="ru-KZ" dirty="0">
                <a:solidFill>
                  <a:schemeClr val="tx1"/>
                </a:solidFill>
                <a:latin typeface="Montserrat" panose="00000500000000000000" pitchFamily="2" charset="-52"/>
              </a:rPr>
              <a:t> де </a:t>
            </a:r>
            <a:r>
              <a:rPr lang="ru-KZ" dirty="0" err="1">
                <a:solidFill>
                  <a:schemeClr val="tx1"/>
                </a:solidFill>
                <a:latin typeface="Montserrat" panose="00000500000000000000" pitchFamily="2" charset="-52"/>
              </a:rPr>
              <a:t>әріптестермен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орнықты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дамуға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және</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жасыл</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экономикаға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өтуге</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жәрдемдесуге</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бағытталған</a:t>
            </a:r>
            <a:r>
              <a:rPr lang="ru-KZ" dirty="0">
                <a:solidFill>
                  <a:schemeClr val="tx1"/>
                </a:solidFill>
                <a:latin typeface="Montserrat" panose="00000500000000000000" pitchFamily="2" charset="-52"/>
              </a:rPr>
              <a:t> 21 </a:t>
            </a:r>
            <a:r>
              <a:rPr lang="ru-KZ" dirty="0" err="1">
                <a:solidFill>
                  <a:schemeClr val="tx1"/>
                </a:solidFill>
                <a:latin typeface="Montserrat" panose="00000500000000000000" pitchFamily="2" charset="-52"/>
              </a:rPr>
              <a:t>келісімге</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қол</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қойылды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сондай-ақ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Қазақстан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Республикасының</a:t>
            </a:r>
            <a:r>
              <a:rPr lang="ru-KZ" dirty="0">
                <a:solidFill>
                  <a:schemeClr val="tx1"/>
                </a:solidFill>
                <a:latin typeface="Montserrat" panose="00000500000000000000" pitchFamily="2" charset="-52"/>
              </a:rPr>
              <a:t> СОР29 </a:t>
            </a:r>
            <a:r>
              <a:rPr lang="ru-KZ" dirty="0" err="1">
                <a:solidFill>
                  <a:schemeClr val="tx1"/>
                </a:solidFill>
                <a:latin typeface="Montserrat" panose="00000500000000000000" pitchFamily="2" charset="-52"/>
              </a:rPr>
              <a:t>күн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тәртібінің</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негізгі</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мәселелері</a:t>
            </a:r>
            <a:r>
              <a:rPr lang="ru-KZ" dirty="0">
                <a:solidFill>
                  <a:schemeClr val="tx1"/>
                </a:solidFill>
                <a:latin typeface="Montserrat" panose="00000500000000000000" pitchFamily="2" charset="-52"/>
              </a:rPr>
              <a:t> мен </a:t>
            </a:r>
            <a:r>
              <a:rPr lang="ru-KZ" dirty="0" err="1">
                <a:solidFill>
                  <a:schemeClr val="tx1"/>
                </a:solidFill>
                <a:latin typeface="Montserrat" panose="00000500000000000000" pitchFamily="2" charset="-52"/>
              </a:rPr>
              <a:t>орнықты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дамуының</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өзекті</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бағыттарына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арналған</a:t>
            </a:r>
            <a:r>
              <a:rPr lang="ru-KZ" dirty="0">
                <a:solidFill>
                  <a:schemeClr val="tx1"/>
                </a:solidFill>
                <a:latin typeface="Montserrat" panose="00000500000000000000" pitchFamily="2" charset="-52"/>
              </a:rPr>
              <a:t> 33 </a:t>
            </a:r>
            <a:r>
              <a:rPr lang="ru-KZ" dirty="0" err="1">
                <a:solidFill>
                  <a:schemeClr val="tx1"/>
                </a:solidFill>
                <a:latin typeface="Montserrat" panose="00000500000000000000" pitchFamily="2" charset="-52"/>
              </a:rPr>
              <a:t>тақырыптық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іс</a:t>
            </a:r>
            <a:r>
              <a:rPr lang="ru-KZ" dirty="0">
                <a:solidFill>
                  <a:schemeClr val="tx1"/>
                </a:solidFill>
                <a:latin typeface="Montserrat" panose="00000500000000000000" pitchFamily="2" charset="-52"/>
              </a:rPr>
              <a:t>-шара </a:t>
            </a:r>
            <a:r>
              <a:rPr lang="ru-KZ" dirty="0" err="1">
                <a:solidFill>
                  <a:schemeClr val="tx1"/>
                </a:solidFill>
                <a:latin typeface="Montserrat" panose="00000500000000000000" pitchFamily="2" charset="-52"/>
              </a:rPr>
              <a:t>өткізілді</a:t>
            </a:r>
            <a:r>
              <a:rPr lang="ru-KZ" dirty="0">
                <a:solidFill>
                  <a:schemeClr val="tx1"/>
                </a:solidFill>
                <a:latin typeface="Montserrat" panose="00000500000000000000" pitchFamily="2" charset="-52"/>
              </a:rPr>
              <a:t>.</a:t>
            </a:r>
          </a:p>
          <a:p>
            <a:pPr algn="just"/>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Орталықтың</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негізгі</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стейкхолдерлермен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халықаралық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әріптестермен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стратегиялық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өзара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іс-қимылы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сондай-ақ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жинақталған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тәжірибесі</a:t>
            </a:r>
            <a:r>
              <a:rPr lang="ru-KZ" dirty="0">
                <a:solidFill>
                  <a:schemeClr val="tx1"/>
                </a:solidFill>
                <a:latin typeface="Montserrat" panose="00000500000000000000" pitchFamily="2" charset="-52"/>
              </a:rPr>
              <a:t> мен </a:t>
            </a:r>
            <a:r>
              <a:rPr lang="ru-KZ" dirty="0" err="1">
                <a:solidFill>
                  <a:schemeClr val="tx1"/>
                </a:solidFill>
                <a:latin typeface="Montserrat" panose="00000500000000000000" pitchFamily="2" charset="-52"/>
              </a:rPr>
              <a:t>институционалдық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әлеуеті</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өршіл</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мақсаттарға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қол</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жеткізуге</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және</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Қазақстанның</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орнықты</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және</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экологиялық</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қауіпсіз</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болашағын</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құруға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елеулі</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үлес</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қосуға</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мүмкіндік</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береді</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деп</a:t>
            </a:r>
            <a:r>
              <a:rPr lang="ru-KZ" dirty="0">
                <a:solidFill>
                  <a:schemeClr val="tx1"/>
                </a:solidFill>
                <a:latin typeface="Montserrat" panose="00000500000000000000" pitchFamily="2" charset="-52"/>
              </a:rPr>
              <a:t> </a:t>
            </a:r>
            <a:r>
              <a:rPr lang="ru-KZ" dirty="0" err="1">
                <a:solidFill>
                  <a:schemeClr val="tx1"/>
                </a:solidFill>
                <a:latin typeface="Montserrat" panose="00000500000000000000" pitchFamily="2" charset="-52"/>
              </a:rPr>
              <a:t>сенемін</a:t>
            </a:r>
            <a:r>
              <a:rPr lang="kk-KZ" dirty="0">
                <a:solidFill>
                  <a:schemeClr val="tx1"/>
                </a:solidFill>
                <a:latin typeface="Montserrat" panose="00000500000000000000" pitchFamily="2" charset="-52"/>
              </a:rPr>
              <a:t>.</a:t>
            </a:r>
            <a:r>
              <a:rPr lang="ru-KZ" dirty="0">
                <a:solidFill>
                  <a:schemeClr val="tx1"/>
                </a:solidFill>
                <a:latin typeface="Montserrat" panose="00000500000000000000" pitchFamily="2" charset="-52"/>
              </a:rPr>
              <a:t> </a:t>
            </a:r>
            <a:r>
              <a:rPr lang="ru-RU" sz="1500" dirty="0">
                <a:solidFill>
                  <a:schemeClr val="tx1"/>
                </a:solidFill>
                <a:latin typeface="Montserrat" panose="00000500000000000000" pitchFamily="2" charset="-52"/>
              </a:rPr>
              <a:t>	</a:t>
            </a:r>
            <a:endParaRPr lang="ru-RU" sz="1500" dirty="0">
              <a:solidFill>
                <a:schemeClr val="tx1"/>
              </a:solidFill>
              <a:latin typeface="Montserrat" panose="00000500000000000000" pitchFamily="2" charset="-52"/>
              <a:cs typeface="Times New Roman" panose="02020603050405020304" pitchFamily="18" charset="0"/>
            </a:endParaRPr>
          </a:p>
        </p:txBody>
      </p:sp>
      <p:sp>
        <p:nvSpPr>
          <p:cNvPr id="20" name="TextBox 13">
            <a:extLst>
              <a:ext uri="{FF2B5EF4-FFF2-40B4-BE49-F238E27FC236}">
                <a16:creationId xmlns:a16="http://schemas.microsoft.com/office/drawing/2014/main" id="{67827507-A909-68F2-AD40-D70E3E8F4D3E}"/>
              </a:ext>
            </a:extLst>
          </p:cNvPr>
          <p:cNvSpPr txBox="1">
            <a:spLocks noChangeArrowheads="1"/>
          </p:cNvSpPr>
          <p:nvPr/>
        </p:nvSpPr>
        <p:spPr bwMode="auto">
          <a:xfrm>
            <a:off x="1447800" y="565721"/>
            <a:ext cx="147882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fontAlgn="auto">
              <a:spcBef>
                <a:spcPts val="0"/>
              </a:spcBef>
              <a:spcAft>
                <a:spcPts val="0"/>
              </a:spcAft>
            </a:pPr>
            <a:r>
              <a:rPr lang="ru-RU" altLang="en-US" sz="3600" dirty="0">
                <a:solidFill>
                  <a:prstClr val="black"/>
                </a:solidFill>
              </a:rPr>
              <a:t>ДИРЕКТОРЛАР КЕҢЕСІ ТӨРАҒАСЫНЫҢ СӨЗІ</a:t>
            </a:r>
          </a:p>
        </p:txBody>
      </p:sp>
      <p:pic>
        <p:nvPicPr>
          <p:cNvPr id="23" name="Рисунок 4">
            <a:extLst>
              <a:ext uri="{FF2B5EF4-FFF2-40B4-BE49-F238E27FC236}">
                <a16:creationId xmlns:a16="http://schemas.microsoft.com/office/drawing/2014/main" id="{0D0A8571-0C09-1DED-D0E8-71862531A1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7" name="Slide Number Placeholder 1">
            <a:extLst>
              <a:ext uri="{FF2B5EF4-FFF2-40B4-BE49-F238E27FC236}">
                <a16:creationId xmlns:a16="http://schemas.microsoft.com/office/drawing/2014/main" id="{58935F30-E41D-61AF-D194-9962524CCB4D}"/>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4</a:t>
            </a:fld>
            <a:endParaRPr lang="ru-RU" dirty="0">
              <a:solidFill>
                <a:prstClr val="black">
                  <a:tint val="82000"/>
                </a:prstClr>
              </a:solidFill>
              <a:latin typeface="Montserrat" panose="00000500000000000000" pitchFamily="2" charset="0"/>
            </a:endParaRPr>
          </a:p>
        </p:txBody>
      </p:sp>
      <p:pic>
        <p:nvPicPr>
          <p:cNvPr id="1026" name="Picture 2" descr="Алиев Жомарт Шияпович">
            <a:extLst>
              <a:ext uri="{FF2B5EF4-FFF2-40B4-BE49-F238E27FC236}">
                <a16:creationId xmlns:a16="http://schemas.microsoft.com/office/drawing/2014/main" id="{ADBED4E3-EF3D-CF77-1DFB-0BB5099561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077" r="24230"/>
          <a:stretch/>
        </p:blipFill>
        <p:spPr bwMode="auto">
          <a:xfrm>
            <a:off x="1195057" y="1662784"/>
            <a:ext cx="3938258" cy="4549367"/>
          </a:xfrm>
          <a:prstGeom prst="roundRect">
            <a:avLst>
              <a:gd name="adj" fmla="val 6209"/>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076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EF5D5-AEC0-3AAD-4FF4-866B6D051D24}"/>
            </a:ext>
          </a:extLst>
        </p:cNvPr>
        <p:cNvGrpSpPr/>
        <p:nvPr/>
      </p:nvGrpSpPr>
      <p:grpSpPr>
        <a:xfrm>
          <a:off x="0" y="0"/>
          <a:ext cx="0" cy="0"/>
          <a:chOff x="0" y="0"/>
          <a:chExt cx="0" cy="0"/>
        </a:xfrm>
      </p:grpSpPr>
      <p:sp>
        <p:nvSpPr>
          <p:cNvPr id="8" name="Прямоугольник: скругленные углы 16">
            <a:extLst>
              <a:ext uri="{FF2B5EF4-FFF2-40B4-BE49-F238E27FC236}">
                <a16:creationId xmlns:a16="http://schemas.microsoft.com/office/drawing/2014/main" id="{1A63F9CB-A098-ED74-8791-E28AD53D0DB8}"/>
              </a:ext>
            </a:extLst>
          </p:cNvPr>
          <p:cNvSpPr/>
          <p:nvPr/>
        </p:nvSpPr>
        <p:spPr>
          <a:xfrm>
            <a:off x="838202" y="5423078"/>
            <a:ext cx="3810000" cy="1364954"/>
          </a:xfrm>
          <a:prstGeom prst="roundRect">
            <a:avLst>
              <a:gd name="adj" fmla="val 9447"/>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1371600" eaLnBrk="1" fontAlgn="auto" hangingPunct="1">
              <a:spcBef>
                <a:spcPts val="0"/>
              </a:spcBef>
              <a:spcAft>
                <a:spcPts val="0"/>
              </a:spcAft>
            </a:pPr>
            <a:r>
              <a:rPr lang="ru-RU" sz="2400" b="1" dirty="0" err="1">
                <a:solidFill>
                  <a:prstClr val="black"/>
                </a:solidFill>
                <a:latin typeface="Montserrat" panose="00000500000000000000" pitchFamily="2" charset="-52"/>
                <a:cs typeface="Times New Roman" panose="02020603050405020304" pitchFamily="18" charset="0"/>
              </a:rPr>
              <a:t>Қалқаманов</a:t>
            </a:r>
            <a:r>
              <a:rPr lang="ru-RU" sz="2400" b="1" dirty="0">
                <a:solidFill>
                  <a:prstClr val="black"/>
                </a:solidFill>
                <a:latin typeface="Montserrat" panose="00000500000000000000" pitchFamily="2" charset="-52"/>
                <a:cs typeface="Times New Roman" panose="02020603050405020304" pitchFamily="18" charset="0"/>
              </a:rPr>
              <a:t> </a:t>
            </a:r>
            <a:r>
              <a:rPr lang="ru-RU" sz="2400" b="1" dirty="0" err="1">
                <a:solidFill>
                  <a:prstClr val="black"/>
                </a:solidFill>
                <a:latin typeface="Montserrat" panose="00000500000000000000" pitchFamily="2" charset="-52"/>
                <a:cs typeface="Times New Roman" panose="02020603050405020304" pitchFamily="18" charset="0"/>
              </a:rPr>
              <a:t>Сәкен</a:t>
            </a:r>
            <a:r>
              <a:rPr lang="ru-RU" sz="2400" b="1" dirty="0">
                <a:solidFill>
                  <a:prstClr val="black"/>
                </a:solidFill>
                <a:latin typeface="Montserrat" panose="00000500000000000000" pitchFamily="2" charset="-52"/>
                <a:cs typeface="Times New Roman" panose="02020603050405020304" pitchFamily="18" charset="0"/>
              </a:rPr>
              <a:t> </a:t>
            </a:r>
            <a:r>
              <a:rPr lang="ru-RU" sz="2400" b="1" dirty="0" err="1">
                <a:solidFill>
                  <a:prstClr val="black"/>
                </a:solidFill>
                <a:latin typeface="Montserrat" panose="00000500000000000000" pitchFamily="2" charset="-52"/>
                <a:cs typeface="Times New Roman" panose="02020603050405020304" pitchFamily="18" charset="0"/>
              </a:rPr>
              <a:t>Амангелдіұлы</a:t>
            </a:r>
            <a:r>
              <a:rPr lang="ru-RU" sz="2400" b="1" dirty="0">
                <a:solidFill>
                  <a:prstClr val="black"/>
                </a:solidFill>
                <a:latin typeface="Montserrat" panose="00000500000000000000" pitchFamily="2" charset="-52"/>
                <a:cs typeface="Times New Roman" panose="02020603050405020304" pitchFamily="18" charset="0"/>
              </a:rPr>
              <a:t> </a:t>
            </a:r>
          </a:p>
        </p:txBody>
      </p:sp>
      <p:sp>
        <p:nvSpPr>
          <p:cNvPr id="4" name="Прямоугольник: скругленные углы 16">
            <a:extLst>
              <a:ext uri="{FF2B5EF4-FFF2-40B4-BE49-F238E27FC236}">
                <a16:creationId xmlns:a16="http://schemas.microsoft.com/office/drawing/2014/main" id="{36CD21DC-F020-5F7C-63FC-4815403BB315}"/>
              </a:ext>
            </a:extLst>
          </p:cNvPr>
          <p:cNvSpPr/>
          <p:nvPr/>
        </p:nvSpPr>
        <p:spPr>
          <a:xfrm>
            <a:off x="12097242" y="1181100"/>
            <a:ext cx="5912041" cy="8991600"/>
          </a:xfrm>
          <a:prstGeom prst="roundRect">
            <a:avLst>
              <a:gd name="adj" fmla="val 3076"/>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ru-KZ" dirty="0">
                <a:solidFill>
                  <a:schemeClr val="tx1"/>
                </a:solidFill>
              </a:rPr>
              <a:t> </a:t>
            </a:r>
            <a:r>
              <a:rPr lang="en-US" dirty="0">
                <a:solidFill>
                  <a:schemeClr val="tx1"/>
                </a:solidFill>
              </a:rPr>
              <a:t>          </a:t>
            </a:r>
            <a:r>
              <a:rPr lang="ru-KZ" sz="1600" dirty="0">
                <a:solidFill>
                  <a:schemeClr val="tx1"/>
                </a:solidFill>
                <a:latin typeface="Montserrat" panose="00000500000000000000" pitchFamily="2" charset="-52"/>
              </a:rPr>
              <a:t>Readiness-2 жобасы шеңберінде ESG-тәуекелдерді басқару жөніндегі үлгілік саясат, банк секторына арналған ESMS жүйесін енгізу жөніндегі іс-қимылдардың жол картасы және басқа да құжаттар әзірленді. GCIP-Kazakhstan </a:t>
            </a:r>
            <a:r>
              <a:rPr lang="ru-KZ" sz="1600" dirty="0" err="1">
                <a:solidFill>
                  <a:schemeClr val="tx1"/>
                </a:solidFill>
                <a:latin typeface="Montserrat" panose="00000500000000000000" pitchFamily="2" charset="-52"/>
              </a:rPr>
              <a:t>жобасы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бойынша</a:t>
            </a:r>
            <a:r>
              <a:rPr lang="ru-KZ" sz="1600" dirty="0">
                <a:solidFill>
                  <a:schemeClr val="tx1"/>
                </a:solidFill>
                <a:latin typeface="Montserrat" panose="00000500000000000000" pitchFamily="2" charset="-52"/>
              </a:rPr>
              <a:t> GCIP Kazakhstan 2024 </a:t>
            </a:r>
            <a:r>
              <a:rPr lang="ru-KZ" sz="1600" dirty="0" err="1">
                <a:solidFill>
                  <a:schemeClr val="tx1"/>
                </a:solidFill>
                <a:latin typeface="Montserrat" panose="00000500000000000000" pitchFamily="2" charset="-52"/>
              </a:rPr>
              <a:t>ұлттық</a:t>
            </a:r>
            <a:r>
              <a:rPr lang="ru-KZ" sz="1600" dirty="0">
                <a:solidFill>
                  <a:schemeClr val="tx1"/>
                </a:solidFill>
                <a:latin typeface="Montserrat" panose="00000500000000000000" pitchFamily="2" charset="-52"/>
              </a:rPr>
              <a:t> форумы </a:t>
            </a:r>
            <a:r>
              <a:rPr lang="ru-KZ" sz="1600" dirty="0" err="1">
                <a:solidFill>
                  <a:schemeClr val="tx1"/>
                </a:solidFill>
                <a:latin typeface="Montserrat" panose="00000500000000000000" pitchFamily="2" charset="-52"/>
              </a:rPr>
              <a:t>өткізілді</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оның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нәтижелері</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бойынша</a:t>
            </a:r>
            <a:r>
              <a:rPr lang="ru-KZ" sz="1600" dirty="0">
                <a:solidFill>
                  <a:schemeClr val="tx1"/>
                </a:solidFill>
                <a:latin typeface="Montserrat" panose="00000500000000000000" pitchFamily="2" charset="-52"/>
              </a:rPr>
              <a:t> таза </a:t>
            </a:r>
            <a:r>
              <a:rPr lang="ru-KZ" sz="1600" dirty="0" err="1">
                <a:solidFill>
                  <a:schemeClr val="tx1"/>
                </a:solidFill>
                <a:latin typeface="Montserrat" panose="00000500000000000000" pitchFamily="2" charset="-52"/>
              </a:rPr>
              <a:t>технологиялар</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саласындағы</a:t>
            </a:r>
            <a:r>
              <a:rPr lang="ru-KZ" sz="1600" dirty="0">
                <a:solidFill>
                  <a:schemeClr val="tx1"/>
                </a:solidFill>
                <a:latin typeface="Montserrat" panose="00000500000000000000" pitchFamily="2" charset="-52"/>
              </a:rPr>
              <a:t> 5 </a:t>
            </a:r>
            <a:r>
              <a:rPr lang="ru-KZ" sz="1600" dirty="0" err="1">
                <a:solidFill>
                  <a:schemeClr val="tx1"/>
                </a:solidFill>
                <a:latin typeface="Montserrat" panose="00000500000000000000" pitchFamily="2" charset="-52"/>
              </a:rPr>
              <a:t>ұлттық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жеңімпаз</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анықталды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Бұдан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басқа</a:t>
            </a:r>
            <a:r>
              <a:rPr lang="ru-KZ" sz="1600" dirty="0">
                <a:solidFill>
                  <a:schemeClr val="tx1"/>
                </a:solidFill>
                <a:latin typeface="Montserrat" panose="00000500000000000000" pitchFamily="2" charset="-52"/>
              </a:rPr>
              <a:t>, GCIP-Kazakhstan </a:t>
            </a:r>
            <a:r>
              <a:rPr lang="ru-KZ" sz="1600" dirty="0" err="1">
                <a:solidFill>
                  <a:schemeClr val="tx1"/>
                </a:solidFill>
                <a:latin typeface="Montserrat" panose="00000500000000000000" pitchFamily="2" charset="-52"/>
              </a:rPr>
              <a:t>бағдарламасының</a:t>
            </a:r>
            <a:r>
              <a:rPr lang="ru-KZ" sz="1600" dirty="0">
                <a:solidFill>
                  <a:schemeClr val="tx1"/>
                </a:solidFill>
                <a:latin typeface="Montserrat" panose="00000500000000000000" pitchFamily="2" charset="-52"/>
              </a:rPr>
              <a:t> 2023 </a:t>
            </a:r>
            <a:r>
              <a:rPr lang="ru-KZ" sz="1600" dirty="0" err="1">
                <a:solidFill>
                  <a:schemeClr val="tx1"/>
                </a:solidFill>
                <a:latin typeface="Montserrat" panose="00000500000000000000" pitchFamily="2" charset="-52"/>
              </a:rPr>
              <a:t>жылғы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екі</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түлегі</a:t>
            </a:r>
            <a:r>
              <a:rPr lang="ru-KZ" sz="1600" dirty="0">
                <a:solidFill>
                  <a:schemeClr val="tx1"/>
                </a:solidFill>
                <a:latin typeface="Montserrat" panose="00000500000000000000" pitchFamily="2" charset="-52"/>
              </a:rPr>
              <a:t> - Re-</a:t>
            </a:r>
            <a:r>
              <a:rPr lang="ru-KZ" sz="1600" dirty="0" err="1">
                <a:solidFill>
                  <a:schemeClr val="tx1"/>
                </a:solidFill>
                <a:latin typeface="Montserrat" panose="00000500000000000000" pitchFamily="2" charset="-52"/>
              </a:rPr>
              <a:t>Compo</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және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Ozen</a:t>
            </a:r>
            <a:r>
              <a:rPr lang="ru-KZ" sz="1600" dirty="0">
                <a:solidFill>
                  <a:schemeClr val="tx1"/>
                </a:solidFill>
                <a:latin typeface="Montserrat" panose="00000500000000000000" pitchFamily="2" charset="-52"/>
              </a:rPr>
              <a:t>-M </a:t>
            </a:r>
            <a:r>
              <a:rPr lang="ru-KZ" sz="1600" dirty="0" err="1">
                <a:solidFill>
                  <a:schemeClr val="tx1"/>
                </a:solidFill>
                <a:latin typeface="Montserrat" panose="00000500000000000000" pitchFamily="2" charset="-52"/>
              </a:rPr>
              <a:t>жобалары</a:t>
            </a:r>
            <a:r>
              <a:rPr lang="ru-KZ" sz="1600" dirty="0">
                <a:solidFill>
                  <a:schemeClr val="tx1"/>
                </a:solidFill>
                <a:latin typeface="Montserrat" panose="00000500000000000000" pitchFamily="2" charset="-52"/>
              </a:rPr>
              <a:t> - Вена </a:t>
            </a:r>
            <a:r>
              <a:rPr lang="ru-KZ" sz="1600" dirty="0" err="1">
                <a:solidFill>
                  <a:schemeClr val="tx1"/>
                </a:solidFill>
                <a:latin typeface="Montserrat" panose="00000500000000000000" pitchFamily="2" charset="-52"/>
              </a:rPr>
              <a:t>қаласында</a:t>
            </a:r>
            <a:r>
              <a:rPr lang="ru-KZ" sz="1600" dirty="0">
                <a:solidFill>
                  <a:schemeClr val="tx1"/>
                </a:solidFill>
                <a:latin typeface="Montserrat" panose="00000500000000000000" pitchFamily="2" charset="-52"/>
              </a:rPr>
              <a:t> (Австрия) </a:t>
            </a:r>
            <a:r>
              <a:rPr lang="ru-KZ" sz="1600" dirty="0" err="1">
                <a:solidFill>
                  <a:schemeClr val="tx1"/>
                </a:solidFill>
                <a:latin typeface="Montserrat" panose="00000500000000000000" pitchFamily="2" charset="-52"/>
              </a:rPr>
              <a:t>өткен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Cleantech</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Days</a:t>
            </a:r>
            <a:r>
              <a:rPr lang="ru-KZ" sz="1600" dirty="0">
                <a:solidFill>
                  <a:schemeClr val="tx1"/>
                </a:solidFill>
                <a:latin typeface="Montserrat" panose="00000500000000000000" pitchFamily="2" charset="-52"/>
              </a:rPr>
              <a:t> 2024 </a:t>
            </a:r>
            <a:r>
              <a:rPr lang="ru-KZ" sz="1600" dirty="0" err="1">
                <a:solidFill>
                  <a:schemeClr val="tx1"/>
                </a:solidFill>
                <a:latin typeface="Montserrat" panose="00000500000000000000" pitchFamily="2" charset="-52"/>
              </a:rPr>
              <a:t>халықаралық</a:t>
            </a:r>
            <a:r>
              <a:rPr lang="ru-KZ" sz="1600" dirty="0">
                <a:solidFill>
                  <a:schemeClr val="tx1"/>
                </a:solidFill>
                <a:latin typeface="Montserrat" panose="00000500000000000000" pitchFamily="2" charset="-52"/>
              </a:rPr>
              <a:t> форумы </a:t>
            </a:r>
            <a:r>
              <a:rPr lang="ru-KZ" sz="1600" dirty="0" err="1">
                <a:solidFill>
                  <a:schemeClr val="tx1"/>
                </a:solidFill>
                <a:latin typeface="Montserrat" panose="00000500000000000000" pitchFamily="2" charset="-52"/>
              </a:rPr>
              <a:t>шеңберінде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жасыл</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жобалар</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жаһандық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байқауының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үздік</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алты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финалистерінің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қатарына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кірді</a:t>
            </a:r>
            <a:r>
              <a:rPr lang="ru-KZ" sz="1600" dirty="0">
                <a:solidFill>
                  <a:schemeClr val="tx1"/>
                </a:solidFill>
                <a:latin typeface="Montserrat" panose="00000500000000000000" pitchFamily="2" charset="-52"/>
              </a:rPr>
              <a:t>. Конкурс </a:t>
            </a:r>
            <a:r>
              <a:rPr lang="ru-KZ" sz="1600" dirty="0" err="1">
                <a:solidFill>
                  <a:schemeClr val="tx1"/>
                </a:solidFill>
                <a:latin typeface="Montserrat" panose="00000500000000000000" pitchFamily="2" charset="-52"/>
              </a:rPr>
              <a:t>қорытындысы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бойынша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Ozen</a:t>
            </a:r>
            <a:r>
              <a:rPr lang="ru-KZ" sz="1600" dirty="0">
                <a:solidFill>
                  <a:schemeClr val="tx1"/>
                </a:solidFill>
                <a:latin typeface="Montserrat" panose="00000500000000000000" pitchFamily="2" charset="-52"/>
              </a:rPr>
              <a:t>-M стартапы </a:t>
            </a:r>
            <a:r>
              <a:rPr lang="ru-KZ" sz="1600" dirty="0" err="1">
                <a:solidFill>
                  <a:schemeClr val="tx1"/>
                </a:solidFill>
                <a:latin typeface="Montserrat" panose="00000500000000000000" pitchFamily="2" charset="-52"/>
              </a:rPr>
              <a:t>екінші</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орынға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ие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болып</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Ең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перспективалы</a:t>
            </a:r>
            <a:r>
              <a:rPr lang="ru-KZ" sz="1600" dirty="0">
                <a:solidFill>
                  <a:schemeClr val="tx1"/>
                </a:solidFill>
                <a:latin typeface="Montserrat" panose="00000500000000000000" pitchFamily="2" charset="-52"/>
              </a:rPr>
              <a:t> бизнес» </a:t>
            </a:r>
            <a:r>
              <a:rPr lang="ru-KZ" sz="1600" dirty="0" err="1">
                <a:solidFill>
                  <a:schemeClr val="tx1"/>
                </a:solidFill>
                <a:latin typeface="Montserrat" panose="00000500000000000000" pitchFamily="2" charset="-52"/>
              </a:rPr>
              <a:t>деп</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аталатын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арнайы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номинацияны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алды</a:t>
            </a:r>
            <a:r>
              <a:rPr lang="ru-KZ" sz="1600" dirty="0">
                <a:solidFill>
                  <a:schemeClr val="tx1"/>
                </a:solidFill>
                <a:latin typeface="Montserrat" panose="00000500000000000000" pitchFamily="2" charset="-52"/>
              </a:rPr>
              <a:t>.</a:t>
            </a:r>
          </a:p>
          <a:p>
            <a:pPr algn="just"/>
            <a:r>
              <a:rPr lang="ru-KZ" sz="1600" dirty="0">
                <a:solidFill>
                  <a:schemeClr val="tx1"/>
                </a:solidFill>
                <a:latin typeface="Montserrat" panose="00000500000000000000" pitchFamily="2" charset="-52"/>
              </a:rPr>
              <a:t>         2024 </a:t>
            </a:r>
            <a:r>
              <a:rPr lang="ru-KZ" sz="1600" dirty="0" err="1">
                <a:solidFill>
                  <a:schemeClr val="tx1"/>
                </a:solidFill>
                <a:latin typeface="Montserrat" panose="00000500000000000000" pitchFamily="2" charset="-52"/>
              </a:rPr>
              <a:t>жылы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біздің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Орталық</a:t>
            </a:r>
            <a:r>
              <a:rPr lang="ru-KZ" sz="1600" dirty="0">
                <a:solidFill>
                  <a:schemeClr val="tx1"/>
                </a:solidFill>
                <a:latin typeface="Montserrat" panose="00000500000000000000" pitchFamily="2" charset="-52"/>
              </a:rPr>
              <a:t> Баку </a:t>
            </a:r>
            <a:r>
              <a:rPr lang="ru-KZ" sz="1600" dirty="0" err="1">
                <a:solidFill>
                  <a:schemeClr val="tx1"/>
                </a:solidFill>
                <a:latin typeface="Montserrat" panose="00000500000000000000" pitchFamily="2" charset="-52"/>
              </a:rPr>
              <a:t>қаласында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өткен</a:t>
            </a:r>
            <a:r>
              <a:rPr lang="ru-KZ" sz="1600" dirty="0">
                <a:solidFill>
                  <a:schemeClr val="tx1"/>
                </a:solidFill>
                <a:latin typeface="Montserrat" panose="00000500000000000000" pitchFamily="2" charset="-52"/>
              </a:rPr>
              <a:t> БҰҰ </a:t>
            </a:r>
            <a:r>
              <a:rPr lang="ru-KZ" sz="1600" dirty="0" err="1">
                <a:solidFill>
                  <a:schemeClr val="tx1"/>
                </a:solidFill>
                <a:latin typeface="Montserrat" panose="00000500000000000000" pitchFamily="2" charset="-52"/>
              </a:rPr>
              <a:t>Климаттың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өзгеруі</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туралы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негіздемелік</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конвенциясы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тараптарының</a:t>
            </a:r>
            <a:r>
              <a:rPr lang="ru-KZ" sz="1600" dirty="0">
                <a:solidFill>
                  <a:schemeClr val="tx1"/>
                </a:solidFill>
                <a:latin typeface="Montserrat" panose="00000500000000000000" pitchFamily="2" charset="-52"/>
              </a:rPr>
              <a:t> 29-шы </a:t>
            </a:r>
            <a:r>
              <a:rPr lang="ru-KZ" sz="1600" dirty="0" err="1">
                <a:solidFill>
                  <a:schemeClr val="tx1"/>
                </a:solidFill>
                <a:latin typeface="Montserrat" panose="00000500000000000000" pitchFamily="2" charset="-52"/>
              </a:rPr>
              <a:t>конференциясы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шеңберінде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павильонның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жұмыс</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істеуінің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мазмұндық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бөлігі</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бойынша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жауапты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болып</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айқындалды</a:t>
            </a:r>
            <a:r>
              <a:rPr lang="ru-KZ" sz="1600" dirty="0">
                <a:solidFill>
                  <a:schemeClr val="tx1"/>
                </a:solidFill>
                <a:latin typeface="Montserrat" panose="00000500000000000000" pitchFamily="2" charset="-52"/>
              </a:rPr>
              <a:t> (СОР29).</a:t>
            </a:r>
          </a:p>
          <a:p>
            <a:pPr algn="just"/>
            <a:r>
              <a:rPr lang="ru-KZ" sz="1600" dirty="0">
                <a:solidFill>
                  <a:schemeClr val="tx1"/>
                </a:solidFill>
                <a:latin typeface="Montserrat" panose="00000500000000000000" pitchFamily="2" charset="-52"/>
              </a:rPr>
              <a:t>        СОР29 Қазақстан павильонының алаңында Орталық қытайлық DeepRock Group ұйымымен Ынтымақтастық туралы меморандумға және TACT Invest Group неміс ұйымымен Өзара түсіністік туралы меморандумға қол қойды.</a:t>
            </a:r>
          </a:p>
          <a:p>
            <a:pPr algn="just"/>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Үйлесімді</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өзара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іс-қимылдарымыз</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әріптестердің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қолдауы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және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жинақталған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практикалық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тәжірибеміз</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алға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қойылған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мақсаттарға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қол</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жеткізу</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және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Қазақстан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Республикасының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орнықты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дамуын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қамтамасыз</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етуге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қомақты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үлес</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қосу</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үшін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негіз</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болатынына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сенімдімін</a:t>
            </a:r>
            <a:endParaRPr lang="ru-RU" sz="1600" dirty="0">
              <a:solidFill>
                <a:schemeClr val="tx1"/>
              </a:solidFill>
              <a:latin typeface="Montserrat" panose="00000500000000000000" pitchFamily="2" charset="-52"/>
            </a:endParaRPr>
          </a:p>
        </p:txBody>
      </p:sp>
      <p:sp>
        <p:nvSpPr>
          <p:cNvPr id="3" name="Прямоугольник: скругленные углы 16">
            <a:extLst>
              <a:ext uri="{FF2B5EF4-FFF2-40B4-BE49-F238E27FC236}">
                <a16:creationId xmlns:a16="http://schemas.microsoft.com/office/drawing/2014/main" id="{FA101E82-A314-DE95-DDC9-6A59019C4D5F}"/>
              </a:ext>
            </a:extLst>
          </p:cNvPr>
          <p:cNvSpPr/>
          <p:nvPr/>
        </p:nvSpPr>
        <p:spPr>
          <a:xfrm>
            <a:off x="5400206" y="1181101"/>
            <a:ext cx="6182194" cy="8991600"/>
          </a:xfrm>
          <a:prstGeom prst="roundRect">
            <a:avLst>
              <a:gd name="adj" fmla="val 3076"/>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eaLnBrk="1" fontAlgn="auto" hangingPunct="1">
              <a:lnSpc>
                <a:spcPct val="150000"/>
              </a:lnSpc>
              <a:spcBef>
                <a:spcPts val="0"/>
              </a:spcBef>
              <a:spcAft>
                <a:spcPts val="0"/>
              </a:spcAft>
            </a:pPr>
            <a:r>
              <a:rPr lang="ru-RU" b="1" dirty="0" err="1">
                <a:solidFill>
                  <a:prstClr val="black"/>
                </a:solidFill>
                <a:latin typeface="Montserrat" panose="00000500000000000000" pitchFamily="2" charset="-52"/>
              </a:rPr>
              <a:t>Құрметті</a:t>
            </a:r>
            <a:r>
              <a:rPr lang="ru-RU" b="1" dirty="0">
                <a:solidFill>
                  <a:prstClr val="black"/>
                </a:solidFill>
                <a:latin typeface="Montserrat" panose="00000500000000000000" pitchFamily="2" charset="-52"/>
              </a:rPr>
              <a:t> </a:t>
            </a:r>
            <a:r>
              <a:rPr lang="ru-RU" b="1" dirty="0" err="1">
                <a:solidFill>
                  <a:prstClr val="black"/>
                </a:solidFill>
                <a:latin typeface="Montserrat" panose="00000500000000000000" pitchFamily="2" charset="-52"/>
              </a:rPr>
              <a:t>әріптестер</a:t>
            </a:r>
            <a:r>
              <a:rPr lang="ru-RU" b="1" dirty="0">
                <a:solidFill>
                  <a:prstClr val="black"/>
                </a:solidFill>
                <a:latin typeface="Montserrat" panose="00000500000000000000" pitchFamily="2" charset="-52"/>
              </a:rPr>
              <a:t>!</a:t>
            </a:r>
          </a:p>
          <a:p>
            <a:pPr algn="just"/>
            <a:r>
              <a:rPr lang="ru-RU" sz="1600" dirty="0">
                <a:solidFill>
                  <a:schemeClr val="tx1"/>
                </a:solidFill>
                <a:latin typeface="Montserrat" panose="00000500000000000000" pitchFamily="2" charset="-52"/>
              </a:rPr>
              <a:t>       2024 </a:t>
            </a:r>
            <a:r>
              <a:rPr lang="ru-RU" sz="1600" dirty="0" err="1">
                <a:solidFill>
                  <a:schemeClr val="tx1"/>
                </a:solidFill>
                <a:latin typeface="Montserrat" panose="00000500000000000000" pitchFamily="2" charset="-52"/>
              </a:rPr>
              <a:t>жылдың</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қорытындысы</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бойынша</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қызметтің</a:t>
            </a:r>
            <a:r>
              <a:rPr lang="ru-RU" sz="1600" dirty="0">
                <a:solidFill>
                  <a:schemeClr val="tx1"/>
                </a:solidFill>
                <a:latin typeface="Montserrat" panose="00000500000000000000" pitchFamily="2" charset="-52"/>
              </a:rPr>
              <a:t> басым </a:t>
            </a:r>
            <a:r>
              <a:rPr lang="ru-RU" sz="1600" dirty="0" err="1">
                <a:solidFill>
                  <a:schemeClr val="tx1"/>
                </a:solidFill>
                <a:latin typeface="Montserrat" panose="00000500000000000000" pitchFamily="2" charset="-52"/>
              </a:rPr>
              <a:t>бағыттарын</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іске</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асыру</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шеңберінде</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қол</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жеткізілген</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оң</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нәтижелерді</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атап</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өтуге</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болады</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Есепті</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кезең</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ішінде</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Орталық</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жасыл</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технологиялар</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нарығын</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дамытуға</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бағдарланған</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стратегиялық</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бағытты</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іске</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асыруды</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сондай-ақ</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Қазақстан</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Республикасының</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ең</a:t>
            </a:r>
            <a:r>
              <a:rPr lang="ru-RU" sz="1600" dirty="0">
                <a:solidFill>
                  <a:schemeClr val="tx1"/>
                </a:solidFill>
                <a:latin typeface="Montserrat" panose="00000500000000000000" pitchFamily="2" charset="-52"/>
              </a:rPr>
              <a:t> </a:t>
            </a:r>
            <a:r>
              <a:rPr lang="kk-KZ" sz="1600" dirty="0">
                <a:solidFill>
                  <a:schemeClr val="tx1"/>
                </a:solidFill>
                <a:latin typeface="Montserrat" panose="00000500000000000000" pitchFamily="2" charset="-52"/>
              </a:rPr>
              <a:t>үздік</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қолжетімді</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техникаларға</a:t>
            </a:r>
            <a:r>
              <a:rPr lang="ru-RU" sz="1600" dirty="0">
                <a:solidFill>
                  <a:schemeClr val="tx1"/>
                </a:solidFill>
                <a:latin typeface="Montserrat" panose="00000500000000000000" pitchFamily="2" charset="-52"/>
              </a:rPr>
              <a:t> (</a:t>
            </a:r>
            <a:r>
              <a:rPr lang="kk-KZ" sz="1600" dirty="0">
                <a:solidFill>
                  <a:schemeClr val="tx1"/>
                </a:solidFill>
                <a:latin typeface="Montserrat" panose="00000500000000000000" pitchFamily="2" charset="-52"/>
              </a:rPr>
              <a:t>ЕҚТ</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көшуіне</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жәрдемдесуді</a:t>
            </a:r>
            <a:r>
              <a:rPr lang="ru-RU" sz="1600" dirty="0">
                <a:solidFill>
                  <a:schemeClr val="tx1"/>
                </a:solidFill>
                <a:latin typeface="Montserrat" panose="00000500000000000000" pitchFamily="2" charset="-52"/>
              </a:rPr>
              <a:t> </a:t>
            </a:r>
            <a:r>
              <a:rPr lang="kk-KZ" sz="1600" dirty="0">
                <a:solidFill>
                  <a:schemeClr val="tx1"/>
                </a:solidFill>
                <a:latin typeface="Montserrat" panose="00000500000000000000" pitchFamily="2" charset="-52"/>
              </a:rPr>
              <a:t>кезең-кезеңмен</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жүзеге</a:t>
            </a:r>
            <a:r>
              <a:rPr lang="ru-RU" sz="1600" dirty="0">
                <a:solidFill>
                  <a:schemeClr val="tx1"/>
                </a:solidFill>
                <a:latin typeface="Montserrat" panose="00000500000000000000" pitchFamily="2" charset="-52"/>
              </a:rPr>
              <a:t> </a:t>
            </a:r>
            <a:r>
              <a:rPr lang="ru-RU" sz="1600" dirty="0" err="1">
                <a:solidFill>
                  <a:schemeClr val="tx1"/>
                </a:solidFill>
                <a:latin typeface="Montserrat" panose="00000500000000000000" pitchFamily="2" charset="-52"/>
              </a:rPr>
              <a:t>асырды</a:t>
            </a:r>
            <a:r>
              <a:rPr lang="ru-RU" sz="1600" dirty="0">
                <a:solidFill>
                  <a:schemeClr val="tx1"/>
                </a:solidFill>
                <a:latin typeface="Montserrat" panose="00000500000000000000" pitchFamily="2" charset="-52"/>
              </a:rPr>
              <a:t>. </a:t>
            </a:r>
            <a:r>
              <a:rPr lang="kk-KZ" sz="1600" dirty="0">
                <a:solidFill>
                  <a:schemeClr val="tx1"/>
                </a:solidFill>
                <a:latin typeface="Montserrat" panose="00000500000000000000" pitchFamily="2" charset="-52"/>
              </a:rPr>
              <a:t>Аталған жұмыс елдің қоршаған ортаны қорғау және орнықты даму саласындағы ұстанымдарын нығайтуға үлес қосты.</a:t>
            </a:r>
            <a:endParaRPr lang="ru-KZ" sz="1600" dirty="0">
              <a:solidFill>
                <a:schemeClr val="tx1"/>
              </a:solidFill>
              <a:latin typeface="Montserrat" panose="00000500000000000000" pitchFamily="2" charset="-52"/>
            </a:endParaRPr>
          </a:p>
          <a:p>
            <a:pPr algn="just"/>
            <a:r>
              <a:rPr lang="kk-KZ" sz="1600" dirty="0">
                <a:solidFill>
                  <a:schemeClr val="tx1"/>
                </a:solidFill>
                <a:latin typeface="Montserrat" panose="00000500000000000000" pitchFamily="2" charset="-52"/>
              </a:rPr>
              <a:t>        </a:t>
            </a:r>
            <a:r>
              <a:rPr lang="ru-KZ" sz="1600" dirty="0">
                <a:solidFill>
                  <a:schemeClr val="tx1"/>
                </a:solidFill>
                <a:latin typeface="Montserrat" panose="00000500000000000000" pitchFamily="2" charset="-52"/>
              </a:rPr>
              <a:t>2024 </a:t>
            </a:r>
            <a:r>
              <a:rPr lang="ru-KZ" sz="1600" dirty="0" err="1">
                <a:solidFill>
                  <a:schemeClr val="tx1"/>
                </a:solidFill>
                <a:latin typeface="Montserrat" panose="00000500000000000000" pitchFamily="2" charset="-52"/>
              </a:rPr>
              <a:t>жылы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Орталық</a:t>
            </a:r>
            <a:r>
              <a:rPr lang="ru-KZ" sz="1600" dirty="0">
                <a:solidFill>
                  <a:schemeClr val="tx1"/>
                </a:solidFill>
                <a:latin typeface="Montserrat" panose="00000500000000000000" pitchFamily="2" charset="-52"/>
              </a:rPr>
              <a:t> 4 ЕҚТ </a:t>
            </a:r>
            <a:r>
              <a:rPr lang="ru-KZ" sz="1600" dirty="0" err="1">
                <a:solidFill>
                  <a:schemeClr val="tx1"/>
                </a:solidFill>
                <a:latin typeface="Montserrat" panose="00000500000000000000" pitchFamily="2" charset="-52"/>
              </a:rPr>
              <a:t>бойынша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анықтамалық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әзірледі</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Жалпы</a:t>
            </a:r>
            <a:r>
              <a:rPr lang="ru-KZ" sz="1600" dirty="0">
                <a:solidFill>
                  <a:schemeClr val="tx1"/>
                </a:solidFill>
                <a:latin typeface="Montserrat" panose="00000500000000000000" pitchFamily="2" charset="-52"/>
              </a:rPr>
              <a:t>, 2021 </a:t>
            </a:r>
            <a:r>
              <a:rPr lang="ru-KZ" sz="1600" dirty="0" err="1">
                <a:solidFill>
                  <a:schemeClr val="tx1"/>
                </a:solidFill>
                <a:latin typeface="Montserrat" panose="00000500000000000000" pitchFamily="2" charset="-52"/>
              </a:rPr>
              <a:t>жылдан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бастап</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негізгі</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өнеркәсіптік</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салалардың</a:t>
            </a:r>
            <a:r>
              <a:rPr lang="ru-KZ" sz="1600" dirty="0">
                <a:solidFill>
                  <a:schemeClr val="tx1"/>
                </a:solidFill>
                <a:latin typeface="Montserrat" panose="00000500000000000000" pitchFamily="2" charset="-52"/>
              </a:rPr>
              <a:t> І </a:t>
            </a:r>
            <a:r>
              <a:rPr lang="ru-KZ" sz="1600" dirty="0" err="1">
                <a:solidFill>
                  <a:schemeClr val="tx1"/>
                </a:solidFill>
                <a:latin typeface="Montserrat" panose="00000500000000000000" pitchFamily="2" charset="-52"/>
              </a:rPr>
              <a:t>санаттағы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жетекші</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кәсіпорындарын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қамтитын</a:t>
            </a:r>
            <a:r>
              <a:rPr lang="ru-KZ" sz="1600" dirty="0">
                <a:solidFill>
                  <a:schemeClr val="tx1"/>
                </a:solidFill>
                <a:latin typeface="Montserrat" panose="00000500000000000000" pitchFamily="2" charset="-52"/>
              </a:rPr>
              <a:t> 20 </a:t>
            </a:r>
            <a:r>
              <a:rPr lang="ru-KZ" sz="1600" dirty="0" err="1">
                <a:solidFill>
                  <a:schemeClr val="tx1"/>
                </a:solidFill>
                <a:latin typeface="Montserrat" panose="00000500000000000000" pitchFamily="2" charset="-52"/>
              </a:rPr>
              <a:t>анықтамалық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дайындалды</a:t>
            </a:r>
            <a:r>
              <a:rPr lang="ru-KZ" sz="1600" dirty="0">
                <a:solidFill>
                  <a:schemeClr val="tx1"/>
                </a:solidFill>
                <a:latin typeface="Montserrat" panose="00000500000000000000" pitchFamily="2" charset="-52"/>
              </a:rPr>
              <a:t>.</a:t>
            </a:r>
          </a:p>
          <a:p>
            <a:pPr algn="just"/>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Жасыл</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технологиялар</a:t>
            </a:r>
            <a:r>
              <a:rPr lang="ru-KZ" sz="1600" dirty="0">
                <a:solidFill>
                  <a:schemeClr val="tx1"/>
                </a:solidFill>
                <a:latin typeface="Montserrat" panose="00000500000000000000" pitchFamily="2" charset="-52"/>
              </a:rPr>
              <a:t> мен </a:t>
            </a:r>
            <a:r>
              <a:rPr lang="ru-KZ" sz="1600" dirty="0" err="1">
                <a:solidFill>
                  <a:schemeClr val="tx1"/>
                </a:solidFill>
                <a:latin typeface="Montserrat" panose="00000500000000000000" pitchFamily="2" charset="-52"/>
              </a:rPr>
              <a:t>жобалар</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тізілімін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қалыптастыру</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және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өзектілендіру</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шеңберінде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оған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жаңа</a:t>
            </a:r>
            <a:r>
              <a:rPr lang="ru-KZ" sz="1600" dirty="0">
                <a:solidFill>
                  <a:schemeClr val="tx1"/>
                </a:solidFill>
                <a:latin typeface="Montserrat" panose="00000500000000000000" pitchFamily="2" charset="-52"/>
              </a:rPr>
              <a:t> 18 </a:t>
            </a:r>
            <a:r>
              <a:rPr lang="ru-KZ" sz="1600" dirty="0" err="1">
                <a:solidFill>
                  <a:schemeClr val="tx1"/>
                </a:solidFill>
                <a:latin typeface="Montserrat" panose="00000500000000000000" pitchFamily="2" charset="-52"/>
              </a:rPr>
              <a:t>жоба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және</a:t>
            </a:r>
            <a:r>
              <a:rPr lang="ru-KZ" sz="1600" dirty="0">
                <a:solidFill>
                  <a:schemeClr val="tx1"/>
                </a:solidFill>
                <a:latin typeface="Montserrat" panose="00000500000000000000" pitchFamily="2" charset="-52"/>
              </a:rPr>
              <a:t> технология </a:t>
            </a:r>
            <a:r>
              <a:rPr lang="ru-KZ" sz="1600" dirty="0" err="1">
                <a:solidFill>
                  <a:schemeClr val="tx1"/>
                </a:solidFill>
                <a:latin typeface="Montserrat" panose="00000500000000000000" pitchFamily="2" charset="-52"/>
              </a:rPr>
              <a:t>қосу</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бойынша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жұмыс</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жүргізілді</a:t>
            </a:r>
            <a:r>
              <a:rPr lang="ru-KZ" sz="1600" dirty="0">
                <a:solidFill>
                  <a:schemeClr val="tx1"/>
                </a:solidFill>
                <a:latin typeface="Montserrat" panose="00000500000000000000" pitchFamily="2" charset="-52"/>
              </a:rPr>
              <a:t>.</a:t>
            </a:r>
          </a:p>
          <a:p>
            <a:pPr algn="just"/>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Гранттық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жобаларды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іске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асыру</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аясында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айтарлықтай</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нәтижелерге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қол</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жеткізілді</a:t>
            </a:r>
            <a:r>
              <a:rPr lang="ru-KZ" sz="1600" dirty="0">
                <a:solidFill>
                  <a:schemeClr val="tx1"/>
                </a:solidFill>
                <a:latin typeface="Montserrat" panose="00000500000000000000" pitchFamily="2" charset="-52"/>
              </a:rPr>
              <a:t>. «Readiness-2» </a:t>
            </a:r>
            <a:r>
              <a:rPr lang="ru-KZ" sz="1600" dirty="0" err="1">
                <a:solidFill>
                  <a:schemeClr val="tx1"/>
                </a:solidFill>
                <a:latin typeface="Montserrat" panose="00000500000000000000" pitchFamily="2" charset="-52"/>
              </a:rPr>
              <a:t>Жасыл</a:t>
            </a:r>
            <a:r>
              <a:rPr lang="ru-KZ" sz="1600" dirty="0">
                <a:solidFill>
                  <a:schemeClr val="tx1"/>
                </a:solidFill>
                <a:latin typeface="Montserrat" panose="00000500000000000000" pitchFamily="2" charset="-52"/>
              </a:rPr>
              <a:t> климат </a:t>
            </a:r>
            <a:r>
              <a:rPr lang="ru-KZ" sz="1600" dirty="0" err="1">
                <a:solidFill>
                  <a:schemeClr val="tx1"/>
                </a:solidFill>
                <a:latin typeface="Montserrat" panose="00000500000000000000" pitchFamily="2" charset="-52"/>
              </a:rPr>
              <a:t>қорының</a:t>
            </a:r>
            <a:r>
              <a:rPr lang="ru-KZ" sz="1600" dirty="0">
                <a:solidFill>
                  <a:schemeClr val="tx1"/>
                </a:solidFill>
                <a:latin typeface="Montserrat" panose="00000500000000000000" pitchFamily="2" charset="-52"/>
              </a:rPr>
              <a:t> (ЖКҚ) </a:t>
            </a:r>
            <a:r>
              <a:rPr lang="ru-KZ" sz="1600" dirty="0" err="1">
                <a:solidFill>
                  <a:schemeClr val="tx1"/>
                </a:solidFill>
                <a:latin typeface="Montserrat" panose="00000500000000000000" pitchFamily="2" charset="-52"/>
              </a:rPr>
              <a:t>Қазақстан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Республикасын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қаржыландыруға</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әзірлігін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қолдау</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бағдарламасы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сондай-ақ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Жаһандық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экологиялық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қордың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қаржылық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қолдауымен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және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Біріккен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Ұлттар</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Ұйымының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Өнеркәсіптік</a:t>
            </a:r>
            <a:r>
              <a:rPr lang="ru-KZ" sz="1600" dirty="0">
                <a:solidFill>
                  <a:schemeClr val="tx1"/>
                </a:solidFill>
                <a:latin typeface="Montserrat" panose="00000500000000000000" pitchFamily="2" charset="-52"/>
              </a:rPr>
              <a:t> даму </a:t>
            </a:r>
            <a:r>
              <a:rPr lang="ru-KZ" sz="1600" dirty="0" err="1">
                <a:solidFill>
                  <a:schemeClr val="tx1"/>
                </a:solidFill>
                <a:latin typeface="Montserrat" panose="00000500000000000000" pitchFamily="2" charset="-52"/>
              </a:rPr>
              <a:t>жөніндегі</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ұйымымен</a:t>
            </a:r>
            <a:r>
              <a:rPr lang="ru-KZ" sz="1600" dirty="0">
                <a:solidFill>
                  <a:schemeClr val="tx1"/>
                </a:solidFill>
                <a:latin typeface="Montserrat" panose="00000500000000000000" pitchFamily="2" charset="-52"/>
              </a:rPr>
              <a:t> (ЮНИДО) </a:t>
            </a:r>
            <a:r>
              <a:rPr lang="ru-KZ" sz="1600" dirty="0" err="1">
                <a:solidFill>
                  <a:schemeClr val="tx1"/>
                </a:solidFill>
                <a:latin typeface="Montserrat" panose="00000500000000000000" pitchFamily="2" charset="-52"/>
              </a:rPr>
              <a:t>бірлесіп</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іске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асырылатын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Қазақстандағы</a:t>
            </a:r>
            <a:r>
              <a:rPr lang="ru-KZ" sz="1600" dirty="0">
                <a:solidFill>
                  <a:schemeClr val="tx1"/>
                </a:solidFill>
                <a:latin typeface="Montserrat" panose="00000500000000000000" pitchFamily="2" charset="-52"/>
              </a:rPr>
              <a:t> таза </a:t>
            </a:r>
            <a:r>
              <a:rPr lang="ru-KZ" sz="1600" dirty="0" err="1">
                <a:solidFill>
                  <a:schemeClr val="tx1"/>
                </a:solidFill>
                <a:latin typeface="Montserrat" panose="00000500000000000000" pitchFamily="2" charset="-52"/>
              </a:rPr>
              <a:t>технологиялар</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саласындағы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Жаһандық</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инновациялар</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бағдарламасы</a:t>
            </a:r>
            <a:r>
              <a:rPr lang="ru-KZ" sz="1600" dirty="0">
                <a:solidFill>
                  <a:schemeClr val="tx1"/>
                </a:solidFill>
                <a:latin typeface="Montserrat" panose="00000500000000000000" pitchFamily="2" charset="-52"/>
              </a:rPr>
              <a:t> (GCIP-Kazakhstan) </a:t>
            </a:r>
            <a:r>
              <a:rPr lang="ru-KZ" sz="1600" dirty="0" err="1">
                <a:solidFill>
                  <a:schemeClr val="tx1"/>
                </a:solidFill>
                <a:latin typeface="Montserrat" panose="00000500000000000000" pitchFamily="2" charset="-52"/>
              </a:rPr>
              <a:t>табысты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жалғастырылып</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жатыр</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және</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өзінің</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тұрақты</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тиімділігін</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көрсетіп</a:t>
            </a:r>
            <a:r>
              <a:rPr lang="ru-KZ" sz="1600" dirty="0">
                <a:solidFill>
                  <a:schemeClr val="tx1"/>
                </a:solidFill>
                <a:latin typeface="Montserrat" panose="00000500000000000000" pitchFamily="2" charset="-52"/>
              </a:rPr>
              <a:t> </a:t>
            </a:r>
            <a:r>
              <a:rPr lang="ru-KZ" sz="1600" dirty="0" err="1">
                <a:solidFill>
                  <a:schemeClr val="tx1"/>
                </a:solidFill>
                <a:latin typeface="Montserrat" panose="00000500000000000000" pitchFamily="2" charset="-52"/>
              </a:rPr>
              <a:t>отыр</a:t>
            </a:r>
            <a:endParaRPr lang="ru-RU" sz="1600" dirty="0">
              <a:solidFill>
                <a:schemeClr val="tx1"/>
              </a:solidFill>
              <a:latin typeface="Montserrat" panose="00000500000000000000" pitchFamily="2" charset="-52"/>
            </a:endParaRPr>
          </a:p>
        </p:txBody>
      </p:sp>
      <p:sp>
        <p:nvSpPr>
          <p:cNvPr id="20" name="TextBox 13">
            <a:extLst>
              <a:ext uri="{FF2B5EF4-FFF2-40B4-BE49-F238E27FC236}">
                <a16:creationId xmlns:a16="http://schemas.microsoft.com/office/drawing/2014/main" id="{A0C75284-B2A7-A8EC-71CA-2B3936D98417}"/>
              </a:ext>
            </a:extLst>
          </p:cNvPr>
          <p:cNvSpPr txBox="1">
            <a:spLocks noChangeArrowheads="1"/>
          </p:cNvSpPr>
          <p:nvPr/>
        </p:nvSpPr>
        <p:spPr bwMode="auto">
          <a:xfrm>
            <a:off x="817730" y="380590"/>
            <a:ext cx="147882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fontAlgn="auto">
              <a:spcBef>
                <a:spcPts val="0"/>
              </a:spcBef>
              <a:spcAft>
                <a:spcPts val="0"/>
              </a:spcAft>
            </a:pPr>
            <a:r>
              <a:rPr lang="ru-RU" altLang="en-US" sz="3600" dirty="0">
                <a:solidFill>
                  <a:prstClr val="black"/>
                </a:solidFill>
              </a:rPr>
              <a:t>БАСҚАРМА ТӨРАҒАСЫНЫҢ СӨЗІ</a:t>
            </a:r>
          </a:p>
        </p:txBody>
      </p:sp>
      <p:pic>
        <p:nvPicPr>
          <p:cNvPr id="23" name="Рисунок 4">
            <a:extLst>
              <a:ext uri="{FF2B5EF4-FFF2-40B4-BE49-F238E27FC236}">
                <a16:creationId xmlns:a16="http://schemas.microsoft.com/office/drawing/2014/main" id="{51D9AF3E-C715-CEB1-3CAD-951F07ED3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20761" y="504307"/>
            <a:ext cx="1217022" cy="368435"/>
          </a:xfrm>
          <a:prstGeom prst="rect">
            <a:avLst/>
          </a:prstGeom>
        </p:spPr>
      </p:pic>
      <p:sp>
        <p:nvSpPr>
          <p:cNvPr id="7" name="Slide Number Placeholder 1">
            <a:extLst>
              <a:ext uri="{FF2B5EF4-FFF2-40B4-BE49-F238E27FC236}">
                <a16:creationId xmlns:a16="http://schemas.microsoft.com/office/drawing/2014/main" id="{4B6B1063-2955-E7F7-B7AD-11F60C85DCE6}"/>
              </a:ext>
            </a:extLst>
          </p:cNvPr>
          <p:cNvSpPr>
            <a:spLocks noGrp="1"/>
          </p:cNvSpPr>
          <p:nvPr>
            <p:ph type="sldNum" sz="quarter" idx="12"/>
          </p:nvPr>
        </p:nvSpPr>
        <p:spPr>
          <a:xfrm>
            <a:off x="17437783" y="9715500"/>
            <a:ext cx="5715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5</a:t>
            </a:fld>
            <a:endParaRPr lang="ru-RU" dirty="0">
              <a:solidFill>
                <a:prstClr val="black">
                  <a:tint val="82000"/>
                </a:prstClr>
              </a:solidFill>
              <a:latin typeface="Montserrat" panose="00000500000000000000" pitchFamily="2" charset="0"/>
            </a:endParaRPr>
          </a:p>
        </p:txBody>
      </p:sp>
      <p:pic>
        <p:nvPicPr>
          <p:cNvPr id="6" name="Рисунок 5" descr="Изображение выглядит как одежда, человек, Человеческое лицо, костюм&#10;&#10;Контент, сгенерированный ИИ, может содержать ошибки.">
            <a:extLst>
              <a:ext uri="{FF2B5EF4-FFF2-40B4-BE49-F238E27FC236}">
                <a16:creationId xmlns:a16="http://schemas.microsoft.com/office/drawing/2014/main" id="{792FE8BE-5693-0FDF-41D1-466EE45D2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2" y="1311775"/>
            <a:ext cx="3810000" cy="3810000"/>
          </a:xfrm>
          <a:prstGeom prst="rect">
            <a:avLst/>
          </a:prstGeom>
        </p:spPr>
      </p:pic>
    </p:spTree>
    <p:extLst>
      <p:ext uri="{BB962C8B-B14F-4D97-AF65-F5344CB8AC3E}">
        <p14:creationId xmlns:p14="http://schemas.microsoft.com/office/powerpoint/2010/main" val="1511084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1EEC6B5-2274-16F0-D5B4-9C8CAF6D3941}"/>
              </a:ext>
            </a:extLst>
          </p:cNvPr>
          <p:cNvSpPr>
            <a:spLocks noGrp="1"/>
          </p:cNvSpPr>
          <p:nvPr>
            <p:ph type="sldNum" sz="quarter" idx="12"/>
          </p:nvPr>
        </p:nvSpPr>
        <p:spPr>
          <a:xfrm>
            <a:off x="12915900" y="9534529"/>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6</a:t>
            </a:fld>
            <a:endParaRPr lang="ru-RU" dirty="0">
              <a:solidFill>
                <a:prstClr val="black">
                  <a:tint val="82000"/>
                </a:prstClr>
              </a:solidFill>
              <a:latin typeface="Montserrat" panose="00000500000000000000" pitchFamily="2" charset="0"/>
            </a:endParaRPr>
          </a:p>
        </p:txBody>
      </p:sp>
      <p:pic>
        <p:nvPicPr>
          <p:cNvPr id="10" name="Рисунок 4">
            <a:extLst>
              <a:ext uri="{FF2B5EF4-FFF2-40B4-BE49-F238E27FC236}">
                <a16:creationId xmlns:a16="http://schemas.microsoft.com/office/drawing/2014/main" id="{B34D6C42-1F49-F35F-1C22-9DCFE241A0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2" name="Прямоугольник: скругленные углы 16">
            <a:extLst>
              <a:ext uri="{FF2B5EF4-FFF2-40B4-BE49-F238E27FC236}">
                <a16:creationId xmlns:a16="http://schemas.microsoft.com/office/drawing/2014/main" id="{C546799A-F0F0-7DF3-7FDB-F7038E3C5CD7}"/>
              </a:ext>
            </a:extLst>
          </p:cNvPr>
          <p:cNvSpPr/>
          <p:nvPr/>
        </p:nvSpPr>
        <p:spPr>
          <a:xfrm>
            <a:off x="861813" y="2174113"/>
            <a:ext cx="16370220" cy="1790840"/>
          </a:xfrm>
          <a:prstGeom prst="roundRect">
            <a:avLst>
              <a:gd name="adj" fmla="val 13077"/>
            </a:avLst>
          </a:prstGeom>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ru-RU" sz="2400" dirty="0">
                <a:solidFill>
                  <a:srgbClr val="000000"/>
                </a:solidFill>
                <a:latin typeface="Montserrat "/>
              </a:rPr>
              <a:t>«</a:t>
            </a:r>
            <a:r>
              <a:rPr lang="ru-RU" sz="2400" dirty="0" err="1">
                <a:solidFill>
                  <a:srgbClr val="000000"/>
                </a:solidFill>
                <a:latin typeface="Montserrat "/>
              </a:rPr>
              <a:t>Халықаралық</a:t>
            </a:r>
            <a:r>
              <a:rPr lang="ru-RU" sz="2400" dirty="0">
                <a:solidFill>
                  <a:srgbClr val="000000"/>
                </a:solidFill>
                <a:latin typeface="Montserrat "/>
              </a:rPr>
              <a:t> </a:t>
            </a:r>
            <a:r>
              <a:rPr lang="ru-RU" sz="2400" dirty="0" err="1">
                <a:solidFill>
                  <a:srgbClr val="000000"/>
                </a:solidFill>
                <a:latin typeface="Montserrat "/>
              </a:rPr>
              <a:t>жасыл</a:t>
            </a:r>
            <a:r>
              <a:rPr lang="ru-RU" sz="2400" dirty="0">
                <a:solidFill>
                  <a:srgbClr val="000000"/>
                </a:solidFill>
                <a:latin typeface="Montserrat "/>
              </a:rPr>
              <a:t> </a:t>
            </a:r>
            <a:r>
              <a:rPr lang="ru-RU" sz="2400" dirty="0" err="1">
                <a:solidFill>
                  <a:srgbClr val="000000"/>
                </a:solidFill>
                <a:latin typeface="Montserrat "/>
              </a:rPr>
              <a:t>технологиялар</a:t>
            </a:r>
            <a:r>
              <a:rPr lang="ru-RU" sz="2400" dirty="0">
                <a:solidFill>
                  <a:srgbClr val="000000"/>
                </a:solidFill>
                <a:latin typeface="Montserrat "/>
              </a:rPr>
              <a:t> </a:t>
            </a:r>
            <a:r>
              <a:rPr lang="ru-RU" sz="2400" dirty="0" err="1">
                <a:solidFill>
                  <a:srgbClr val="000000"/>
                </a:solidFill>
                <a:latin typeface="Montserrat "/>
              </a:rPr>
              <a:t>және</a:t>
            </a:r>
            <a:r>
              <a:rPr lang="ru-RU" sz="2400" dirty="0">
                <a:solidFill>
                  <a:srgbClr val="000000"/>
                </a:solidFill>
                <a:latin typeface="Montserrat "/>
              </a:rPr>
              <a:t> </a:t>
            </a:r>
            <a:r>
              <a:rPr lang="ru-RU" sz="2400" dirty="0" err="1">
                <a:solidFill>
                  <a:srgbClr val="000000"/>
                </a:solidFill>
                <a:latin typeface="Montserrat "/>
              </a:rPr>
              <a:t>инвестициялық</a:t>
            </a:r>
            <a:r>
              <a:rPr lang="ru-RU" sz="2400" dirty="0">
                <a:solidFill>
                  <a:srgbClr val="000000"/>
                </a:solidFill>
                <a:latin typeface="Montserrat "/>
              </a:rPr>
              <a:t> </a:t>
            </a:r>
            <a:r>
              <a:rPr lang="ru-RU" sz="2400" dirty="0" err="1">
                <a:solidFill>
                  <a:srgbClr val="000000"/>
                </a:solidFill>
                <a:latin typeface="Montserrat "/>
              </a:rPr>
              <a:t>жобалар</a:t>
            </a:r>
            <a:r>
              <a:rPr lang="ru-RU" sz="2400" dirty="0">
                <a:solidFill>
                  <a:srgbClr val="000000"/>
                </a:solidFill>
                <a:latin typeface="Montserrat "/>
              </a:rPr>
              <a:t> </a:t>
            </a:r>
            <a:r>
              <a:rPr lang="ru-RU" sz="2400" dirty="0" err="1">
                <a:solidFill>
                  <a:srgbClr val="000000"/>
                </a:solidFill>
                <a:latin typeface="Montserrat "/>
              </a:rPr>
              <a:t>орталығы</a:t>
            </a:r>
            <a:r>
              <a:rPr lang="ru-RU" sz="2400" dirty="0">
                <a:solidFill>
                  <a:srgbClr val="000000"/>
                </a:solidFill>
                <a:latin typeface="Montserrat "/>
              </a:rPr>
              <a:t>» КЕАҚ </a:t>
            </a:r>
            <a:r>
              <a:rPr lang="ru-RU" sz="2400" dirty="0" err="1">
                <a:solidFill>
                  <a:srgbClr val="000000"/>
                </a:solidFill>
                <a:latin typeface="Montserrat "/>
              </a:rPr>
              <a:t>қүрылатыны</a:t>
            </a:r>
            <a:r>
              <a:rPr lang="ru-RU" sz="2400" dirty="0">
                <a:solidFill>
                  <a:srgbClr val="000000"/>
                </a:solidFill>
                <a:latin typeface="Montserrat "/>
              </a:rPr>
              <a:t> </a:t>
            </a:r>
            <a:r>
              <a:rPr lang="ru-RU" sz="2400" dirty="0" err="1">
                <a:solidFill>
                  <a:srgbClr val="000000"/>
                </a:solidFill>
                <a:latin typeface="Montserrat "/>
              </a:rPr>
              <a:t>туралы</a:t>
            </a:r>
            <a:r>
              <a:rPr lang="ru-RU" sz="2400" dirty="0">
                <a:solidFill>
                  <a:srgbClr val="000000"/>
                </a:solidFill>
                <a:latin typeface="Montserrat "/>
              </a:rPr>
              <a:t> 2015 </a:t>
            </a:r>
            <a:r>
              <a:rPr lang="ru-RU" sz="2400" dirty="0" err="1">
                <a:solidFill>
                  <a:srgbClr val="000000"/>
                </a:solidFill>
                <a:latin typeface="Montserrat "/>
              </a:rPr>
              <a:t>жылы</a:t>
            </a:r>
            <a:r>
              <a:rPr lang="ru-RU" sz="2400" dirty="0">
                <a:solidFill>
                  <a:srgbClr val="000000"/>
                </a:solidFill>
                <a:latin typeface="Montserrat "/>
              </a:rPr>
              <a:t> БҰҰ-</a:t>
            </a:r>
            <a:r>
              <a:rPr lang="ru-RU" sz="2400" dirty="0" err="1">
                <a:solidFill>
                  <a:srgbClr val="000000"/>
                </a:solidFill>
                <a:latin typeface="Montserrat "/>
              </a:rPr>
              <a:t>ның</a:t>
            </a:r>
            <a:r>
              <a:rPr lang="ru-RU" sz="2400" dirty="0">
                <a:solidFill>
                  <a:srgbClr val="000000"/>
                </a:solidFill>
                <a:latin typeface="Montserrat "/>
              </a:rPr>
              <a:t> 70-ші Бас </a:t>
            </a:r>
            <a:r>
              <a:rPr lang="ru-RU" sz="2400" dirty="0" err="1">
                <a:solidFill>
                  <a:srgbClr val="000000"/>
                </a:solidFill>
                <a:latin typeface="Montserrat "/>
              </a:rPr>
              <a:t>Ассамблеясы</a:t>
            </a:r>
            <a:r>
              <a:rPr lang="ru-RU" sz="2400" dirty="0">
                <a:solidFill>
                  <a:srgbClr val="000000"/>
                </a:solidFill>
                <a:latin typeface="Montserrat "/>
              </a:rPr>
              <a:t> </a:t>
            </a:r>
            <a:r>
              <a:rPr lang="ru-RU" sz="2400" dirty="0" err="1">
                <a:solidFill>
                  <a:srgbClr val="000000"/>
                </a:solidFill>
                <a:latin typeface="Montserrat "/>
              </a:rPr>
              <a:t>шеңберінде</a:t>
            </a:r>
            <a:r>
              <a:rPr lang="ru-RU" sz="2400" dirty="0">
                <a:solidFill>
                  <a:srgbClr val="000000"/>
                </a:solidFill>
                <a:latin typeface="Montserrat "/>
              </a:rPr>
              <a:t> </a:t>
            </a:r>
            <a:r>
              <a:rPr lang="ru-RU" sz="2400" dirty="0" err="1">
                <a:solidFill>
                  <a:srgbClr val="000000"/>
                </a:solidFill>
                <a:latin typeface="Montserrat "/>
              </a:rPr>
              <a:t>жарияланды</a:t>
            </a:r>
            <a:r>
              <a:rPr lang="ru-RU" sz="2400" dirty="0">
                <a:solidFill>
                  <a:srgbClr val="000000"/>
                </a:solidFill>
                <a:latin typeface="Montserrat "/>
              </a:rPr>
              <a:t> </a:t>
            </a:r>
            <a:r>
              <a:rPr lang="ru-RU" sz="2400" dirty="0" err="1">
                <a:solidFill>
                  <a:srgbClr val="000000"/>
                </a:solidFill>
                <a:latin typeface="Montserrat "/>
              </a:rPr>
              <a:t>және</a:t>
            </a:r>
            <a:r>
              <a:rPr lang="ru-RU" sz="2400" dirty="0">
                <a:solidFill>
                  <a:srgbClr val="000000"/>
                </a:solidFill>
                <a:latin typeface="Montserrat "/>
              </a:rPr>
              <a:t> ҚР </a:t>
            </a:r>
            <a:r>
              <a:rPr lang="ru-RU" sz="2400" dirty="0" err="1">
                <a:solidFill>
                  <a:srgbClr val="000000"/>
                </a:solidFill>
                <a:latin typeface="Montserrat "/>
              </a:rPr>
              <a:t>Үкіметінің</a:t>
            </a:r>
            <a:r>
              <a:rPr lang="ru-RU" sz="2400" dirty="0">
                <a:solidFill>
                  <a:srgbClr val="000000"/>
                </a:solidFill>
                <a:latin typeface="Montserrat "/>
              </a:rPr>
              <a:t> 27.04.2018 № 224 </a:t>
            </a:r>
            <a:r>
              <a:rPr lang="ru-RU" sz="2400" dirty="0" err="1">
                <a:solidFill>
                  <a:srgbClr val="000000"/>
                </a:solidFill>
                <a:latin typeface="Montserrat "/>
              </a:rPr>
              <a:t>қаулысымен</a:t>
            </a:r>
            <a:r>
              <a:rPr lang="ru-RU" sz="2400" dirty="0">
                <a:solidFill>
                  <a:srgbClr val="000000"/>
                </a:solidFill>
                <a:latin typeface="Montserrat "/>
              </a:rPr>
              <a:t> </a:t>
            </a:r>
            <a:r>
              <a:rPr lang="ru-RU" sz="2400" dirty="0" err="1">
                <a:solidFill>
                  <a:srgbClr val="000000"/>
                </a:solidFill>
                <a:latin typeface="Montserrat "/>
              </a:rPr>
              <a:t>бекітілді</a:t>
            </a:r>
            <a:endParaRPr lang="ru-RU" sz="2400" dirty="0">
              <a:solidFill>
                <a:srgbClr val="000000"/>
              </a:solidFill>
              <a:latin typeface="Montserrat "/>
            </a:endParaRPr>
          </a:p>
        </p:txBody>
      </p:sp>
      <p:sp>
        <p:nvSpPr>
          <p:cNvPr id="12" name="TextBox 13">
            <a:extLst>
              <a:ext uri="{FF2B5EF4-FFF2-40B4-BE49-F238E27FC236}">
                <a16:creationId xmlns:a16="http://schemas.microsoft.com/office/drawing/2014/main" id="{BB9D3FE4-30F6-13A0-B9C9-E4C3A461895B}"/>
              </a:ext>
            </a:extLst>
          </p:cNvPr>
          <p:cNvSpPr txBox="1">
            <a:spLocks noChangeArrowheads="1"/>
          </p:cNvSpPr>
          <p:nvPr/>
        </p:nvSpPr>
        <p:spPr bwMode="auto">
          <a:xfrm>
            <a:off x="861813" y="580409"/>
            <a:ext cx="14769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fontAlgn="auto">
              <a:spcBef>
                <a:spcPts val="0"/>
              </a:spcBef>
              <a:spcAft>
                <a:spcPts val="0"/>
              </a:spcAft>
            </a:pPr>
            <a:r>
              <a:rPr lang="ru-RU" altLang="en-US" sz="3600" dirty="0">
                <a:solidFill>
                  <a:prstClr val="black"/>
                </a:solidFill>
              </a:rPr>
              <a:t>ОРТАЛЫҚ ТУРАЛЫ</a:t>
            </a:r>
          </a:p>
        </p:txBody>
      </p:sp>
      <p:sp>
        <p:nvSpPr>
          <p:cNvPr id="8" name="Прямоугольник: скругленные углы 16">
            <a:extLst>
              <a:ext uri="{FF2B5EF4-FFF2-40B4-BE49-F238E27FC236}">
                <a16:creationId xmlns:a16="http://schemas.microsoft.com/office/drawing/2014/main" id="{BB294A27-B56F-5281-29F7-B20CE35A086F}"/>
              </a:ext>
            </a:extLst>
          </p:cNvPr>
          <p:cNvSpPr/>
          <p:nvPr/>
        </p:nvSpPr>
        <p:spPr>
          <a:xfrm>
            <a:off x="861813" y="4261436"/>
            <a:ext cx="6949878" cy="4479044"/>
          </a:xfrm>
          <a:prstGeom prst="roundRect">
            <a:avLst>
              <a:gd name="adj" fmla="val 638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234440" eaLnBrk="1" fontAlgn="auto" hangingPunct="1">
              <a:spcBef>
                <a:spcPts val="0"/>
              </a:spcBef>
              <a:spcAft>
                <a:spcPts val="0"/>
              </a:spcAft>
              <a:defRPr/>
            </a:pPr>
            <a:r>
              <a:rPr lang="ru-RU" sz="2400" dirty="0" err="1">
                <a:solidFill>
                  <a:prstClr val="black"/>
                </a:solidFill>
                <a:latin typeface="Montserrat" panose="00000500000000000000" pitchFamily="2" charset="-52"/>
                <a:cs typeface="Times New Roman" panose="02020603050405020304" pitchFamily="18" charset="0"/>
              </a:rPr>
              <a:t>Орталық</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жасыл</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технологиялар</a:t>
            </a:r>
            <a:r>
              <a:rPr lang="ru-RU" sz="2400" dirty="0">
                <a:solidFill>
                  <a:prstClr val="black"/>
                </a:solidFill>
                <a:latin typeface="Montserrat" panose="00000500000000000000" pitchFamily="2" charset="-52"/>
                <a:cs typeface="Times New Roman" panose="02020603050405020304" pitchFamily="18" charset="0"/>
              </a:rPr>
              <a:t> мен </a:t>
            </a:r>
            <a:r>
              <a:rPr lang="ru-RU" sz="2400" dirty="0" err="1">
                <a:solidFill>
                  <a:prstClr val="black"/>
                </a:solidFill>
                <a:latin typeface="Montserrat" panose="00000500000000000000" pitchFamily="2" charset="-52"/>
                <a:cs typeface="Times New Roman" panose="02020603050405020304" pitchFamily="18" charset="0"/>
              </a:rPr>
              <a:t>жобалардың</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тізілімін</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жүргізу</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жасыл</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технологияларды</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коммерцияландыру</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және</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технологиялық</a:t>
            </a:r>
            <a:r>
              <a:rPr lang="ru-RU" sz="2400" dirty="0">
                <a:solidFill>
                  <a:prstClr val="black"/>
                </a:solidFill>
                <a:latin typeface="Montserrat" panose="00000500000000000000" pitchFamily="2" charset="-52"/>
                <a:cs typeface="Times New Roman" panose="02020603050405020304" pitchFamily="18" charset="0"/>
              </a:rPr>
              <a:t> бизнес-</a:t>
            </a:r>
            <a:r>
              <a:rPr lang="ru-RU" sz="2400" dirty="0" err="1">
                <a:solidFill>
                  <a:prstClr val="black"/>
                </a:solidFill>
                <a:latin typeface="Montserrat" panose="00000500000000000000" pitchFamily="2" charset="-52"/>
                <a:cs typeface="Times New Roman" panose="02020603050405020304" pitchFamily="18" charset="0"/>
              </a:rPr>
              <a:t>инкубациялау</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жасыл</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қаржыландыруды</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оның</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ішінде</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жасыл</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жобаларды</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іске</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асыру</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үшін</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инвестициялар</a:t>
            </a:r>
            <a:r>
              <a:rPr lang="ru-RU" sz="2400" dirty="0">
                <a:solidFill>
                  <a:prstClr val="black"/>
                </a:solidFill>
                <a:latin typeface="Montserrat" panose="00000500000000000000" pitchFamily="2" charset="-52"/>
                <a:cs typeface="Times New Roman" panose="02020603050405020304" pitchFamily="18" charset="0"/>
              </a:rPr>
              <a:t> мен </a:t>
            </a:r>
            <a:r>
              <a:rPr lang="ru-RU" sz="2400" dirty="0" err="1">
                <a:solidFill>
                  <a:prstClr val="black"/>
                </a:solidFill>
                <a:latin typeface="Montserrat" panose="00000500000000000000" pitchFamily="2" charset="-52"/>
                <a:cs typeface="Times New Roman" panose="02020603050405020304" pitchFamily="18" charset="0"/>
              </a:rPr>
              <a:t>гранттарды</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тартуға</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жәрдемдесу</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бойынша</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кешенді</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қызметтер</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көрсетеді</a:t>
            </a:r>
            <a:r>
              <a:rPr lang="ru-RU" sz="2400" dirty="0">
                <a:solidFill>
                  <a:prstClr val="black"/>
                </a:solidFill>
                <a:latin typeface="Montserrat" panose="00000500000000000000" pitchFamily="2" charset="-52"/>
                <a:cs typeface="Times New Roman" panose="02020603050405020304" pitchFamily="18" charset="0"/>
              </a:rPr>
              <a:t>.</a:t>
            </a:r>
          </a:p>
        </p:txBody>
      </p:sp>
      <p:sp>
        <p:nvSpPr>
          <p:cNvPr id="13" name="Прямоугольник: скругленные углы 16">
            <a:extLst>
              <a:ext uri="{FF2B5EF4-FFF2-40B4-BE49-F238E27FC236}">
                <a16:creationId xmlns:a16="http://schemas.microsoft.com/office/drawing/2014/main" id="{07A247A6-E2C2-F406-187F-A8313BE929C3}"/>
              </a:ext>
            </a:extLst>
          </p:cNvPr>
          <p:cNvSpPr/>
          <p:nvPr/>
        </p:nvSpPr>
        <p:spPr>
          <a:xfrm>
            <a:off x="8197454" y="4261436"/>
            <a:ext cx="9034580" cy="4479044"/>
          </a:xfrm>
          <a:prstGeom prst="roundRect">
            <a:avLst>
              <a:gd name="adj" fmla="val 638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234440" eaLnBrk="1" fontAlgn="auto" hangingPunct="1">
              <a:spcBef>
                <a:spcPts val="0"/>
              </a:spcBef>
              <a:spcAft>
                <a:spcPts val="0"/>
              </a:spcAft>
              <a:defRPr/>
            </a:pPr>
            <a:r>
              <a:rPr lang="ru-RU" sz="2400" dirty="0" err="1">
                <a:solidFill>
                  <a:prstClr val="black"/>
                </a:solidFill>
                <a:latin typeface="Montserrat" panose="00000500000000000000" pitchFamily="2" charset="-52"/>
                <a:cs typeface="Times New Roman" panose="02020603050405020304" pitchFamily="18" charset="0"/>
              </a:rPr>
              <a:t>Орталықтың</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маңызды</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міндеті</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қоршаған</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ортаға</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әсер</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ету</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деңгейін</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елеулі</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төмендету</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мақсатында</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schemeClr val="accent6"/>
                </a:solidFill>
                <a:latin typeface="Montserrat" panose="00000500000000000000" pitchFamily="2" charset="-52"/>
                <a:cs typeface="Times New Roman" panose="02020603050405020304" pitchFamily="18" charset="0"/>
              </a:rPr>
              <a:t>ірі</a:t>
            </a:r>
            <a:r>
              <a:rPr lang="ru-RU" sz="2400" dirty="0">
                <a:solidFill>
                  <a:schemeClr val="accent6"/>
                </a:solidFill>
                <a:latin typeface="Montserrat" panose="00000500000000000000" pitchFamily="2" charset="-52"/>
                <a:cs typeface="Times New Roman" panose="02020603050405020304" pitchFamily="18" charset="0"/>
              </a:rPr>
              <a:t> </a:t>
            </a:r>
            <a:r>
              <a:rPr lang="ru-RU" sz="2400" dirty="0" err="1">
                <a:solidFill>
                  <a:schemeClr val="accent6"/>
                </a:solidFill>
                <a:latin typeface="Montserrat" panose="00000500000000000000" pitchFamily="2" charset="-52"/>
                <a:cs typeface="Times New Roman" panose="02020603050405020304" pitchFamily="18" charset="0"/>
              </a:rPr>
              <a:t>кәсіпорындардың</a:t>
            </a:r>
            <a:r>
              <a:rPr lang="ru-RU" sz="2400" dirty="0">
                <a:solidFill>
                  <a:schemeClr val="accent6"/>
                </a:solidFill>
                <a:latin typeface="Montserrat" panose="00000500000000000000" pitchFamily="2" charset="-52"/>
                <a:cs typeface="Times New Roman" panose="02020603050405020304" pitchFamily="18" charset="0"/>
              </a:rPr>
              <a:t> ЕҚТ </a:t>
            </a:r>
            <a:r>
              <a:rPr lang="ru-RU" sz="2400" dirty="0" err="1">
                <a:solidFill>
                  <a:schemeClr val="accent6"/>
                </a:solidFill>
                <a:latin typeface="Montserrat" panose="00000500000000000000" pitchFamily="2" charset="-52"/>
                <a:cs typeface="Times New Roman" panose="02020603050405020304" pitchFamily="18" charset="0"/>
              </a:rPr>
              <a:t>қағидаттарына</a:t>
            </a:r>
            <a:r>
              <a:rPr lang="ru-RU" sz="2400" dirty="0">
                <a:solidFill>
                  <a:schemeClr val="accent6"/>
                </a:solidFill>
                <a:latin typeface="Montserrat" panose="00000500000000000000" pitchFamily="2" charset="-52"/>
                <a:cs typeface="Times New Roman" panose="02020603050405020304" pitchFamily="18" charset="0"/>
              </a:rPr>
              <a:t> </a:t>
            </a:r>
            <a:r>
              <a:rPr lang="ru-RU" sz="2400" dirty="0" err="1">
                <a:solidFill>
                  <a:schemeClr val="accent6"/>
                </a:solidFill>
                <a:latin typeface="Montserrat" panose="00000500000000000000" pitchFamily="2" charset="-52"/>
                <a:cs typeface="Times New Roman" panose="02020603050405020304" pitchFamily="18" charset="0"/>
              </a:rPr>
              <a:t>көшу</a:t>
            </a:r>
            <a:r>
              <a:rPr lang="ru-RU" sz="2400" dirty="0">
                <a:solidFill>
                  <a:schemeClr val="accent6"/>
                </a:solidFill>
                <a:latin typeface="Montserrat" panose="00000500000000000000" pitchFamily="2" charset="-52"/>
                <a:cs typeface="Times New Roman" panose="02020603050405020304" pitchFamily="18" charset="0"/>
              </a:rPr>
              <a:t> </a:t>
            </a:r>
            <a:r>
              <a:rPr lang="ru-RU" sz="2400" dirty="0" err="1">
                <a:solidFill>
                  <a:schemeClr val="accent6"/>
                </a:solidFill>
                <a:latin typeface="Montserrat" panose="00000500000000000000" pitchFamily="2" charset="-52"/>
                <a:cs typeface="Times New Roman" panose="02020603050405020304" pitchFamily="18" charset="0"/>
              </a:rPr>
              <a:t>процесін</a:t>
            </a:r>
            <a:r>
              <a:rPr lang="ru-RU" sz="2400" dirty="0">
                <a:solidFill>
                  <a:schemeClr val="accent6"/>
                </a:solidFill>
                <a:latin typeface="Montserrat" panose="00000500000000000000" pitchFamily="2" charset="-52"/>
                <a:cs typeface="Times New Roman" panose="02020603050405020304" pitchFamily="18" charset="0"/>
              </a:rPr>
              <a:t> </a:t>
            </a:r>
            <a:r>
              <a:rPr lang="ru-RU" sz="2400" dirty="0" err="1">
                <a:solidFill>
                  <a:schemeClr val="accent6"/>
                </a:solidFill>
                <a:latin typeface="Montserrat" panose="00000500000000000000" pitchFamily="2" charset="-52"/>
                <a:cs typeface="Times New Roman" panose="02020603050405020304" pitchFamily="18" charset="0"/>
              </a:rPr>
              <a:t>сүйемелдеу</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болып</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табылады</a:t>
            </a:r>
            <a:r>
              <a:rPr lang="ru-RU" sz="2400" dirty="0">
                <a:solidFill>
                  <a:prstClr val="black"/>
                </a:solidFill>
                <a:latin typeface="Montserrat" panose="00000500000000000000" pitchFamily="2" charset="-52"/>
                <a:cs typeface="Times New Roman" panose="02020603050405020304" pitchFamily="18" charset="0"/>
              </a:rPr>
              <a:t>. </a:t>
            </a:r>
            <a:endParaRPr lang="en-US" sz="2400" dirty="0">
              <a:solidFill>
                <a:prstClr val="black"/>
              </a:solidFill>
              <a:latin typeface="Montserrat" panose="00000500000000000000" pitchFamily="2" charset="-52"/>
              <a:cs typeface="Times New Roman" panose="02020603050405020304" pitchFamily="18" charset="0"/>
            </a:endParaRPr>
          </a:p>
          <a:p>
            <a:pPr algn="just" defTabSz="1234440" eaLnBrk="1" fontAlgn="auto" hangingPunct="1">
              <a:spcBef>
                <a:spcPts val="0"/>
              </a:spcBef>
              <a:spcAft>
                <a:spcPts val="0"/>
              </a:spcAft>
              <a:defRPr/>
            </a:pPr>
            <a:endParaRPr lang="en-US" sz="2400" dirty="0">
              <a:solidFill>
                <a:prstClr val="black"/>
              </a:solidFill>
              <a:latin typeface="Montserrat" panose="00000500000000000000" pitchFamily="2" charset="-52"/>
              <a:cs typeface="Times New Roman" panose="02020603050405020304" pitchFamily="18" charset="0"/>
            </a:endParaRPr>
          </a:p>
          <a:p>
            <a:pPr algn="just" defTabSz="1234440" eaLnBrk="1" fontAlgn="auto" hangingPunct="1">
              <a:spcBef>
                <a:spcPts val="0"/>
              </a:spcBef>
              <a:spcAft>
                <a:spcPts val="0"/>
              </a:spcAft>
              <a:defRPr/>
            </a:pPr>
            <a:r>
              <a:rPr lang="ru-RU" sz="2400" dirty="0" err="1">
                <a:solidFill>
                  <a:prstClr val="black"/>
                </a:solidFill>
                <a:latin typeface="Montserrat" panose="00000500000000000000" pitchFamily="2" charset="-52"/>
                <a:cs typeface="Times New Roman" panose="02020603050405020304" pitchFamily="18" charset="0"/>
              </a:rPr>
              <a:t>Орталықта</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құрылған</a:t>
            </a:r>
            <a:r>
              <a:rPr lang="ru-RU" sz="2400" dirty="0">
                <a:solidFill>
                  <a:prstClr val="black"/>
                </a:solidFill>
                <a:latin typeface="Montserrat" panose="00000500000000000000" pitchFamily="2" charset="-52"/>
                <a:cs typeface="Times New Roman" panose="02020603050405020304" pitchFamily="18" charset="0"/>
              </a:rPr>
              <a:t> ЕҚТ </a:t>
            </a:r>
            <a:r>
              <a:rPr lang="ru-RU" sz="2400" dirty="0" err="1">
                <a:solidFill>
                  <a:prstClr val="black"/>
                </a:solidFill>
                <a:latin typeface="Montserrat" panose="00000500000000000000" pitchFamily="2" charset="-52"/>
                <a:cs typeface="Times New Roman" panose="02020603050405020304" pitchFamily="18" charset="0"/>
              </a:rPr>
              <a:t>Ұлттық</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бюросы</a:t>
            </a:r>
            <a:r>
              <a:rPr lang="ru-RU" sz="2400" dirty="0">
                <a:solidFill>
                  <a:prstClr val="black"/>
                </a:solidFill>
                <a:latin typeface="Montserrat" panose="00000500000000000000" pitchFamily="2" charset="-52"/>
                <a:cs typeface="Times New Roman" panose="02020603050405020304" pitchFamily="18" charset="0"/>
              </a:rPr>
              <a:t> ҰДТ </a:t>
            </a:r>
            <a:r>
              <a:rPr lang="ru-RU" sz="2400" dirty="0" err="1">
                <a:solidFill>
                  <a:prstClr val="black"/>
                </a:solidFill>
                <a:latin typeface="Montserrat" panose="00000500000000000000" pitchFamily="2" charset="-52"/>
                <a:cs typeface="Times New Roman" panose="02020603050405020304" pitchFamily="18" charset="0"/>
              </a:rPr>
              <a:t>бойынша</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анықтамалықтарды</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әзірлеу</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және</a:t>
            </a:r>
            <a:r>
              <a:rPr lang="ru-RU" sz="2400" dirty="0">
                <a:solidFill>
                  <a:prstClr val="black"/>
                </a:solidFill>
                <a:latin typeface="Montserrat" panose="00000500000000000000" pitchFamily="2" charset="-52"/>
                <a:cs typeface="Times New Roman" panose="02020603050405020304" pitchFamily="18" charset="0"/>
              </a:rPr>
              <a:t> ЕҚТ </a:t>
            </a:r>
            <a:r>
              <a:rPr lang="ru-RU" sz="2400" dirty="0" err="1">
                <a:solidFill>
                  <a:prstClr val="black"/>
                </a:solidFill>
                <a:latin typeface="Montserrat" panose="00000500000000000000" pitchFamily="2" charset="-52"/>
                <a:cs typeface="Times New Roman" panose="02020603050405020304" pitchFamily="18" charset="0"/>
              </a:rPr>
              <a:t>енгізу</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процесін</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ақпараттық-талдамалық</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қамтамасыз</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етуді</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жүзеге</a:t>
            </a:r>
            <a:r>
              <a:rPr lang="ru-RU" sz="2400" dirty="0">
                <a:solidFill>
                  <a:prstClr val="black"/>
                </a:solidFill>
                <a:latin typeface="Montserrat" panose="00000500000000000000" pitchFamily="2" charset="-52"/>
                <a:cs typeface="Times New Roman" panose="02020603050405020304" pitchFamily="18" charset="0"/>
              </a:rPr>
              <a:t> </a:t>
            </a:r>
            <a:r>
              <a:rPr lang="ru-RU" sz="2400" dirty="0" err="1">
                <a:solidFill>
                  <a:prstClr val="black"/>
                </a:solidFill>
                <a:latin typeface="Montserrat" panose="00000500000000000000" pitchFamily="2" charset="-52"/>
                <a:cs typeface="Times New Roman" panose="02020603050405020304" pitchFamily="18" charset="0"/>
              </a:rPr>
              <a:t>асырады</a:t>
            </a:r>
            <a:r>
              <a:rPr lang="ru-RU" sz="2400" dirty="0">
                <a:solidFill>
                  <a:prstClr val="black"/>
                </a:solidFill>
                <a:latin typeface="Montserrat" panose="00000500000000000000" pitchFamily="2" charset="-52"/>
                <a:cs typeface="Times New Roman" panose="02020603050405020304" pitchFamily="18" charset="0"/>
              </a:rPr>
              <a:t>.</a:t>
            </a:r>
          </a:p>
        </p:txBody>
      </p:sp>
    </p:spTree>
    <p:extLst>
      <p:ext uri="{BB962C8B-B14F-4D97-AF65-F5344CB8AC3E}">
        <p14:creationId xmlns:p14="http://schemas.microsoft.com/office/powerpoint/2010/main" val="14224775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BC0B6-4EA0-F68A-210C-0ED7817800F8}"/>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A72917BC-FD7F-F1EF-E511-CAB3E50AF764}"/>
              </a:ext>
            </a:extLst>
          </p:cNvPr>
          <p:cNvSpPr>
            <a:spLocks noGrp="1"/>
          </p:cNvSpPr>
          <p:nvPr>
            <p:ph type="sldNum" sz="quarter" idx="12"/>
          </p:nvPr>
        </p:nvSpPr>
        <p:spPr>
          <a:xfrm>
            <a:off x="12915900" y="9701212"/>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7</a:t>
            </a:fld>
            <a:endParaRPr lang="ru-RU" dirty="0">
              <a:solidFill>
                <a:prstClr val="black">
                  <a:tint val="82000"/>
                </a:prstClr>
              </a:solidFill>
              <a:latin typeface="Montserrat" panose="00000500000000000000" pitchFamily="2" charset="0"/>
            </a:endParaRPr>
          </a:p>
        </p:txBody>
      </p:sp>
      <p:pic>
        <p:nvPicPr>
          <p:cNvPr id="10" name="Рисунок 4">
            <a:extLst>
              <a:ext uri="{FF2B5EF4-FFF2-40B4-BE49-F238E27FC236}">
                <a16:creationId xmlns:a16="http://schemas.microsoft.com/office/drawing/2014/main" id="{EBE6D417-A474-5BF2-3891-EF8353D28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2" name="Прямоугольник: скругленные углы 16">
            <a:extLst>
              <a:ext uri="{FF2B5EF4-FFF2-40B4-BE49-F238E27FC236}">
                <a16:creationId xmlns:a16="http://schemas.microsoft.com/office/drawing/2014/main" id="{4AB5D18D-3056-C088-5C49-BE0F45D5D42A}"/>
              </a:ext>
            </a:extLst>
          </p:cNvPr>
          <p:cNvSpPr/>
          <p:nvPr/>
        </p:nvSpPr>
        <p:spPr>
          <a:xfrm>
            <a:off x="861813" y="1820496"/>
            <a:ext cx="6072387" cy="3751629"/>
          </a:xfrm>
          <a:prstGeom prst="roundRect">
            <a:avLst>
              <a:gd name="adj" fmla="val 7721"/>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ru-RU" sz="2200" b="1" dirty="0">
                <a:solidFill>
                  <a:srgbClr val="000000"/>
                </a:solidFill>
                <a:latin typeface="Montserrat "/>
              </a:rPr>
              <a:t>Миссия</a:t>
            </a:r>
            <a:endParaRPr lang="en-US" sz="2200" b="1" dirty="0">
              <a:solidFill>
                <a:srgbClr val="000000"/>
              </a:solidFill>
              <a:latin typeface="Montserrat "/>
            </a:endParaRPr>
          </a:p>
          <a:p>
            <a:pPr algn="just" defTabSz="1371600" eaLnBrk="1" fontAlgn="auto" hangingPunct="1">
              <a:spcBef>
                <a:spcPts val="0"/>
              </a:spcBef>
              <a:spcAft>
                <a:spcPts val="0"/>
              </a:spcAft>
            </a:pPr>
            <a:endParaRPr lang="ru-RU" sz="2200" b="1" dirty="0">
              <a:solidFill>
                <a:srgbClr val="000000"/>
              </a:solidFill>
              <a:latin typeface="Montserrat "/>
            </a:endParaRPr>
          </a:p>
          <a:p>
            <a:pPr algn="just" defTabSz="1371600" eaLnBrk="1" fontAlgn="auto" hangingPunct="1">
              <a:spcBef>
                <a:spcPts val="0"/>
              </a:spcBef>
              <a:spcAft>
                <a:spcPts val="0"/>
              </a:spcAft>
            </a:pPr>
            <a:r>
              <a:rPr lang="ru-RU" sz="2200" dirty="0" err="1">
                <a:solidFill>
                  <a:srgbClr val="000000"/>
                </a:solidFill>
                <a:latin typeface="Montserrat "/>
              </a:rPr>
              <a:t>Экономиканың</a:t>
            </a:r>
            <a:r>
              <a:rPr lang="ru-RU" sz="2200" dirty="0">
                <a:solidFill>
                  <a:srgbClr val="000000"/>
                </a:solidFill>
                <a:latin typeface="Montserrat "/>
              </a:rPr>
              <a:t> </a:t>
            </a:r>
            <a:r>
              <a:rPr lang="ru-RU" sz="2200" dirty="0" err="1">
                <a:solidFill>
                  <a:srgbClr val="000000"/>
                </a:solidFill>
                <a:latin typeface="Montserrat "/>
              </a:rPr>
              <a:t>бәсекеге</a:t>
            </a:r>
            <a:r>
              <a:rPr lang="ru-RU" sz="2200" dirty="0">
                <a:solidFill>
                  <a:srgbClr val="000000"/>
                </a:solidFill>
                <a:latin typeface="Montserrat "/>
              </a:rPr>
              <a:t> </a:t>
            </a:r>
            <a:r>
              <a:rPr lang="ru-RU" sz="2200" dirty="0" err="1">
                <a:solidFill>
                  <a:srgbClr val="000000"/>
                </a:solidFill>
                <a:latin typeface="Montserrat "/>
              </a:rPr>
              <a:t>қабілеттілігін</a:t>
            </a:r>
            <a:r>
              <a:rPr lang="ru-RU" sz="2200" dirty="0">
                <a:solidFill>
                  <a:srgbClr val="000000"/>
                </a:solidFill>
                <a:latin typeface="Montserrat "/>
              </a:rPr>
              <a:t>, </a:t>
            </a:r>
            <a:r>
              <a:rPr lang="ru-RU" sz="2200" dirty="0" err="1">
                <a:solidFill>
                  <a:srgbClr val="000000"/>
                </a:solidFill>
                <a:latin typeface="Montserrat "/>
              </a:rPr>
              <a:t>халықтың</a:t>
            </a:r>
            <a:r>
              <a:rPr lang="ru-RU" sz="2200" dirty="0">
                <a:solidFill>
                  <a:srgbClr val="000000"/>
                </a:solidFill>
                <a:latin typeface="Montserrat "/>
              </a:rPr>
              <a:t> </a:t>
            </a:r>
            <a:r>
              <a:rPr lang="ru-RU" sz="2200" dirty="0" err="1">
                <a:solidFill>
                  <a:srgbClr val="000000"/>
                </a:solidFill>
                <a:latin typeface="Montserrat "/>
              </a:rPr>
              <a:t>өмір</a:t>
            </a:r>
            <a:r>
              <a:rPr lang="ru-RU" sz="2200" dirty="0">
                <a:solidFill>
                  <a:srgbClr val="000000"/>
                </a:solidFill>
                <a:latin typeface="Montserrat "/>
              </a:rPr>
              <a:t> </a:t>
            </a:r>
            <a:r>
              <a:rPr lang="ru-RU" sz="2200" dirty="0" err="1">
                <a:solidFill>
                  <a:srgbClr val="000000"/>
                </a:solidFill>
                <a:latin typeface="Montserrat "/>
              </a:rPr>
              <a:t>сүру</a:t>
            </a:r>
            <a:r>
              <a:rPr lang="ru-RU" sz="2200" dirty="0">
                <a:solidFill>
                  <a:srgbClr val="000000"/>
                </a:solidFill>
                <a:latin typeface="Montserrat "/>
              </a:rPr>
              <a:t> </a:t>
            </a:r>
            <a:r>
              <a:rPr lang="ru-RU" sz="2200" dirty="0" err="1">
                <a:solidFill>
                  <a:srgbClr val="000000"/>
                </a:solidFill>
                <a:latin typeface="Montserrat "/>
              </a:rPr>
              <a:t>сапасын</a:t>
            </a:r>
            <a:r>
              <a:rPr lang="ru-RU" sz="2200" dirty="0">
                <a:solidFill>
                  <a:srgbClr val="000000"/>
                </a:solidFill>
                <a:latin typeface="Montserrat "/>
              </a:rPr>
              <a:t> </a:t>
            </a:r>
            <a:r>
              <a:rPr lang="ru-RU" sz="2200" dirty="0" err="1">
                <a:solidFill>
                  <a:srgbClr val="000000"/>
                </a:solidFill>
                <a:latin typeface="Montserrat "/>
              </a:rPr>
              <a:t>арттыру</a:t>
            </a:r>
            <a:r>
              <a:rPr lang="ru-RU" sz="2200" dirty="0">
                <a:solidFill>
                  <a:srgbClr val="000000"/>
                </a:solidFill>
                <a:latin typeface="Montserrat "/>
              </a:rPr>
              <a:t> </a:t>
            </a:r>
            <a:r>
              <a:rPr lang="ru-RU" sz="2200" dirty="0" err="1">
                <a:solidFill>
                  <a:srgbClr val="000000"/>
                </a:solidFill>
                <a:latin typeface="Montserrat "/>
              </a:rPr>
              <a:t>және</a:t>
            </a:r>
            <a:r>
              <a:rPr lang="ru-RU" sz="2200" dirty="0">
                <a:solidFill>
                  <a:srgbClr val="000000"/>
                </a:solidFill>
                <a:latin typeface="Montserrat "/>
              </a:rPr>
              <a:t> </a:t>
            </a:r>
            <a:r>
              <a:rPr lang="ru-RU" sz="2200" dirty="0" err="1">
                <a:solidFill>
                  <a:srgbClr val="000000"/>
                </a:solidFill>
                <a:latin typeface="Montserrat "/>
              </a:rPr>
              <a:t>қоршаған</a:t>
            </a:r>
            <a:r>
              <a:rPr lang="ru-RU" sz="2200" dirty="0">
                <a:solidFill>
                  <a:srgbClr val="000000"/>
                </a:solidFill>
                <a:latin typeface="Montserrat "/>
              </a:rPr>
              <a:t> </a:t>
            </a:r>
            <a:r>
              <a:rPr lang="ru-RU" sz="2200" dirty="0" err="1">
                <a:solidFill>
                  <a:srgbClr val="000000"/>
                </a:solidFill>
                <a:latin typeface="Montserrat "/>
              </a:rPr>
              <a:t>ортаға</a:t>
            </a:r>
            <a:r>
              <a:rPr lang="ru-RU" sz="2200" dirty="0">
                <a:solidFill>
                  <a:srgbClr val="000000"/>
                </a:solidFill>
                <a:latin typeface="Montserrat "/>
              </a:rPr>
              <a:t> </a:t>
            </a:r>
            <a:r>
              <a:rPr lang="ru-RU" sz="2200" dirty="0" err="1">
                <a:solidFill>
                  <a:srgbClr val="000000"/>
                </a:solidFill>
                <a:latin typeface="Montserrat "/>
              </a:rPr>
              <a:t>теріс</a:t>
            </a:r>
            <a:r>
              <a:rPr lang="ru-RU" sz="2200" dirty="0">
                <a:solidFill>
                  <a:srgbClr val="000000"/>
                </a:solidFill>
                <a:latin typeface="Montserrat "/>
              </a:rPr>
              <a:t> </a:t>
            </a:r>
            <a:r>
              <a:rPr lang="ru-RU" sz="2200" dirty="0" err="1">
                <a:solidFill>
                  <a:srgbClr val="000000"/>
                </a:solidFill>
                <a:latin typeface="Montserrat "/>
              </a:rPr>
              <a:t>әсерді</a:t>
            </a:r>
            <a:r>
              <a:rPr lang="ru-RU" sz="2200" dirty="0">
                <a:solidFill>
                  <a:srgbClr val="000000"/>
                </a:solidFill>
                <a:latin typeface="Montserrat "/>
              </a:rPr>
              <a:t> </a:t>
            </a:r>
            <a:r>
              <a:rPr lang="ru-RU" sz="2200" dirty="0" err="1">
                <a:solidFill>
                  <a:srgbClr val="000000"/>
                </a:solidFill>
                <a:latin typeface="Montserrat "/>
              </a:rPr>
              <a:t>төмендету</a:t>
            </a:r>
            <a:r>
              <a:rPr lang="ru-RU" sz="2200" dirty="0">
                <a:solidFill>
                  <a:srgbClr val="000000"/>
                </a:solidFill>
                <a:latin typeface="Montserrat "/>
              </a:rPr>
              <a:t> </a:t>
            </a:r>
            <a:r>
              <a:rPr lang="ru-RU" sz="2200" dirty="0" err="1">
                <a:solidFill>
                  <a:srgbClr val="000000"/>
                </a:solidFill>
                <a:latin typeface="Montserrat "/>
              </a:rPr>
              <a:t>үшін</a:t>
            </a:r>
            <a:r>
              <a:rPr lang="ru-RU" sz="2200" dirty="0">
                <a:solidFill>
                  <a:srgbClr val="000000"/>
                </a:solidFill>
                <a:latin typeface="Montserrat "/>
              </a:rPr>
              <a:t> «</a:t>
            </a:r>
            <a:r>
              <a:rPr lang="ru-RU" sz="2200" dirty="0" err="1">
                <a:solidFill>
                  <a:srgbClr val="000000"/>
                </a:solidFill>
                <a:latin typeface="Montserrat "/>
              </a:rPr>
              <a:t>жасыл</a:t>
            </a:r>
            <a:r>
              <a:rPr lang="ru-RU" sz="2200" dirty="0">
                <a:solidFill>
                  <a:srgbClr val="000000"/>
                </a:solidFill>
                <a:latin typeface="Montserrat "/>
              </a:rPr>
              <a:t>» </a:t>
            </a:r>
            <a:r>
              <a:rPr lang="ru-RU" sz="2200" dirty="0" err="1">
                <a:solidFill>
                  <a:srgbClr val="000000"/>
                </a:solidFill>
                <a:latin typeface="Montserrat "/>
              </a:rPr>
              <a:t>технологияларды</a:t>
            </a:r>
            <a:r>
              <a:rPr lang="ru-RU" sz="2200" dirty="0">
                <a:solidFill>
                  <a:srgbClr val="000000"/>
                </a:solidFill>
                <a:latin typeface="Montserrat "/>
              </a:rPr>
              <a:t> </a:t>
            </a:r>
            <a:r>
              <a:rPr lang="ru-RU" sz="2200" dirty="0" err="1">
                <a:solidFill>
                  <a:srgbClr val="000000"/>
                </a:solidFill>
                <a:latin typeface="Montserrat "/>
              </a:rPr>
              <a:t>ілгерілету</a:t>
            </a:r>
            <a:r>
              <a:rPr lang="ru-RU" sz="2200" dirty="0">
                <a:solidFill>
                  <a:srgbClr val="000000"/>
                </a:solidFill>
                <a:latin typeface="Montserrat "/>
              </a:rPr>
              <a:t> </a:t>
            </a:r>
            <a:r>
              <a:rPr lang="ru-RU" sz="2200" dirty="0" err="1">
                <a:solidFill>
                  <a:srgbClr val="000000"/>
                </a:solidFill>
                <a:latin typeface="Montserrat "/>
              </a:rPr>
              <a:t>және</a:t>
            </a:r>
            <a:r>
              <a:rPr lang="ru-RU" sz="2200" dirty="0">
                <a:solidFill>
                  <a:srgbClr val="000000"/>
                </a:solidFill>
                <a:latin typeface="Montserrat "/>
              </a:rPr>
              <a:t> </a:t>
            </a:r>
            <a:r>
              <a:rPr lang="ru-RU" sz="2200" dirty="0" err="1">
                <a:solidFill>
                  <a:srgbClr val="000000"/>
                </a:solidFill>
                <a:latin typeface="Montserrat "/>
              </a:rPr>
              <a:t>бизнесті</a:t>
            </a:r>
            <a:r>
              <a:rPr lang="ru-RU" sz="2200" dirty="0">
                <a:solidFill>
                  <a:srgbClr val="000000"/>
                </a:solidFill>
                <a:latin typeface="Montserrat "/>
              </a:rPr>
              <a:t> </a:t>
            </a:r>
            <a:r>
              <a:rPr lang="ru-RU" sz="2200" dirty="0" err="1">
                <a:solidFill>
                  <a:srgbClr val="000000"/>
                </a:solidFill>
                <a:latin typeface="Montserrat "/>
              </a:rPr>
              <a:t>қолдау</a:t>
            </a:r>
            <a:endParaRPr lang="ru-RU" sz="2200" dirty="0">
              <a:solidFill>
                <a:srgbClr val="000000"/>
              </a:solidFill>
              <a:latin typeface="Montserrat "/>
            </a:endParaRPr>
          </a:p>
        </p:txBody>
      </p:sp>
      <p:sp>
        <p:nvSpPr>
          <p:cNvPr id="12" name="TextBox 13">
            <a:extLst>
              <a:ext uri="{FF2B5EF4-FFF2-40B4-BE49-F238E27FC236}">
                <a16:creationId xmlns:a16="http://schemas.microsoft.com/office/drawing/2014/main" id="{D04CFF6D-1257-CDC5-8888-11F08D884D80}"/>
              </a:ext>
            </a:extLst>
          </p:cNvPr>
          <p:cNvSpPr txBox="1">
            <a:spLocks noChangeArrowheads="1"/>
          </p:cNvSpPr>
          <p:nvPr/>
        </p:nvSpPr>
        <p:spPr bwMode="auto">
          <a:xfrm>
            <a:off x="861813" y="580409"/>
            <a:ext cx="14769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0" hangingPunct="0">
              <a:defRPr sz="2400" b="1">
                <a:solidFill>
                  <a:schemeClr val="tx1">
                    <a:lumMod val="85000"/>
                    <a:lumOff val="15000"/>
                  </a:schemeClr>
                </a:solidFill>
                <a:latin typeface="Montserrat "/>
                <a:ea typeface="Segoe UI Black" panose="020B0A02040204020203" pitchFamily="34" charset="0"/>
              </a:defRPr>
            </a:lvl1pPr>
            <a:lvl2pPr marL="742950" indent="-285750" eaLnBrk="0" hangingPunct="0">
              <a:defRPr>
                <a:latin typeface="Arial" pitchFamily="34" charset="0"/>
                <a:ea typeface="宋体" charset="-122"/>
              </a:defRPr>
            </a:lvl2pPr>
            <a:lvl3pPr marL="1143000" indent="-228600" eaLnBrk="0" hangingPunct="0">
              <a:defRPr>
                <a:latin typeface="Arial" pitchFamily="34" charset="0"/>
                <a:ea typeface="宋体" charset="-122"/>
              </a:defRPr>
            </a:lvl3pPr>
            <a:lvl4pPr marL="1600200" indent="-228600" eaLnBrk="0" hangingPunct="0">
              <a:defRPr>
                <a:latin typeface="Arial" pitchFamily="34" charset="0"/>
                <a:ea typeface="宋体" charset="-122"/>
              </a:defRPr>
            </a:lvl4pPr>
            <a:lvl5pPr marL="2057400" indent="-228600" eaLnBrk="0" hangingPunct="0">
              <a:defRPr>
                <a:latin typeface="Arial" pitchFamily="34" charset="0"/>
                <a:ea typeface="宋体" charset="-122"/>
              </a:defRPr>
            </a:lvl5pPr>
            <a:lvl6pPr marL="2514600" indent="-228600" eaLnBrk="0" fontAlgn="base" hangingPunct="0">
              <a:spcBef>
                <a:spcPct val="0"/>
              </a:spcBef>
              <a:spcAft>
                <a:spcPct val="0"/>
              </a:spcAft>
              <a:defRPr>
                <a:latin typeface="Arial" pitchFamily="34" charset="0"/>
                <a:ea typeface="宋体" charset="-122"/>
              </a:defRPr>
            </a:lvl6pPr>
            <a:lvl7pPr marL="2971800" indent="-228600" eaLnBrk="0" fontAlgn="base" hangingPunct="0">
              <a:spcBef>
                <a:spcPct val="0"/>
              </a:spcBef>
              <a:spcAft>
                <a:spcPct val="0"/>
              </a:spcAft>
              <a:defRPr>
                <a:latin typeface="Arial" pitchFamily="34" charset="0"/>
                <a:ea typeface="宋体" charset="-122"/>
              </a:defRPr>
            </a:lvl7pPr>
            <a:lvl8pPr marL="3429000" indent="-228600" eaLnBrk="0" fontAlgn="base" hangingPunct="0">
              <a:spcBef>
                <a:spcPct val="0"/>
              </a:spcBef>
              <a:spcAft>
                <a:spcPct val="0"/>
              </a:spcAft>
              <a:defRPr>
                <a:latin typeface="Arial" pitchFamily="34" charset="0"/>
                <a:ea typeface="宋体" charset="-122"/>
              </a:defRPr>
            </a:lvl8pPr>
            <a:lvl9pPr marL="3886200" indent="-228600" eaLnBrk="0" fontAlgn="base" hangingPunct="0">
              <a:spcBef>
                <a:spcPct val="0"/>
              </a:spcBef>
              <a:spcAft>
                <a:spcPct val="0"/>
              </a:spcAft>
              <a:defRPr>
                <a:latin typeface="Arial" pitchFamily="34" charset="0"/>
                <a:ea typeface="宋体" charset="-122"/>
              </a:defRPr>
            </a:lvl9pPr>
          </a:lstStyle>
          <a:p>
            <a:pPr defTabSz="1371600" fontAlgn="auto">
              <a:spcBef>
                <a:spcPts val="0"/>
              </a:spcBef>
              <a:spcAft>
                <a:spcPts val="0"/>
              </a:spcAft>
            </a:pPr>
            <a:r>
              <a:rPr lang="ru-RU" altLang="en-US" sz="3600" dirty="0">
                <a:solidFill>
                  <a:prstClr val="black"/>
                </a:solidFill>
              </a:rPr>
              <a:t>2025-2029 ЖЫЛДАРҒА АРНАЛҒАН ДАМУ СТРАТЕГИЯСЫ</a:t>
            </a:r>
          </a:p>
        </p:txBody>
      </p:sp>
      <p:sp>
        <p:nvSpPr>
          <p:cNvPr id="3" name="Прямоугольник: скругленные углы 16">
            <a:extLst>
              <a:ext uri="{FF2B5EF4-FFF2-40B4-BE49-F238E27FC236}">
                <a16:creationId xmlns:a16="http://schemas.microsoft.com/office/drawing/2014/main" id="{D6415797-ACD3-7C2B-C08D-A0CD10617D3E}"/>
              </a:ext>
            </a:extLst>
          </p:cNvPr>
          <p:cNvSpPr/>
          <p:nvPr/>
        </p:nvSpPr>
        <p:spPr>
          <a:xfrm>
            <a:off x="861813" y="6045558"/>
            <a:ext cx="6072387" cy="3105120"/>
          </a:xfrm>
          <a:prstGeom prst="roundRect">
            <a:avLst>
              <a:gd name="adj" fmla="val 7721"/>
            </a:avLst>
          </a:prstGeom>
          <a:ln/>
        </p:spPr>
        <p:style>
          <a:lnRef idx="2">
            <a:schemeClr val="accent6"/>
          </a:lnRef>
          <a:fillRef idx="1">
            <a:schemeClr val="lt1"/>
          </a:fillRef>
          <a:effectRef idx="0">
            <a:schemeClr val="accent6"/>
          </a:effectRef>
          <a:fontRef idx="minor">
            <a:schemeClr val="dk1"/>
          </a:fontRef>
        </p:style>
        <p:txBody>
          <a:bodyPr rtlCol="0" anchor="ctr"/>
          <a:lstStyle/>
          <a:p>
            <a:pPr algn="just" defTabSz="1371600" eaLnBrk="1" fontAlgn="auto" hangingPunct="1">
              <a:spcBef>
                <a:spcPts val="0"/>
              </a:spcBef>
              <a:spcAft>
                <a:spcPts val="0"/>
              </a:spcAft>
            </a:pPr>
            <a:r>
              <a:rPr lang="ru-RU" sz="2200" b="1" dirty="0" err="1">
                <a:solidFill>
                  <a:srgbClr val="000000"/>
                </a:solidFill>
                <a:latin typeface="Montserrat "/>
              </a:rPr>
              <a:t>Пайым</a:t>
            </a:r>
            <a:r>
              <a:rPr lang="ru-RU" sz="2200" b="1" dirty="0">
                <a:solidFill>
                  <a:srgbClr val="000000"/>
                </a:solidFill>
                <a:latin typeface="Montserrat "/>
              </a:rPr>
              <a:t> </a:t>
            </a:r>
            <a:endParaRPr lang="en-US" sz="2200" b="1" dirty="0">
              <a:solidFill>
                <a:srgbClr val="000000"/>
              </a:solidFill>
              <a:latin typeface="Montserrat "/>
            </a:endParaRPr>
          </a:p>
          <a:p>
            <a:pPr algn="just" defTabSz="1371600" eaLnBrk="1" fontAlgn="auto" hangingPunct="1">
              <a:spcBef>
                <a:spcPts val="0"/>
              </a:spcBef>
              <a:spcAft>
                <a:spcPts val="0"/>
              </a:spcAft>
            </a:pPr>
            <a:endParaRPr lang="ru-RU" sz="2200" b="1" dirty="0">
              <a:solidFill>
                <a:srgbClr val="000000"/>
              </a:solidFill>
              <a:latin typeface="Montserrat "/>
            </a:endParaRPr>
          </a:p>
          <a:p>
            <a:pPr algn="just" defTabSz="1371600" eaLnBrk="1" fontAlgn="auto" hangingPunct="1">
              <a:spcBef>
                <a:spcPts val="0"/>
              </a:spcBef>
              <a:spcAft>
                <a:spcPts val="0"/>
              </a:spcAft>
            </a:pPr>
            <a:r>
              <a:rPr lang="ru-RU" sz="2200" dirty="0">
                <a:solidFill>
                  <a:srgbClr val="000000"/>
                </a:solidFill>
                <a:latin typeface="Montserrat "/>
              </a:rPr>
              <a:t>«</a:t>
            </a:r>
            <a:r>
              <a:rPr lang="ru-RU" sz="2200" dirty="0" err="1">
                <a:solidFill>
                  <a:srgbClr val="000000"/>
                </a:solidFill>
                <a:latin typeface="Montserrat "/>
              </a:rPr>
              <a:t>Жасыл</a:t>
            </a:r>
            <a:r>
              <a:rPr lang="ru-RU" sz="2200" dirty="0">
                <a:solidFill>
                  <a:srgbClr val="000000"/>
                </a:solidFill>
                <a:latin typeface="Montserrat "/>
              </a:rPr>
              <a:t>» </a:t>
            </a:r>
            <a:r>
              <a:rPr lang="ru-RU" sz="2200" dirty="0" err="1">
                <a:solidFill>
                  <a:srgbClr val="000000"/>
                </a:solidFill>
                <a:latin typeface="Montserrat "/>
              </a:rPr>
              <a:t>технологиялардың</a:t>
            </a:r>
            <a:r>
              <a:rPr lang="ru-RU" sz="2200" dirty="0">
                <a:solidFill>
                  <a:srgbClr val="000000"/>
                </a:solidFill>
                <a:latin typeface="Montserrat "/>
              </a:rPr>
              <a:t> </a:t>
            </a:r>
            <a:r>
              <a:rPr lang="ru-RU" sz="2200" dirty="0" err="1">
                <a:solidFill>
                  <a:srgbClr val="000000"/>
                </a:solidFill>
                <a:latin typeface="Montserrat "/>
              </a:rPr>
              <a:t>сервистік</a:t>
            </a:r>
            <a:r>
              <a:rPr lang="ru-RU" sz="2200" dirty="0">
                <a:solidFill>
                  <a:srgbClr val="000000"/>
                </a:solidFill>
                <a:latin typeface="Montserrat "/>
              </a:rPr>
              <a:t> операторы </a:t>
            </a:r>
            <a:r>
              <a:rPr lang="ru-RU" sz="2200" dirty="0" err="1">
                <a:solidFill>
                  <a:srgbClr val="000000"/>
                </a:solidFill>
                <a:latin typeface="Montserrat "/>
              </a:rPr>
              <a:t>және</a:t>
            </a:r>
            <a:r>
              <a:rPr lang="ru-RU" sz="2200" dirty="0">
                <a:solidFill>
                  <a:srgbClr val="000000"/>
                </a:solidFill>
                <a:latin typeface="Montserrat "/>
              </a:rPr>
              <a:t> </a:t>
            </a:r>
            <a:r>
              <a:rPr lang="ru-RU" sz="2200" dirty="0" err="1">
                <a:solidFill>
                  <a:srgbClr val="000000"/>
                </a:solidFill>
                <a:latin typeface="Montserrat "/>
              </a:rPr>
              <a:t>халықаралық</a:t>
            </a:r>
            <a:r>
              <a:rPr lang="ru-RU" sz="2200" dirty="0">
                <a:solidFill>
                  <a:srgbClr val="000000"/>
                </a:solidFill>
                <a:latin typeface="Montserrat "/>
              </a:rPr>
              <a:t> </a:t>
            </a:r>
            <a:r>
              <a:rPr lang="ru-RU" sz="2200" dirty="0" err="1">
                <a:solidFill>
                  <a:srgbClr val="000000"/>
                </a:solidFill>
                <a:latin typeface="Montserrat "/>
              </a:rPr>
              <a:t>әріптестермен</a:t>
            </a:r>
            <a:r>
              <a:rPr lang="ru-RU" sz="2200" dirty="0">
                <a:solidFill>
                  <a:srgbClr val="000000"/>
                </a:solidFill>
                <a:latin typeface="Montserrat "/>
              </a:rPr>
              <a:t> </a:t>
            </a:r>
            <a:r>
              <a:rPr lang="ru-RU" sz="2200" dirty="0" err="1">
                <a:solidFill>
                  <a:srgbClr val="000000"/>
                </a:solidFill>
                <a:latin typeface="Montserrat "/>
              </a:rPr>
              <a:t>белсенді</a:t>
            </a:r>
            <a:r>
              <a:rPr lang="ru-RU" sz="2200" dirty="0">
                <a:solidFill>
                  <a:srgbClr val="000000"/>
                </a:solidFill>
                <a:latin typeface="Montserrat "/>
              </a:rPr>
              <a:t> </a:t>
            </a:r>
            <a:r>
              <a:rPr lang="ru-RU" sz="2200" dirty="0" err="1">
                <a:solidFill>
                  <a:srgbClr val="000000"/>
                </a:solidFill>
                <a:latin typeface="Montserrat "/>
              </a:rPr>
              <a:t>ынтымақтастық</a:t>
            </a:r>
            <a:r>
              <a:rPr lang="ru-RU" sz="2200" dirty="0">
                <a:solidFill>
                  <a:srgbClr val="000000"/>
                </a:solidFill>
                <a:latin typeface="Montserrat "/>
              </a:rPr>
              <a:t> </a:t>
            </a:r>
            <a:r>
              <a:rPr lang="ru-RU" sz="2200" dirty="0" err="1">
                <a:solidFill>
                  <a:srgbClr val="000000"/>
                </a:solidFill>
                <a:latin typeface="Montserrat "/>
              </a:rPr>
              <a:t>жасайтын</a:t>
            </a:r>
            <a:r>
              <a:rPr lang="ru-RU" sz="2200" dirty="0">
                <a:solidFill>
                  <a:srgbClr val="000000"/>
                </a:solidFill>
                <a:latin typeface="Montserrat "/>
              </a:rPr>
              <a:t> </a:t>
            </a:r>
            <a:r>
              <a:rPr lang="ru-RU" sz="2200" dirty="0" err="1">
                <a:solidFill>
                  <a:srgbClr val="000000"/>
                </a:solidFill>
                <a:latin typeface="Montserrat "/>
              </a:rPr>
              <a:t>ең</a:t>
            </a:r>
            <a:r>
              <a:rPr lang="ru-RU" sz="2200" dirty="0">
                <a:solidFill>
                  <a:srgbClr val="000000"/>
                </a:solidFill>
                <a:latin typeface="Montserrat "/>
              </a:rPr>
              <a:t> </a:t>
            </a:r>
            <a:r>
              <a:rPr lang="ru-RU" sz="2200" dirty="0" err="1">
                <a:solidFill>
                  <a:srgbClr val="000000"/>
                </a:solidFill>
                <a:latin typeface="Montserrat "/>
              </a:rPr>
              <a:t>үздік</a:t>
            </a:r>
            <a:r>
              <a:rPr lang="ru-RU" sz="2200" dirty="0">
                <a:solidFill>
                  <a:srgbClr val="000000"/>
                </a:solidFill>
                <a:latin typeface="Montserrat "/>
              </a:rPr>
              <a:t> </a:t>
            </a:r>
            <a:r>
              <a:rPr lang="ru-RU" sz="2200" dirty="0" err="1">
                <a:solidFill>
                  <a:srgbClr val="000000"/>
                </a:solidFill>
                <a:latin typeface="Montserrat "/>
              </a:rPr>
              <a:t>қолжетімді</a:t>
            </a:r>
            <a:r>
              <a:rPr lang="ru-RU" sz="2200" dirty="0">
                <a:solidFill>
                  <a:srgbClr val="000000"/>
                </a:solidFill>
                <a:latin typeface="Montserrat "/>
              </a:rPr>
              <a:t> </a:t>
            </a:r>
            <a:r>
              <a:rPr lang="ru-RU" sz="2200" dirty="0" err="1">
                <a:solidFill>
                  <a:srgbClr val="000000"/>
                </a:solidFill>
                <a:latin typeface="Montserrat "/>
              </a:rPr>
              <a:t>техникалар</a:t>
            </a:r>
            <a:r>
              <a:rPr lang="ru-RU" sz="2200" dirty="0">
                <a:solidFill>
                  <a:srgbClr val="000000"/>
                </a:solidFill>
                <a:latin typeface="Montserrat "/>
              </a:rPr>
              <a:t> </a:t>
            </a:r>
            <a:r>
              <a:rPr lang="ru-RU" sz="2200" dirty="0" err="1">
                <a:solidFill>
                  <a:srgbClr val="000000"/>
                </a:solidFill>
                <a:latin typeface="Montserrat "/>
              </a:rPr>
              <a:t>бюросы</a:t>
            </a:r>
            <a:endParaRPr lang="ru-RU" sz="2200" dirty="0">
              <a:solidFill>
                <a:srgbClr val="000000"/>
              </a:solidFill>
              <a:latin typeface="Montserrat "/>
            </a:endParaRPr>
          </a:p>
        </p:txBody>
      </p:sp>
      <p:sp>
        <p:nvSpPr>
          <p:cNvPr id="4" name="Прямоугольник: скругленные углы 16">
            <a:extLst>
              <a:ext uri="{FF2B5EF4-FFF2-40B4-BE49-F238E27FC236}">
                <a16:creationId xmlns:a16="http://schemas.microsoft.com/office/drawing/2014/main" id="{12211674-5DEB-6C18-292F-942EBDF679A3}"/>
              </a:ext>
            </a:extLst>
          </p:cNvPr>
          <p:cNvSpPr/>
          <p:nvPr/>
        </p:nvSpPr>
        <p:spPr>
          <a:xfrm>
            <a:off x="7315200" y="1790700"/>
            <a:ext cx="10287000" cy="3296603"/>
          </a:xfrm>
          <a:prstGeom prst="roundRect">
            <a:avLst>
              <a:gd name="adj" fmla="val 638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234440" eaLnBrk="1" fontAlgn="auto" hangingPunct="1">
              <a:spcBef>
                <a:spcPts val="0"/>
              </a:spcBef>
              <a:spcAft>
                <a:spcPts val="0"/>
              </a:spcAft>
              <a:defRPr/>
            </a:pPr>
            <a:r>
              <a:rPr lang="ru-RU" sz="2000" b="1" dirty="0">
                <a:solidFill>
                  <a:prstClr val="black"/>
                </a:solidFill>
                <a:latin typeface="Montserrat" panose="00000500000000000000" pitchFamily="2" charset="-52"/>
                <a:cs typeface="Times New Roman" panose="02020603050405020304" pitchFamily="18" charset="0"/>
              </a:rPr>
              <a:t>1-стратегиялық </a:t>
            </a:r>
            <a:r>
              <a:rPr lang="ru-RU" sz="2000" b="1" dirty="0" err="1">
                <a:solidFill>
                  <a:prstClr val="black"/>
                </a:solidFill>
                <a:latin typeface="Montserrat" panose="00000500000000000000" pitchFamily="2" charset="-52"/>
                <a:cs typeface="Times New Roman" panose="02020603050405020304" pitchFamily="18" charset="0"/>
              </a:rPr>
              <a:t>бағыт</a:t>
            </a:r>
            <a:r>
              <a:rPr lang="ru-RU" sz="2000" b="1" dirty="0">
                <a:solidFill>
                  <a:prstClr val="black"/>
                </a:solidFill>
                <a:latin typeface="Montserrat" panose="00000500000000000000" pitchFamily="2" charset="-52"/>
                <a:cs typeface="Times New Roman" panose="02020603050405020304" pitchFamily="18" charset="0"/>
              </a:rPr>
              <a:t>: ҚР-</a:t>
            </a:r>
            <a:r>
              <a:rPr lang="ru-RU" sz="2000" b="1" dirty="0" err="1">
                <a:solidFill>
                  <a:prstClr val="black"/>
                </a:solidFill>
                <a:latin typeface="Montserrat" panose="00000500000000000000" pitchFamily="2" charset="-52"/>
                <a:cs typeface="Times New Roman" panose="02020603050405020304" pitchFamily="18" charset="0"/>
              </a:rPr>
              <a:t>ның</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ең</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үздік</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қолжетімді</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технологиялар</a:t>
            </a:r>
            <a:r>
              <a:rPr lang="ru-RU" sz="2000" b="1" dirty="0">
                <a:solidFill>
                  <a:prstClr val="black"/>
                </a:solidFill>
                <a:latin typeface="Montserrat" panose="00000500000000000000" pitchFamily="2" charset="-52"/>
                <a:cs typeface="Times New Roman" panose="02020603050405020304" pitchFamily="18" charset="0"/>
              </a:rPr>
              <a:t> (ЕҚТ) </a:t>
            </a:r>
            <a:r>
              <a:rPr lang="ru-RU" sz="2000" b="1" dirty="0" err="1">
                <a:solidFill>
                  <a:prstClr val="black"/>
                </a:solidFill>
                <a:latin typeface="Montserrat" panose="00000500000000000000" pitchFamily="2" charset="-52"/>
                <a:cs typeface="Times New Roman" panose="02020603050405020304" pitchFamily="18" charset="0"/>
              </a:rPr>
              <a:t>қағидаттарына</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одан</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әрі</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көшуіне</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жәрдемдесу</a:t>
            </a:r>
            <a:endParaRPr lang="ru-RU" sz="2000" b="1" dirty="0">
              <a:solidFill>
                <a:prstClr val="black"/>
              </a:solidFill>
              <a:latin typeface="Montserrat" panose="00000500000000000000" pitchFamily="2" charset="-52"/>
              <a:cs typeface="Times New Roman" panose="02020603050405020304" pitchFamily="18" charset="0"/>
            </a:endParaRPr>
          </a:p>
          <a:p>
            <a:pPr marL="428625" indent="-428625" algn="just" defTabSz="1234440" eaLnBrk="1" fontAlgn="auto" hangingPunct="1">
              <a:lnSpc>
                <a:spcPct val="150000"/>
              </a:lnSpc>
              <a:spcBef>
                <a:spcPts val="0"/>
              </a:spcBef>
              <a:spcAft>
                <a:spcPts val="0"/>
              </a:spcAft>
              <a:buFont typeface="Arial" panose="020B0604020202020204" pitchFamily="34" charset="0"/>
              <a:buChar char="•"/>
              <a:defRPr/>
            </a:pPr>
            <a:r>
              <a:rPr lang="ru-RU" sz="1600" dirty="0" err="1">
                <a:solidFill>
                  <a:prstClr val="black"/>
                </a:solidFill>
                <a:latin typeface="Montserrat" panose="00000500000000000000" pitchFamily="2" charset="-52"/>
                <a:cs typeface="Times New Roman" panose="02020603050405020304" pitchFamily="18" charset="0"/>
              </a:rPr>
              <a:t>Кешенді</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технологиялық</a:t>
            </a:r>
            <a:r>
              <a:rPr lang="ru-RU" sz="1600" dirty="0">
                <a:solidFill>
                  <a:prstClr val="black"/>
                </a:solidFill>
                <a:latin typeface="Montserrat" panose="00000500000000000000" pitchFamily="2" charset="-52"/>
                <a:cs typeface="Times New Roman" panose="02020603050405020304" pitchFamily="18" charset="0"/>
              </a:rPr>
              <a:t> аудит </a:t>
            </a:r>
            <a:r>
              <a:rPr lang="ru-RU" sz="1600" dirty="0" err="1">
                <a:solidFill>
                  <a:prstClr val="black"/>
                </a:solidFill>
                <a:latin typeface="Montserrat" panose="00000500000000000000" pitchFamily="2" charset="-52"/>
                <a:cs typeface="Times New Roman" panose="02020603050405020304" pitchFamily="18" charset="0"/>
              </a:rPr>
              <a:t>жүргізу</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шеңберінде</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өнеркәсіптік</a:t>
            </a:r>
            <a:r>
              <a:rPr lang="ru-RU" sz="1600" dirty="0">
                <a:solidFill>
                  <a:prstClr val="black"/>
                </a:solidFill>
                <a:latin typeface="Montserrat" panose="00000500000000000000" pitchFamily="2" charset="-52"/>
                <a:cs typeface="Times New Roman" panose="02020603050405020304" pitchFamily="18" charset="0"/>
              </a:rPr>
              <a:t>/</a:t>
            </a:r>
            <a:r>
              <a:rPr lang="ru-RU" sz="1600" dirty="0" err="1">
                <a:solidFill>
                  <a:prstClr val="black"/>
                </a:solidFill>
                <a:latin typeface="Montserrat" panose="00000500000000000000" pitchFamily="2" charset="-52"/>
                <a:cs typeface="Times New Roman" panose="02020603050405020304" pitchFamily="18" charset="0"/>
              </a:rPr>
              <a:t>өндірістік</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кәсіпорындарды</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қамтуды</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ұлғайту</a:t>
            </a:r>
            <a:endParaRPr lang="ru-RU" sz="1600" dirty="0">
              <a:solidFill>
                <a:prstClr val="black"/>
              </a:solidFill>
              <a:latin typeface="Montserrat" panose="00000500000000000000" pitchFamily="2" charset="-52"/>
              <a:cs typeface="Times New Roman" panose="02020603050405020304" pitchFamily="18" charset="0"/>
            </a:endParaRPr>
          </a:p>
          <a:p>
            <a:pPr marL="428625" indent="-428625" algn="just" defTabSz="1234440" eaLnBrk="1" fontAlgn="auto" hangingPunct="1">
              <a:lnSpc>
                <a:spcPct val="150000"/>
              </a:lnSpc>
              <a:spcBef>
                <a:spcPts val="0"/>
              </a:spcBef>
              <a:spcAft>
                <a:spcPts val="0"/>
              </a:spcAft>
              <a:buFont typeface="Arial" panose="020B0604020202020204" pitchFamily="34" charset="0"/>
              <a:buChar char="•"/>
              <a:defRPr/>
            </a:pPr>
            <a:r>
              <a:rPr lang="ru-RU" sz="1600" dirty="0">
                <a:solidFill>
                  <a:prstClr val="black"/>
                </a:solidFill>
                <a:latin typeface="Montserrat" panose="00000500000000000000" pitchFamily="2" charset="-52"/>
                <a:cs typeface="Times New Roman" panose="02020603050405020304" pitchFamily="18" charset="0"/>
              </a:rPr>
              <a:t>ЕҚТ </a:t>
            </a:r>
            <a:r>
              <a:rPr lang="ru-RU" sz="1600" dirty="0" err="1">
                <a:solidFill>
                  <a:prstClr val="black"/>
                </a:solidFill>
                <a:latin typeface="Montserrat" panose="00000500000000000000" pitchFamily="2" charset="-52"/>
                <a:cs typeface="Times New Roman" panose="02020603050405020304" pitchFamily="18" charset="0"/>
              </a:rPr>
              <a:t>бойынша</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анықтамалықтарды</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әзірлеу</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және</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жетілдіру</a:t>
            </a:r>
            <a:r>
              <a:rPr lang="ru-RU" sz="1600" dirty="0">
                <a:solidFill>
                  <a:prstClr val="black"/>
                </a:solidFill>
                <a:latin typeface="Montserrat" panose="00000500000000000000" pitchFamily="2" charset="-52"/>
                <a:cs typeface="Times New Roman" panose="02020603050405020304" pitchFamily="18" charset="0"/>
              </a:rPr>
              <a:t> (мониторинг, </a:t>
            </a:r>
            <a:r>
              <a:rPr lang="ru-RU" sz="1600" dirty="0" err="1">
                <a:solidFill>
                  <a:prstClr val="black"/>
                </a:solidFill>
                <a:latin typeface="Montserrat" panose="00000500000000000000" pitchFamily="2" charset="-52"/>
                <a:cs typeface="Times New Roman" panose="02020603050405020304" pitchFamily="18" charset="0"/>
              </a:rPr>
              <a:t>тиімділікті</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талдау</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жаңарту</a:t>
            </a:r>
            <a:r>
              <a:rPr lang="ru-RU" sz="1600" dirty="0">
                <a:solidFill>
                  <a:prstClr val="black"/>
                </a:solidFill>
                <a:latin typeface="Montserrat" panose="00000500000000000000" pitchFamily="2" charset="-52"/>
                <a:cs typeface="Times New Roman" panose="02020603050405020304" pitchFamily="18" charset="0"/>
              </a:rPr>
              <a:t>) </a:t>
            </a:r>
          </a:p>
          <a:p>
            <a:pPr marL="428625" indent="-428625" algn="just" defTabSz="1234440" eaLnBrk="1" fontAlgn="auto" hangingPunct="1">
              <a:lnSpc>
                <a:spcPct val="150000"/>
              </a:lnSpc>
              <a:spcBef>
                <a:spcPts val="0"/>
              </a:spcBef>
              <a:spcAft>
                <a:spcPts val="0"/>
              </a:spcAft>
              <a:buFont typeface="Arial" panose="020B0604020202020204" pitchFamily="34" charset="0"/>
              <a:buChar char="•"/>
              <a:defRPr/>
            </a:pPr>
            <a:r>
              <a:rPr lang="ru-RU" sz="1600" dirty="0" err="1">
                <a:solidFill>
                  <a:prstClr val="black"/>
                </a:solidFill>
                <a:latin typeface="Montserrat" panose="00000500000000000000" pitchFamily="2" charset="-52"/>
                <a:cs typeface="Times New Roman" panose="02020603050405020304" pitchFamily="18" charset="0"/>
              </a:rPr>
              <a:t>Мүдделі</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тараптарға</a:t>
            </a:r>
            <a:r>
              <a:rPr lang="ru-RU" sz="1600" dirty="0">
                <a:solidFill>
                  <a:prstClr val="black"/>
                </a:solidFill>
                <a:latin typeface="Montserrat" panose="00000500000000000000" pitchFamily="2" charset="-52"/>
                <a:cs typeface="Times New Roman" panose="02020603050405020304" pitchFamily="18" charset="0"/>
              </a:rPr>
              <a:t> ЕҚТ </a:t>
            </a:r>
            <a:r>
              <a:rPr lang="ru-RU" sz="1600" dirty="0" err="1">
                <a:solidFill>
                  <a:prstClr val="black"/>
                </a:solidFill>
                <a:latin typeface="Montserrat" panose="00000500000000000000" pitchFamily="2" charset="-52"/>
                <a:cs typeface="Times New Roman" panose="02020603050405020304" pitchFamily="18" charset="0"/>
              </a:rPr>
              <a:t>қағидаттарына</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көшу</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тренингтер</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семинарлар</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іскерлік</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ойындар</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өткізу</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және</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кәсіпорындардың</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кешенді</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экологиялық</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рұқсат</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алуы</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бойынша</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сервисті</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дамыту</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мәселелері</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бойынша</a:t>
            </a:r>
            <a:r>
              <a:rPr lang="ru-RU" sz="1600" dirty="0">
                <a:solidFill>
                  <a:prstClr val="black"/>
                </a:solidFill>
                <a:latin typeface="Montserrat" panose="00000500000000000000" pitchFamily="2" charset="-52"/>
                <a:cs typeface="Times New Roman" panose="02020603050405020304" pitchFamily="18" charset="0"/>
              </a:rPr>
              <a:t> консультация беру</a:t>
            </a:r>
          </a:p>
        </p:txBody>
      </p:sp>
      <p:sp>
        <p:nvSpPr>
          <p:cNvPr id="5" name="Прямоугольник: скругленные углы 16">
            <a:extLst>
              <a:ext uri="{FF2B5EF4-FFF2-40B4-BE49-F238E27FC236}">
                <a16:creationId xmlns:a16="http://schemas.microsoft.com/office/drawing/2014/main" id="{24EF0FC9-AB20-07F2-8D38-DD4336D6AB65}"/>
              </a:ext>
            </a:extLst>
          </p:cNvPr>
          <p:cNvSpPr/>
          <p:nvPr/>
        </p:nvSpPr>
        <p:spPr>
          <a:xfrm>
            <a:off x="7315199" y="7533074"/>
            <a:ext cx="10286999" cy="2182426"/>
          </a:xfrm>
          <a:prstGeom prst="roundRect">
            <a:avLst>
              <a:gd name="adj" fmla="val 6385"/>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234440" eaLnBrk="1" fontAlgn="auto" hangingPunct="1">
              <a:spcBef>
                <a:spcPts val="0"/>
              </a:spcBef>
              <a:spcAft>
                <a:spcPts val="0"/>
              </a:spcAft>
              <a:defRPr/>
            </a:pPr>
            <a:r>
              <a:rPr lang="ru-RU" sz="2000" b="1" dirty="0">
                <a:solidFill>
                  <a:prstClr val="black"/>
                </a:solidFill>
                <a:latin typeface="Montserrat" panose="00000500000000000000" pitchFamily="2" charset="-52"/>
                <a:cs typeface="Times New Roman" panose="02020603050405020304" pitchFamily="18" charset="0"/>
              </a:rPr>
              <a:t>3-стратегиялық </a:t>
            </a:r>
            <a:r>
              <a:rPr lang="ru-RU" sz="2000" b="1" dirty="0" err="1">
                <a:solidFill>
                  <a:prstClr val="black"/>
                </a:solidFill>
                <a:latin typeface="Montserrat" panose="00000500000000000000" pitchFamily="2" charset="-52"/>
                <a:cs typeface="Times New Roman" panose="02020603050405020304" pitchFamily="18" charset="0"/>
              </a:rPr>
              <a:t>бағыт</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Қоғам</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қызметінің</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тиімділігін</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арттыру</a:t>
            </a:r>
            <a:endParaRPr lang="ru-RU" sz="2000" b="1" dirty="0">
              <a:solidFill>
                <a:prstClr val="black"/>
              </a:solidFill>
              <a:latin typeface="Montserrat" panose="00000500000000000000" pitchFamily="2" charset="-52"/>
              <a:cs typeface="Times New Roman" panose="02020603050405020304" pitchFamily="18" charset="0"/>
            </a:endParaRPr>
          </a:p>
          <a:p>
            <a:pPr marL="257175" indent="-257175" algn="just" defTabSz="1234440" eaLnBrk="1" fontAlgn="auto" hangingPunct="1">
              <a:lnSpc>
                <a:spcPct val="150000"/>
              </a:lnSpc>
              <a:spcBef>
                <a:spcPts val="0"/>
              </a:spcBef>
              <a:spcAft>
                <a:spcPts val="0"/>
              </a:spcAft>
              <a:buFont typeface="Arial" panose="020B0604020202020204" pitchFamily="34" charset="0"/>
              <a:buChar char="•"/>
              <a:defRPr/>
            </a:pPr>
            <a:r>
              <a:rPr lang="ru-RU" sz="1600" dirty="0" err="1">
                <a:solidFill>
                  <a:prstClr val="black"/>
                </a:solidFill>
                <a:latin typeface="Montserrat" panose="00000500000000000000" pitchFamily="2" charset="-52"/>
                <a:cs typeface="Times New Roman" panose="02020603050405020304" pitchFamily="18" charset="0"/>
              </a:rPr>
              <a:t>Кадрлық</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әлеуетті</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дамыту</a:t>
            </a:r>
            <a:endParaRPr lang="ru-RU" sz="1600" dirty="0">
              <a:solidFill>
                <a:prstClr val="black"/>
              </a:solidFill>
              <a:latin typeface="Montserrat" panose="00000500000000000000" pitchFamily="2" charset="-52"/>
              <a:cs typeface="Times New Roman" panose="02020603050405020304" pitchFamily="18" charset="0"/>
            </a:endParaRPr>
          </a:p>
          <a:p>
            <a:pPr marL="257175" indent="-257175" algn="just" defTabSz="1234440" eaLnBrk="1" fontAlgn="auto" hangingPunct="1">
              <a:lnSpc>
                <a:spcPct val="150000"/>
              </a:lnSpc>
              <a:spcBef>
                <a:spcPts val="0"/>
              </a:spcBef>
              <a:spcAft>
                <a:spcPts val="0"/>
              </a:spcAft>
              <a:buFont typeface="Arial" panose="020B0604020202020204" pitchFamily="34" charset="0"/>
              <a:buChar char="•"/>
              <a:defRPr/>
            </a:pPr>
            <a:r>
              <a:rPr lang="ru-RU" sz="1600" dirty="0" err="1">
                <a:solidFill>
                  <a:prstClr val="black"/>
                </a:solidFill>
                <a:latin typeface="Montserrat" panose="00000500000000000000" pitchFamily="2" charset="-52"/>
                <a:cs typeface="Times New Roman" panose="02020603050405020304" pitchFamily="18" charset="0"/>
              </a:rPr>
              <a:t>Қаржылық</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тұрақтылықты</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қамтамасыз</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ету</a:t>
            </a:r>
            <a:endParaRPr lang="ru-RU" sz="1600" dirty="0">
              <a:solidFill>
                <a:prstClr val="black"/>
              </a:solidFill>
              <a:latin typeface="Montserrat" panose="00000500000000000000" pitchFamily="2" charset="-52"/>
              <a:cs typeface="Times New Roman" panose="02020603050405020304" pitchFamily="18" charset="0"/>
            </a:endParaRPr>
          </a:p>
          <a:p>
            <a:pPr marL="257175" indent="-257175" algn="just" defTabSz="1234440" eaLnBrk="1" fontAlgn="auto" hangingPunct="1">
              <a:lnSpc>
                <a:spcPct val="150000"/>
              </a:lnSpc>
              <a:spcBef>
                <a:spcPts val="0"/>
              </a:spcBef>
              <a:spcAft>
                <a:spcPts val="0"/>
              </a:spcAft>
              <a:buFont typeface="Arial" panose="020B0604020202020204" pitchFamily="34" charset="0"/>
              <a:buChar char="•"/>
              <a:defRPr/>
            </a:pPr>
            <a:r>
              <a:rPr lang="ru-RU" sz="1600" dirty="0" err="1">
                <a:solidFill>
                  <a:prstClr val="black"/>
                </a:solidFill>
                <a:latin typeface="Montserrat" panose="00000500000000000000" pitchFamily="2" charset="-52"/>
                <a:cs typeface="Times New Roman" panose="02020603050405020304" pitchFamily="18" charset="0"/>
              </a:rPr>
              <a:t>Қоғамның</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стратегиялық</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коммуникацияларын</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ұлттық</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деңгейде</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және</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халықаралық</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деңгейде</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дамыту</a:t>
            </a:r>
            <a:endParaRPr lang="ru-RU" sz="1600" dirty="0">
              <a:solidFill>
                <a:prstClr val="black"/>
              </a:solidFill>
              <a:latin typeface="Montserrat" panose="00000500000000000000" pitchFamily="2" charset="-52"/>
              <a:cs typeface="Times New Roman" panose="02020603050405020304" pitchFamily="18" charset="0"/>
            </a:endParaRPr>
          </a:p>
        </p:txBody>
      </p:sp>
      <p:sp>
        <p:nvSpPr>
          <p:cNvPr id="7" name="Прямоугольник: скругленные углы 16">
            <a:extLst>
              <a:ext uri="{FF2B5EF4-FFF2-40B4-BE49-F238E27FC236}">
                <a16:creationId xmlns:a16="http://schemas.microsoft.com/office/drawing/2014/main" id="{F09B0FC5-AE48-9A7C-EC29-0003C72C022A}"/>
              </a:ext>
            </a:extLst>
          </p:cNvPr>
          <p:cNvSpPr/>
          <p:nvPr/>
        </p:nvSpPr>
        <p:spPr>
          <a:xfrm>
            <a:off x="7315198" y="5247075"/>
            <a:ext cx="10287000" cy="2182425"/>
          </a:xfrm>
          <a:prstGeom prst="roundRect">
            <a:avLst>
              <a:gd name="adj" fmla="val 9949"/>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234440" eaLnBrk="1" fontAlgn="auto" hangingPunct="1">
              <a:spcBef>
                <a:spcPts val="0"/>
              </a:spcBef>
              <a:spcAft>
                <a:spcPts val="0"/>
              </a:spcAft>
              <a:defRPr/>
            </a:pPr>
            <a:r>
              <a:rPr lang="ru-RU" sz="2000" b="1" dirty="0">
                <a:solidFill>
                  <a:prstClr val="black"/>
                </a:solidFill>
                <a:latin typeface="Montserrat" panose="00000500000000000000" pitchFamily="2" charset="-52"/>
                <a:cs typeface="Times New Roman" panose="02020603050405020304" pitchFamily="18" charset="0"/>
              </a:rPr>
              <a:t>2-стратегиялық </a:t>
            </a:r>
            <a:r>
              <a:rPr lang="ru-RU" sz="2000" b="1" dirty="0" err="1">
                <a:solidFill>
                  <a:prstClr val="black"/>
                </a:solidFill>
                <a:latin typeface="Montserrat" panose="00000500000000000000" pitchFamily="2" charset="-52"/>
                <a:cs typeface="Times New Roman" panose="02020603050405020304" pitchFamily="18" charset="0"/>
              </a:rPr>
              <a:t>бағыт</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жасыл</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технологияларды</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жобаларды</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дамытуға</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жәрдемдесу</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және</a:t>
            </a:r>
            <a:r>
              <a:rPr lang="ru-RU" sz="2000" b="1" dirty="0">
                <a:solidFill>
                  <a:prstClr val="black"/>
                </a:solidFill>
                <a:latin typeface="Montserrat" panose="00000500000000000000" pitchFamily="2" charset="-52"/>
                <a:cs typeface="Times New Roman" panose="02020603050405020304" pitchFamily="18" charset="0"/>
              </a:rPr>
              <a:t> </a:t>
            </a:r>
            <a:r>
              <a:rPr lang="ru-RU" sz="2000" b="1" dirty="0" err="1">
                <a:solidFill>
                  <a:prstClr val="black"/>
                </a:solidFill>
                <a:latin typeface="Montserrat" panose="00000500000000000000" pitchFamily="2" charset="-52"/>
                <a:cs typeface="Times New Roman" panose="02020603050405020304" pitchFamily="18" charset="0"/>
              </a:rPr>
              <a:t>қаржыландыруды</a:t>
            </a:r>
            <a:r>
              <a:rPr lang="ru-RU" sz="2000" b="1" dirty="0">
                <a:solidFill>
                  <a:prstClr val="black"/>
                </a:solidFill>
                <a:latin typeface="Montserrat" panose="00000500000000000000" pitchFamily="2" charset="-52"/>
                <a:cs typeface="Times New Roman" panose="02020603050405020304" pitchFamily="18" charset="0"/>
              </a:rPr>
              <a:t> тарту </a:t>
            </a:r>
          </a:p>
          <a:p>
            <a:pPr marL="428625" indent="-428625" algn="just" defTabSz="1234440" eaLnBrk="1" fontAlgn="auto" hangingPunct="1">
              <a:lnSpc>
                <a:spcPct val="150000"/>
              </a:lnSpc>
              <a:spcBef>
                <a:spcPts val="0"/>
              </a:spcBef>
              <a:spcAft>
                <a:spcPts val="0"/>
              </a:spcAft>
              <a:buFont typeface="Arial" panose="020B0604020202020204" pitchFamily="34" charset="0"/>
              <a:buChar char="•"/>
              <a:defRPr/>
            </a:pPr>
            <a:r>
              <a:rPr lang="ru-RU" sz="1600" dirty="0" err="1">
                <a:solidFill>
                  <a:prstClr val="black"/>
                </a:solidFill>
                <a:latin typeface="Montserrat" panose="00000500000000000000" pitchFamily="2" charset="-52"/>
                <a:cs typeface="Times New Roman" panose="02020603050405020304" pitchFamily="18" charset="0"/>
              </a:rPr>
              <a:t>Жасыл</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технологиялар</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және</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жобалар</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саласындағы</a:t>
            </a:r>
            <a:r>
              <a:rPr lang="ru-RU" sz="1600" dirty="0">
                <a:solidFill>
                  <a:prstClr val="black"/>
                </a:solidFill>
                <a:latin typeface="Montserrat" panose="00000500000000000000" pitchFamily="2" charset="-52"/>
                <a:cs typeface="Times New Roman" panose="02020603050405020304" pitchFamily="18" charset="0"/>
              </a:rPr>
              <a:t> ҚР </a:t>
            </a:r>
            <a:r>
              <a:rPr lang="ru-RU" sz="1600" dirty="0" err="1">
                <a:solidFill>
                  <a:prstClr val="black"/>
                </a:solidFill>
                <a:latin typeface="Montserrat" panose="00000500000000000000" pitchFamily="2" charset="-52"/>
                <a:cs typeface="Times New Roman" panose="02020603050405020304" pitchFamily="18" charset="0"/>
              </a:rPr>
              <a:t>заңнамасын</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жетілдіруге</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жәрдемдесу</a:t>
            </a:r>
            <a:endParaRPr lang="ru-RU" sz="1600" dirty="0">
              <a:solidFill>
                <a:prstClr val="black"/>
              </a:solidFill>
              <a:latin typeface="Montserrat" panose="00000500000000000000" pitchFamily="2" charset="-52"/>
              <a:cs typeface="Times New Roman" panose="02020603050405020304" pitchFamily="18" charset="0"/>
            </a:endParaRPr>
          </a:p>
          <a:p>
            <a:pPr marL="428625" indent="-428625" algn="just" defTabSz="1234440" eaLnBrk="1" fontAlgn="auto" hangingPunct="1">
              <a:lnSpc>
                <a:spcPct val="150000"/>
              </a:lnSpc>
              <a:spcBef>
                <a:spcPts val="0"/>
              </a:spcBef>
              <a:spcAft>
                <a:spcPts val="0"/>
              </a:spcAft>
              <a:buFont typeface="Arial" panose="020B0604020202020204" pitchFamily="34" charset="0"/>
              <a:buChar char="•"/>
              <a:defRPr/>
            </a:pPr>
            <a:r>
              <a:rPr lang="ru-RU" sz="1600" dirty="0" err="1">
                <a:solidFill>
                  <a:prstClr val="black"/>
                </a:solidFill>
                <a:latin typeface="Montserrat" panose="00000500000000000000" pitchFamily="2" charset="-52"/>
                <a:cs typeface="Times New Roman" panose="02020603050405020304" pitchFamily="18" charset="0"/>
              </a:rPr>
              <a:t>Технологиялық</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құзыреттердің</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салалық</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орталығын</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дамыту</a:t>
            </a:r>
            <a:endParaRPr lang="ru-RU" sz="1600" dirty="0">
              <a:solidFill>
                <a:prstClr val="black"/>
              </a:solidFill>
              <a:latin typeface="Montserrat" panose="00000500000000000000" pitchFamily="2" charset="-52"/>
              <a:cs typeface="Times New Roman" panose="02020603050405020304" pitchFamily="18" charset="0"/>
            </a:endParaRPr>
          </a:p>
          <a:p>
            <a:pPr marL="428625" indent="-428625" algn="just" defTabSz="1234440" eaLnBrk="1" fontAlgn="auto" hangingPunct="1">
              <a:lnSpc>
                <a:spcPct val="150000"/>
              </a:lnSpc>
              <a:spcBef>
                <a:spcPts val="0"/>
              </a:spcBef>
              <a:spcAft>
                <a:spcPts val="0"/>
              </a:spcAft>
              <a:buFont typeface="Arial" panose="020B0604020202020204" pitchFamily="34" charset="0"/>
              <a:buChar char="•"/>
              <a:defRPr/>
            </a:pPr>
            <a:r>
              <a:rPr lang="ru-RU" sz="1600" dirty="0">
                <a:solidFill>
                  <a:prstClr val="black"/>
                </a:solidFill>
                <a:latin typeface="Montserrat" panose="00000500000000000000" pitchFamily="2" charset="-52"/>
                <a:cs typeface="Times New Roman" panose="02020603050405020304" pitchFamily="18" charset="0"/>
              </a:rPr>
              <a:t>«</a:t>
            </a:r>
            <a:r>
              <a:rPr lang="ru-RU" sz="1600" dirty="0" err="1">
                <a:solidFill>
                  <a:prstClr val="black"/>
                </a:solidFill>
                <a:latin typeface="Montserrat" panose="00000500000000000000" pitchFamily="2" charset="-52"/>
                <a:cs typeface="Times New Roman" panose="02020603050405020304" pitchFamily="18" charset="0"/>
              </a:rPr>
              <a:t>Жасыл</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жобаларды</a:t>
            </a:r>
            <a:r>
              <a:rPr lang="ru-RU" sz="1600" dirty="0">
                <a:solidFill>
                  <a:prstClr val="black"/>
                </a:solidFill>
                <a:latin typeface="Montserrat" panose="00000500000000000000" pitchFamily="2" charset="-52"/>
                <a:cs typeface="Times New Roman" panose="02020603050405020304" pitchFamily="18" charset="0"/>
              </a:rPr>
              <a:t> </a:t>
            </a:r>
            <a:r>
              <a:rPr lang="ru-RU" sz="1600" dirty="0" err="1">
                <a:solidFill>
                  <a:prstClr val="black"/>
                </a:solidFill>
                <a:latin typeface="Montserrat" panose="00000500000000000000" pitchFamily="2" charset="-52"/>
                <a:cs typeface="Times New Roman" panose="02020603050405020304" pitchFamily="18" charset="0"/>
              </a:rPr>
              <a:t>қаржыландыру</a:t>
            </a:r>
            <a:endParaRPr lang="ru-RU" sz="1600" dirty="0">
              <a:solidFill>
                <a:prstClr val="black"/>
              </a:solidFill>
              <a:latin typeface="Montserrat" panose="00000500000000000000" pitchFamily="2" charset="-52"/>
              <a:cs typeface="Times New Roman" panose="02020603050405020304" pitchFamily="18" charset="0"/>
            </a:endParaRPr>
          </a:p>
        </p:txBody>
      </p:sp>
    </p:spTree>
    <p:extLst>
      <p:ext uri="{BB962C8B-B14F-4D97-AF65-F5344CB8AC3E}">
        <p14:creationId xmlns:p14="http://schemas.microsoft.com/office/powerpoint/2010/main" val="41230895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скругленные углы 16">
            <a:extLst>
              <a:ext uri="{FF2B5EF4-FFF2-40B4-BE49-F238E27FC236}">
                <a16:creationId xmlns:a16="http://schemas.microsoft.com/office/drawing/2014/main" id="{39368572-75BD-706B-660B-455FF827F893}"/>
              </a:ext>
            </a:extLst>
          </p:cNvPr>
          <p:cNvSpPr/>
          <p:nvPr/>
        </p:nvSpPr>
        <p:spPr>
          <a:xfrm>
            <a:off x="7463143" y="2117097"/>
            <a:ext cx="9975771" cy="3488627"/>
          </a:xfrm>
          <a:prstGeom prst="roundRect">
            <a:avLst>
              <a:gd name="adj" fmla="val 7721"/>
            </a:avLst>
          </a:prstGeom>
          <a:ln w="28575">
            <a:solidFill>
              <a:srgbClr val="4EA72E"/>
            </a:solidFill>
          </a:ln>
        </p:spPr>
        <p:style>
          <a:lnRef idx="2">
            <a:schemeClr val="accent6"/>
          </a:lnRef>
          <a:fillRef idx="1">
            <a:schemeClr val="lt1"/>
          </a:fillRef>
          <a:effectRef idx="0">
            <a:schemeClr val="accent6"/>
          </a:effectRef>
          <a:fontRef idx="minor">
            <a:schemeClr val="dk1"/>
          </a:fontRef>
        </p:style>
        <p:txBody>
          <a:bodyPr rtlCol="0" anchor="ctr"/>
          <a:lstStyle/>
          <a:p>
            <a:pPr eaLnBrk="1" hangingPunct="1">
              <a:spcBef>
                <a:spcPts val="275"/>
              </a:spcBef>
            </a:pPr>
            <a:endParaRPr lang="ru-RU" altLang="ru-RU" sz="17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endParaRPr>
          </a:p>
          <a:p>
            <a:pPr eaLnBrk="1" hangingPunct="1">
              <a:spcBef>
                <a:spcPts val="275"/>
              </a:spcBef>
            </a:pPr>
            <a:endParaRPr lang="ru-RU" altLang="ru-RU" sz="17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endParaRPr>
          </a:p>
        </p:txBody>
      </p:sp>
      <p:sp>
        <p:nvSpPr>
          <p:cNvPr id="4101" name="object 7">
            <a:extLst>
              <a:ext uri="{FF2B5EF4-FFF2-40B4-BE49-F238E27FC236}">
                <a16:creationId xmlns:a16="http://schemas.microsoft.com/office/drawing/2014/main" id="{98520036-594B-2CEA-6E3F-90A62153153A}"/>
              </a:ext>
            </a:extLst>
          </p:cNvPr>
          <p:cNvSpPr>
            <a:spLocks noGrp="1" noChangeArrowheads="1"/>
          </p:cNvSpPr>
          <p:nvPr>
            <p:ph type="title"/>
          </p:nvPr>
        </p:nvSpPr>
        <p:spPr>
          <a:xfrm>
            <a:off x="1033555" y="659918"/>
            <a:ext cx="10745788" cy="11079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defTabSz="1371600" fontAlgn="auto">
              <a:spcBef>
                <a:spcPts val="0"/>
              </a:spcBef>
              <a:spcAft>
                <a:spcPts val="0"/>
              </a:spcAft>
            </a:pPr>
            <a:r>
              <a:rPr lang="ru-RU" altLang="ru-RU" sz="3600" b="1" kern="1200" dirty="0">
                <a:solidFill>
                  <a:prstClr val="black"/>
                </a:solidFill>
                <a:latin typeface="Montserrat "/>
                <a:ea typeface="Segoe UI Black" panose="020B0A02040204020203" pitchFamily="34" charset="0"/>
                <a:cs typeface="+mn-cs"/>
              </a:rPr>
              <a:t>ЕҚТ БОЙЫНША АНЫҚТАМАЛЫҚТАРДЫ ӘЗІРЛЕУ</a:t>
            </a:r>
          </a:p>
        </p:txBody>
      </p:sp>
      <p:pic>
        <p:nvPicPr>
          <p:cNvPr id="2" name="Рисунок 4">
            <a:extLst>
              <a:ext uri="{FF2B5EF4-FFF2-40B4-BE49-F238E27FC236}">
                <a16:creationId xmlns:a16="http://schemas.microsoft.com/office/drawing/2014/main" id="{B6E0D09F-388E-7594-CEB3-AEE611D088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7" name="Прямоугольник: скругленные углы 16">
            <a:extLst>
              <a:ext uri="{FF2B5EF4-FFF2-40B4-BE49-F238E27FC236}">
                <a16:creationId xmlns:a16="http://schemas.microsoft.com/office/drawing/2014/main" id="{2BCDE6B9-3BA2-E081-DCFE-5554F29C5AFB}"/>
              </a:ext>
            </a:extLst>
          </p:cNvPr>
          <p:cNvSpPr/>
          <p:nvPr/>
        </p:nvSpPr>
        <p:spPr>
          <a:xfrm>
            <a:off x="849086" y="2127713"/>
            <a:ext cx="6008914" cy="3379204"/>
          </a:xfrm>
          <a:prstGeom prst="roundRect">
            <a:avLst>
              <a:gd name="adj" fmla="val 7721"/>
            </a:avLst>
          </a:prstGeom>
          <a:ln w="28575">
            <a:solidFill>
              <a:srgbClr val="4EA72E"/>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eaLnBrk="1" hangingPunct="1">
              <a:spcBef>
                <a:spcPts val="825"/>
              </a:spcBef>
              <a:buFont typeface="Wingdings" panose="05000000000000000000" pitchFamily="2" charset="2"/>
              <a:buChar char="ü"/>
            </a:pPr>
            <a:endPar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endParaRPr>
          </a:p>
        </p:txBody>
      </p:sp>
      <p:sp>
        <p:nvSpPr>
          <p:cNvPr id="5" name="Прямоугольник: скругленные углы 16">
            <a:extLst>
              <a:ext uri="{FF2B5EF4-FFF2-40B4-BE49-F238E27FC236}">
                <a16:creationId xmlns:a16="http://schemas.microsoft.com/office/drawing/2014/main" id="{6983A89A-73F7-14B0-3947-6682339F560C}"/>
              </a:ext>
            </a:extLst>
          </p:cNvPr>
          <p:cNvSpPr/>
          <p:nvPr/>
        </p:nvSpPr>
        <p:spPr>
          <a:xfrm>
            <a:off x="849086" y="5823723"/>
            <a:ext cx="16611600" cy="3635803"/>
          </a:xfrm>
          <a:prstGeom prst="roundRect">
            <a:avLst>
              <a:gd name="adj" fmla="val 7721"/>
            </a:avLst>
          </a:prstGeom>
          <a:solidFill>
            <a:schemeClr val="bg1">
              <a:lumMod val="95000"/>
            </a:schemeClr>
          </a:solidFill>
          <a:ln w="19050">
            <a:noFill/>
          </a:ln>
        </p:spPr>
        <p:style>
          <a:lnRef idx="2">
            <a:schemeClr val="accent6"/>
          </a:lnRef>
          <a:fillRef idx="1">
            <a:schemeClr val="lt1"/>
          </a:fillRef>
          <a:effectRef idx="0">
            <a:schemeClr val="accent6"/>
          </a:effectRef>
          <a:fontRef idx="minor">
            <a:schemeClr val="dk1"/>
          </a:fontRef>
        </p:style>
        <p:txBody>
          <a:bodyPr rtlCol="0" anchor="ctr"/>
          <a:lstStyle/>
          <a:p>
            <a:pPr eaLnBrk="1" hangingPunct="1">
              <a:lnSpc>
                <a:spcPct val="150000"/>
              </a:lnSpc>
              <a:spcBef>
                <a:spcPts val="0"/>
              </a:spcBef>
            </a:pPr>
            <a:r>
              <a:rPr lang="ru-RU" altLang="ru-RU" sz="2000" b="1" dirty="0">
                <a:solidFill>
                  <a:schemeClr val="tx1"/>
                </a:solidFill>
                <a:latin typeface="Montserrat" panose="00000500000000000000" pitchFamily="2" charset="-52"/>
                <a:ea typeface="Arial Black" panose="020B0A04020102020204" pitchFamily="34" charset="0"/>
                <a:cs typeface="Times New Roman" panose="02020603050405020304" pitchFamily="18" charset="0"/>
              </a:rPr>
              <a:t> МОНИТОРИНГ, АНАЛИТИКА ЖӘНЕ КЭР БАСҚАРМАСЫ</a:t>
            </a:r>
          </a:p>
          <a:p>
            <a:pPr marL="0" indent="-182563" eaLnBrk="1" hangingPunct="1">
              <a:lnSpc>
                <a:spcPct val="150000"/>
              </a:lnSpc>
              <a:spcBef>
                <a:spcPts val="0"/>
              </a:spcBef>
              <a:buFont typeface="Arial" panose="020B0604020202020204" pitchFamily="34" charset="0"/>
              <a:buChar char="•"/>
            </a:pPr>
            <a:r>
              <a:rPr lang="en-US"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CNDT, BREF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және</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ИТС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ескере</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отырып</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әртүрлі</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өнеркәсіптік</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секторлардағы</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технологиялық</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процестердің</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сәйкестігіне</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талдау</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жүргізілді</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p>
          <a:p>
            <a:pPr marL="0" indent="-182563" eaLnBrk="1" hangingPunct="1">
              <a:lnSpc>
                <a:spcPct val="150000"/>
              </a:lnSpc>
              <a:spcBef>
                <a:spcPts val="0"/>
              </a:spcBef>
              <a:buFont typeface="Arial" panose="020B0604020202020204" pitchFamily="34" charset="0"/>
              <a:buChar char="•"/>
            </a:pP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Қоршаған</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ортаны</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қорғау</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саласындағы</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түрлі</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заңнамалық</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актілерге</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түзетулермен</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бірқатар</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ұсыныстар</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енгізілді</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a:t>
            </a:r>
          </a:p>
          <a:p>
            <a:pPr marL="0" indent="-182563" eaLnBrk="1" hangingPunct="1">
              <a:lnSpc>
                <a:spcPct val="150000"/>
              </a:lnSpc>
              <a:spcBef>
                <a:spcPts val="0"/>
              </a:spcBef>
              <a:buFont typeface="Arial" panose="020B0604020202020204" pitchFamily="34" charset="0"/>
              <a:buChar char="•"/>
            </a:pP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«ССТӨБ» АҚ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базасында</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en-US"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Eurasian Resources Group (ERG)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компаниясымен</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іскерлік</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ойын</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өткізілді</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a:t>
            </a:r>
          </a:p>
          <a:p>
            <a:pPr marL="0" indent="-182563" eaLnBrk="1" hangingPunct="1">
              <a:lnSpc>
                <a:spcPct val="150000"/>
              </a:lnSpc>
              <a:spcBef>
                <a:spcPts val="0"/>
              </a:spcBef>
              <a:buFont typeface="Arial" panose="020B0604020202020204" pitchFamily="34" charset="0"/>
              <a:buChar char="•"/>
            </a:pP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Ұлытау</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облысының</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және</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Қостанай</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облысының</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экология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департаменттерімен</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өнеркәсіптің</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ЕҚТ-</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ға</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жоспарлы</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түрде</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көшуін</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және</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КЭР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алуын</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түсіндіру</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шеңберінде</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оқыту</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вебинарлары</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өткізілді</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a:t>
            </a:r>
          </a:p>
          <a:p>
            <a:pPr indent="-182563" eaLnBrk="1" hangingPunct="1">
              <a:lnSpc>
                <a:spcPct val="150000"/>
              </a:lnSpc>
              <a:spcBef>
                <a:spcPts val="0"/>
              </a:spcBef>
              <a:buFont typeface="Arial" panose="020B0604020202020204" pitchFamily="34" charset="0"/>
              <a:buChar char="•"/>
            </a:pP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ССО 29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аясында</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Баку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қаласында</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Орталық</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Азия ЕҚТ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бюросының</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цифрлық</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платформасын</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құру</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бастамасы</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таныстырылды</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p>
        </p:txBody>
      </p:sp>
      <p:sp>
        <p:nvSpPr>
          <p:cNvPr id="4" name="Прямоугольник: скругленные углы 16">
            <a:extLst>
              <a:ext uri="{FF2B5EF4-FFF2-40B4-BE49-F238E27FC236}">
                <a16:creationId xmlns:a16="http://schemas.microsoft.com/office/drawing/2014/main" id="{76BC891C-A975-C522-FF6E-283C8D5BC2AD}"/>
              </a:ext>
            </a:extLst>
          </p:cNvPr>
          <p:cNvSpPr/>
          <p:nvPr/>
        </p:nvSpPr>
        <p:spPr>
          <a:xfrm>
            <a:off x="3215801" y="2163228"/>
            <a:ext cx="1275483" cy="618072"/>
          </a:xfrm>
          <a:prstGeom prst="roundRect">
            <a:avLst>
              <a:gd name="adj" fmla="val 7721"/>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algn="ctr" eaLnBrk="1" hangingPunct="1">
              <a:spcBef>
                <a:spcPts val="825"/>
              </a:spcBef>
            </a:pPr>
            <a:r>
              <a:rPr lang="ru-RU" altLang="ru-RU" sz="24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КТА</a:t>
            </a:r>
          </a:p>
        </p:txBody>
      </p:sp>
      <p:sp>
        <p:nvSpPr>
          <p:cNvPr id="11" name="Slide Number Placeholder 1">
            <a:extLst>
              <a:ext uri="{FF2B5EF4-FFF2-40B4-BE49-F238E27FC236}">
                <a16:creationId xmlns:a16="http://schemas.microsoft.com/office/drawing/2014/main" id="{69FF52A8-82EC-8BC3-BAC3-44F53BE8B569}"/>
              </a:ext>
            </a:extLst>
          </p:cNvPr>
          <p:cNvSpPr>
            <a:spLocks noGrp="1"/>
          </p:cNvSpPr>
          <p:nvPr>
            <p:ph type="sldNum" sz="quarter" idx="12"/>
          </p:nvPr>
        </p:nvSpPr>
        <p:spPr>
          <a:xfrm>
            <a:off x="13563600" y="9777412"/>
            <a:ext cx="4114800" cy="547688"/>
          </a:xfrm>
        </p:spPr>
        <p:txBody>
          <a:bodyPr/>
          <a:lstStyle/>
          <a:p>
            <a:pPr defTabSz="1371600" eaLnBrk="1" fontAlgn="auto" hangingPunct="1">
              <a:spcBef>
                <a:spcPts val="0"/>
              </a:spcBef>
              <a:spcAft>
                <a:spcPts val="0"/>
              </a:spcAft>
            </a:pPr>
            <a:fld id="{6B3CCD0A-A661-4717-AC1A-925CB584A779}" type="slidenum">
              <a:rPr lang="ru-RU">
                <a:solidFill>
                  <a:prstClr val="black">
                    <a:tint val="82000"/>
                  </a:prstClr>
                </a:solidFill>
                <a:latin typeface="Montserrat" panose="00000500000000000000" pitchFamily="2" charset="0"/>
              </a:rPr>
              <a:pPr defTabSz="1371600" eaLnBrk="1" fontAlgn="auto" hangingPunct="1">
                <a:spcBef>
                  <a:spcPts val="0"/>
                </a:spcBef>
                <a:spcAft>
                  <a:spcPts val="0"/>
                </a:spcAft>
              </a:pPr>
              <a:t>8</a:t>
            </a:fld>
            <a:endParaRPr lang="ru-RU" dirty="0">
              <a:solidFill>
                <a:prstClr val="black">
                  <a:tint val="82000"/>
                </a:prstClr>
              </a:solidFill>
              <a:latin typeface="Montserrat" panose="00000500000000000000" pitchFamily="2" charset="0"/>
            </a:endParaRPr>
          </a:p>
        </p:txBody>
      </p:sp>
      <p:sp>
        <p:nvSpPr>
          <p:cNvPr id="13" name="TextBox 12">
            <a:extLst>
              <a:ext uri="{FF2B5EF4-FFF2-40B4-BE49-F238E27FC236}">
                <a16:creationId xmlns:a16="http://schemas.microsoft.com/office/drawing/2014/main" id="{FC899DF1-5BCC-C1AC-0E9F-96322DEFF4E4}"/>
              </a:ext>
            </a:extLst>
          </p:cNvPr>
          <p:cNvSpPr txBox="1"/>
          <p:nvPr/>
        </p:nvSpPr>
        <p:spPr>
          <a:xfrm>
            <a:off x="10572491" y="2143810"/>
            <a:ext cx="4182279" cy="769441"/>
          </a:xfrm>
          <a:prstGeom prst="rect">
            <a:avLst/>
          </a:prstGeom>
          <a:noFill/>
        </p:spPr>
        <p:txBody>
          <a:bodyPr wrap="square">
            <a:spAutoFit/>
          </a:bodyPr>
          <a:lstStyle/>
          <a:p>
            <a:pPr algn="ctr" eaLnBrk="1" hangingPunct="1"/>
            <a:r>
              <a:rPr lang="ru-RU" altLang="ru-RU" sz="22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ЕҚТ БОЙЫНША АНЫҚТАМАЛЫҚТАР</a:t>
            </a:r>
          </a:p>
        </p:txBody>
      </p:sp>
      <p:sp>
        <p:nvSpPr>
          <p:cNvPr id="15" name="TextBox 14">
            <a:extLst>
              <a:ext uri="{FF2B5EF4-FFF2-40B4-BE49-F238E27FC236}">
                <a16:creationId xmlns:a16="http://schemas.microsoft.com/office/drawing/2014/main" id="{04242850-54E7-963C-E32B-42174186B02E}"/>
              </a:ext>
            </a:extLst>
          </p:cNvPr>
          <p:cNvSpPr txBox="1"/>
          <p:nvPr/>
        </p:nvSpPr>
        <p:spPr>
          <a:xfrm>
            <a:off x="7712508" y="2781300"/>
            <a:ext cx="9779554" cy="2693045"/>
          </a:xfrm>
          <a:prstGeom prst="rect">
            <a:avLst/>
          </a:prstGeom>
          <a:noFill/>
        </p:spPr>
        <p:txBody>
          <a:bodyPr wrap="square">
            <a:spAutoFit/>
          </a:bodyPr>
          <a:lstStyle/>
          <a:p>
            <a:pPr eaLnBrk="1" hangingPunct="1">
              <a:spcBef>
                <a:spcPts val="275"/>
              </a:spcBef>
            </a:pP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ББ-044 ББ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шеңберінде</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3</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ЕҚТ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бойынша</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анықтамалық</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әзірленді</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a:t>
            </a:r>
          </a:p>
          <a:p>
            <a:pPr eaLnBrk="1" hangingPunct="1">
              <a:spcBef>
                <a:spcPts val="275"/>
              </a:spcBef>
            </a:pPr>
            <a:r>
              <a:rPr lang="ru-RU" altLang="ru-RU" b="1"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1.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Атмосфералық</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ауаға</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және</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су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объектілеріне</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ластағыш</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заттар</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эмиссияларына</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мониторинг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жүргізу</a:t>
            </a:r>
            <a:endPar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endParaRPr>
          </a:p>
          <a:p>
            <a:pPr eaLnBrk="1" hangingPunct="1">
              <a:spcBef>
                <a:spcPts val="475"/>
              </a:spcBef>
            </a:pPr>
            <a:r>
              <a:rPr lang="ru-RU" altLang="ru-RU" b="1"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2.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Елді</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мекендердің</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орталықтандырылған</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су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бұру</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жүйелерінің</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сарқынды</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суларын</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тазарту</a:t>
            </a:r>
            <a:endPar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endParaRPr>
          </a:p>
          <a:p>
            <a:pPr eaLnBrk="1" hangingPunct="1">
              <a:spcBef>
                <a:spcPts val="375"/>
              </a:spcBef>
            </a:pPr>
            <a:r>
              <a:rPr lang="ru-RU" altLang="ru-RU" b="1"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3.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Негізгі</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органикалық</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химиялық</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заттар</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және</a:t>
            </a:r>
            <a:r>
              <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rPr>
              <a:t> полимер </a:t>
            </a:r>
            <a:r>
              <a:rPr lang="ru-RU" altLang="ru-RU" i="1" dirty="0" err="1">
                <a:solidFill>
                  <a:srgbClr val="000000"/>
                </a:solidFill>
                <a:latin typeface="Montserrat" panose="00000500000000000000" pitchFamily="2" charset="-52"/>
                <a:ea typeface="Trebuchet MS" panose="020B0603020202020204" pitchFamily="34" charset="0"/>
                <a:cs typeface="Times New Roman" panose="02020603050405020304" pitchFamily="18" charset="0"/>
              </a:rPr>
              <a:t>өндірісі</a:t>
            </a:r>
            <a:endParaRPr lang="ru-RU" altLang="ru-RU"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endParaRPr>
          </a:p>
          <a:p>
            <a:pPr eaLnBrk="1" hangingPunct="1">
              <a:spcBef>
                <a:spcPts val="375"/>
              </a:spcBef>
            </a:pPr>
            <a:endParaRPr lang="ru-RU" altLang="ru-RU" sz="500" i="1" dirty="0">
              <a:solidFill>
                <a:srgbClr val="000000"/>
              </a:solidFill>
              <a:latin typeface="Montserrat" panose="00000500000000000000" pitchFamily="2" charset="-52"/>
              <a:ea typeface="Trebuchet MS" panose="020B0603020202020204" pitchFamily="34" charset="0"/>
              <a:cs typeface="Times New Roman" panose="02020603050405020304" pitchFamily="18" charset="0"/>
            </a:endParaRPr>
          </a:p>
          <a:p>
            <a:pPr eaLnBrk="1" hangingPunct="1">
              <a:spcBef>
                <a:spcPts val="825"/>
              </a:spcBef>
            </a:pPr>
            <a:r>
              <a:rPr lang="ru-RU" altLang="ru-RU" dirty="0">
                <a:solidFill>
                  <a:srgbClr val="000000"/>
                </a:solidFill>
                <a:latin typeface="Montserrat" panose="00000500000000000000" pitchFamily="2" charset="-52"/>
                <a:cs typeface="Times New Roman" panose="02020603050405020304" pitchFamily="18" charset="0"/>
              </a:rPr>
              <a:t>«Титан </a:t>
            </a:r>
            <a:r>
              <a:rPr lang="ru-RU" altLang="ru-RU" dirty="0" err="1">
                <a:solidFill>
                  <a:srgbClr val="000000"/>
                </a:solidFill>
                <a:latin typeface="Montserrat" panose="00000500000000000000" pitchFamily="2" charset="-52"/>
                <a:cs typeface="Times New Roman" panose="02020603050405020304" pitchFamily="18" charset="0"/>
              </a:rPr>
              <a:t>және</a:t>
            </a:r>
            <a:r>
              <a:rPr lang="ru-RU" altLang="ru-RU" dirty="0">
                <a:solidFill>
                  <a:srgbClr val="000000"/>
                </a:solidFill>
                <a:latin typeface="Montserrat" panose="00000500000000000000" pitchFamily="2" charset="-52"/>
                <a:cs typeface="Times New Roman" panose="02020603050405020304" pitchFamily="18" charset="0"/>
              </a:rPr>
              <a:t> магний </a:t>
            </a:r>
            <a:r>
              <a:rPr lang="ru-RU" altLang="ru-RU" dirty="0" err="1">
                <a:solidFill>
                  <a:srgbClr val="000000"/>
                </a:solidFill>
                <a:latin typeface="Montserrat" panose="00000500000000000000" pitchFamily="2" charset="-52"/>
                <a:cs typeface="Times New Roman" panose="02020603050405020304" pitchFamily="18" charset="0"/>
              </a:rPr>
              <a:t>өндірісі</a:t>
            </a:r>
            <a:r>
              <a:rPr lang="ru-RU" altLang="ru-RU" dirty="0">
                <a:solidFill>
                  <a:srgbClr val="000000"/>
                </a:solidFill>
                <a:latin typeface="Montserrat" panose="00000500000000000000" pitchFamily="2" charset="-52"/>
                <a:cs typeface="Times New Roman" panose="02020603050405020304" pitchFamily="18" charset="0"/>
              </a:rPr>
              <a:t>» ЕҚТ </a:t>
            </a:r>
            <a:r>
              <a:rPr lang="ru-RU" altLang="ru-RU" dirty="0" err="1">
                <a:solidFill>
                  <a:srgbClr val="000000"/>
                </a:solidFill>
                <a:latin typeface="Montserrat" panose="00000500000000000000" pitchFamily="2" charset="-52"/>
                <a:cs typeface="Times New Roman" panose="02020603050405020304" pitchFamily="18" charset="0"/>
              </a:rPr>
              <a:t>бойынша</a:t>
            </a:r>
            <a:r>
              <a:rPr lang="ru-RU" altLang="ru-RU" dirty="0">
                <a:solidFill>
                  <a:srgbClr val="000000"/>
                </a:solidFill>
                <a:latin typeface="Montserrat" panose="00000500000000000000" pitchFamily="2" charset="-52"/>
                <a:cs typeface="Times New Roman" panose="02020603050405020304" pitchFamily="18" charset="0"/>
              </a:rPr>
              <a:t> </a:t>
            </a:r>
            <a:r>
              <a:rPr lang="ru-RU" altLang="ru-RU" dirty="0" err="1">
                <a:solidFill>
                  <a:srgbClr val="000000"/>
                </a:solidFill>
                <a:latin typeface="Montserrat" panose="00000500000000000000" pitchFamily="2" charset="-52"/>
                <a:cs typeface="Times New Roman" panose="02020603050405020304" pitchFamily="18" charset="0"/>
              </a:rPr>
              <a:t>анықтамалығы</a:t>
            </a:r>
            <a:r>
              <a:rPr lang="ru-RU" altLang="ru-RU" dirty="0">
                <a:solidFill>
                  <a:srgbClr val="000000"/>
                </a:solidFill>
                <a:latin typeface="Montserrat" panose="00000500000000000000" pitchFamily="2" charset="-52"/>
                <a:cs typeface="Times New Roman" panose="02020603050405020304" pitchFamily="18" charset="0"/>
              </a:rPr>
              <a:t> </a:t>
            </a:r>
            <a:r>
              <a:rPr lang="ru-RU" altLang="ru-RU" dirty="0" err="1">
                <a:solidFill>
                  <a:srgbClr val="000000"/>
                </a:solidFill>
                <a:latin typeface="Montserrat" panose="00000500000000000000" pitchFamily="2" charset="-52"/>
                <a:cs typeface="Times New Roman" panose="02020603050405020304" pitchFamily="18" charset="0"/>
              </a:rPr>
              <a:t>әзірленді</a:t>
            </a:r>
            <a:r>
              <a:rPr lang="ru-RU" altLang="ru-RU" dirty="0">
                <a:solidFill>
                  <a:srgbClr val="000000"/>
                </a:solidFill>
                <a:latin typeface="Montserrat" panose="00000500000000000000" pitchFamily="2" charset="-52"/>
                <a:cs typeface="Times New Roman" panose="02020603050405020304" pitchFamily="18" charset="0"/>
              </a:rPr>
              <a:t> (</a:t>
            </a:r>
            <a:r>
              <a:rPr lang="ru-RU" altLang="ru-RU" dirty="0" err="1">
                <a:solidFill>
                  <a:srgbClr val="000000"/>
                </a:solidFill>
                <a:latin typeface="Montserrat" panose="00000500000000000000" pitchFamily="2" charset="-52"/>
                <a:cs typeface="Times New Roman" panose="02020603050405020304" pitchFamily="18" charset="0"/>
              </a:rPr>
              <a:t>коммерциялық</a:t>
            </a:r>
            <a:r>
              <a:rPr lang="ru-RU" altLang="ru-RU" dirty="0">
                <a:solidFill>
                  <a:srgbClr val="000000"/>
                </a:solidFill>
                <a:latin typeface="Montserrat" panose="00000500000000000000" pitchFamily="2" charset="-52"/>
                <a:cs typeface="Times New Roman" panose="02020603050405020304" pitchFamily="18" charset="0"/>
              </a:rPr>
              <a:t> </a:t>
            </a:r>
            <a:r>
              <a:rPr lang="ru-RU" altLang="ru-RU" dirty="0" err="1">
                <a:solidFill>
                  <a:srgbClr val="000000"/>
                </a:solidFill>
                <a:latin typeface="Montserrat" panose="00000500000000000000" pitchFamily="2" charset="-52"/>
                <a:cs typeface="Times New Roman" panose="02020603050405020304" pitchFamily="18" charset="0"/>
              </a:rPr>
              <a:t>негізде</a:t>
            </a:r>
            <a:r>
              <a:rPr lang="ru-RU" altLang="ru-RU" dirty="0">
                <a:solidFill>
                  <a:srgbClr val="000000"/>
                </a:solidFill>
                <a:latin typeface="Montserrat" panose="00000500000000000000" pitchFamily="2" charset="-52"/>
                <a:cs typeface="Times New Roman" panose="02020603050405020304" pitchFamily="18" charset="0"/>
              </a:rPr>
              <a:t>)</a:t>
            </a:r>
            <a:endPar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54D7303-8364-24B2-DD73-7164CC3F9455}"/>
              </a:ext>
            </a:extLst>
          </p:cNvPr>
          <p:cNvSpPr txBox="1"/>
          <p:nvPr/>
        </p:nvSpPr>
        <p:spPr>
          <a:xfrm>
            <a:off x="1086624" y="3052990"/>
            <a:ext cx="5611156" cy="1938992"/>
          </a:xfrm>
          <a:prstGeom prst="rect">
            <a:avLst/>
          </a:prstGeom>
          <a:noFill/>
        </p:spPr>
        <p:txBody>
          <a:bodyPr wrap="square">
            <a:spAutoFit/>
          </a:bodyPr>
          <a:lstStyle/>
          <a:p>
            <a:pPr marL="342900" indent="-342900" eaLnBrk="1" hangingPunct="1">
              <a:spcBef>
                <a:spcPts val="825"/>
              </a:spcBef>
              <a:buFont typeface="Wingdings" panose="05000000000000000000" pitchFamily="2" charset="2"/>
              <a:buChar char="ü"/>
            </a:pPr>
            <a:r>
              <a:rPr lang="ru-RU" altLang="ru-RU"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8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шарт</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жасалды</a:t>
            </a:r>
            <a:endPar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endParaRPr>
          </a:p>
          <a:p>
            <a:pPr marL="342900" indent="-342900" eaLnBrk="1" hangingPunct="1">
              <a:spcBef>
                <a:spcPts val="825"/>
              </a:spcBef>
              <a:buFont typeface="Wingdings" panose="05000000000000000000" pitchFamily="2" charset="2"/>
              <a:buChar char="ü"/>
            </a:pPr>
            <a:r>
              <a:rPr lang="ru-RU" altLang="ru-RU" sz="20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30</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кеңес</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өткізілді</a:t>
            </a:r>
            <a:endPar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endParaRPr>
          </a:p>
          <a:p>
            <a:pPr marL="342900" indent="-342900" eaLnBrk="1" hangingPunct="1">
              <a:spcBef>
                <a:spcPts val="825"/>
              </a:spcBef>
              <a:buFont typeface="Wingdings" panose="05000000000000000000" pitchFamily="2" charset="2"/>
              <a:buChar char="ü"/>
            </a:pPr>
            <a:r>
              <a:rPr lang="ru-RU" altLang="ru-RU" sz="20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7</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техникалық</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жұмыс</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тобы</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құрылды</a:t>
            </a:r>
            <a:endPar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endParaRPr>
          </a:p>
          <a:p>
            <a:pPr marL="342900" indent="-342900" eaLnBrk="1" hangingPunct="1">
              <a:spcBef>
                <a:spcPts val="825"/>
              </a:spcBef>
              <a:buFont typeface="Wingdings" panose="05000000000000000000" pitchFamily="2" charset="2"/>
              <a:buChar char="ü"/>
            </a:pPr>
            <a:r>
              <a:rPr lang="ru-RU" altLang="ru-RU" sz="20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3</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салалық</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есеп</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әзіренді</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және</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sz="2000" b="1"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5</a:t>
            </a:r>
            <a:r>
              <a:rPr lang="ru-RU" altLang="ru-RU" dirty="0">
                <a:solidFill>
                  <a:srgbClr val="000000"/>
                </a:solidFill>
                <a:latin typeface="Montserrat" panose="00000500000000000000" pitchFamily="2" charset="-52"/>
                <a:ea typeface="Arial Black" panose="020B0A04020102020204" pitchFamily="34" charset="0"/>
                <a:cs typeface="Times New Roman" panose="02020603050405020304" pitchFamily="18" charset="0"/>
              </a:rPr>
              <a:t> </a:t>
            </a:r>
            <a:r>
              <a:rPr lang="ru-RU" altLang="ru-RU" dirty="0" err="1">
                <a:solidFill>
                  <a:srgbClr val="000000"/>
                </a:solidFill>
                <a:latin typeface="Montserrat" panose="00000500000000000000" pitchFamily="2" charset="-52"/>
                <a:ea typeface="Arial Black" panose="020B0A04020102020204" pitchFamily="34" charset="0"/>
                <a:cs typeface="Times New Roman" panose="02020603050405020304" pitchFamily="18" charset="0"/>
              </a:rPr>
              <a:t>өзектілендірілді</a:t>
            </a:r>
            <a:endParaRPr lang="ru-RU" altLang="ru-RU" sz="1600" dirty="0">
              <a:solidFill>
                <a:srgbClr val="000000"/>
              </a:solidFill>
              <a:latin typeface="Montserrat" panose="00000500000000000000" pitchFamily="2" charset="-52"/>
              <a:ea typeface="Arial Black" panose="020B0A0402010202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27589e7125_0_0"/>
          <p:cNvSpPr txBox="1">
            <a:spLocks noGrp="1"/>
          </p:cNvSpPr>
          <p:nvPr>
            <p:ph type="sldNum" idx="12"/>
          </p:nvPr>
        </p:nvSpPr>
        <p:spPr>
          <a:xfrm>
            <a:off x="17613438" y="9546078"/>
            <a:ext cx="530550" cy="547650"/>
          </a:xfrm>
          <a:prstGeom prst="rect">
            <a:avLst/>
          </a:prstGeom>
          <a:noFill/>
          <a:ln>
            <a:noFill/>
          </a:ln>
        </p:spPr>
        <p:txBody>
          <a:bodyPr spcFirstLastPara="1" vert="horz" wrap="square" lIns="137138" tIns="68550" rIns="137138" bIns="68550" numCol="1" anchor="ctr" anchorCtr="0" compatLnSpc="1">
            <a:prstTxWarp prst="textNoShape">
              <a:avLst/>
            </a:prstTxWarp>
            <a:noAutofit/>
          </a:bodyPr>
          <a:lstStyle/>
          <a:p>
            <a:pPr>
              <a:spcAft>
                <a:spcPts val="0"/>
              </a:spcAft>
            </a:pPr>
            <a:fld id="{00000000-1234-1234-1234-123412341234}" type="slidenum">
              <a:rPr lang="ru-RU"/>
              <a:pPr>
                <a:spcAft>
                  <a:spcPts val="0"/>
                </a:spcAft>
              </a:pPr>
              <a:t>9</a:t>
            </a:fld>
            <a:endParaRPr/>
          </a:p>
        </p:txBody>
      </p:sp>
      <p:sp>
        <p:nvSpPr>
          <p:cNvPr id="111" name="Google Shape;111;g327589e7125_0_0"/>
          <p:cNvSpPr/>
          <p:nvPr/>
        </p:nvSpPr>
        <p:spPr>
          <a:xfrm>
            <a:off x="922121" y="2095500"/>
            <a:ext cx="7860713" cy="2207063"/>
          </a:xfrm>
          <a:custGeom>
            <a:avLst/>
            <a:gdLst/>
            <a:ahLst/>
            <a:cxnLst/>
            <a:rect l="l" t="t" r="r" b="b"/>
            <a:pathLst>
              <a:path w="10000" h="10000" extrusionOk="0">
                <a:moveTo>
                  <a:pt x="0" y="10000"/>
                </a:moveTo>
                <a:lnTo>
                  <a:pt x="0" y="0"/>
                </a:lnTo>
                <a:lnTo>
                  <a:pt x="10000" y="2000"/>
                </a:lnTo>
                <a:lnTo>
                  <a:pt x="10000" y="8000"/>
                </a:lnTo>
                <a:lnTo>
                  <a:pt x="0" y="10000"/>
                </a:lnTo>
                <a:close/>
              </a:path>
            </a:pathLst>
          </a:custGeom>
          <a:noFill/>
          <a:ln>
            <a:noFill/>
          </a:ln>
        </p:spPr>
        <p:txBody>
          <a:bodyPr spcFirstLastPara="1" wrap="square" lIns="104775" tIns="601800" rIns="103425" bIns="601800" anchor="ctr" anchorCtr="0">
            <a:noAutofit/>
          </a:bodyPr>
          <a:lstStyle/>
          <a:p>
            <a:pPr algn="just">
              <a:lnSpc>
                <a:spcPct val="90000"/>
              </a:lnSpc>
              <a:spcBef>
                <a:spcPts val="0"/>
              </a:spcBef>
              <a:spcAft>
                <a:spcPts val="0"/>
              </a:spcAft>
            </a:pPr>
            <a:r>
              <a:rPr lang="ru-RU" sz="2400" b="1" dirty="0">
                <a:solidFill>
                  <a:schemeClr val="dk1"/>
                </a:solidFill>
                <a:latin typeface="Montserrat"/>
                <a:ea typeface="Montserrat"/>
                <a:cs typeface="Montserrat"/>
                <a:sym typeface="Montserrat"/>
              </a:rPr>
              <a:t>«</a:t>
            </a:r>
            <a:r>
              <a:rPr lang="ru-RU" sz="2400" b="1" dirty="0" err="1">
                <a:solidFill>
                  <a:schemeClr val="dk1"/>
                </a:solidFill>
                <a:latin typeface="Montserrat"/>
                <a:ea typeface="Montserrat"/>
                <a:cs typeface="Montserrat"/>
                <a:sym typeface="Montserrat"/>
              </a:rPr>
              <a:t>Жасыл</a:t>
            </a:r>
            <a:r>
              <a:rPr lang="ru-RU" sz="2400" b="1" dirty="0">
                <a:solidFill>
                  <a:schemeClr val="dk1"/>
                </a:solidFill>
                <a:latin typeface="Montserrat"/>
                <a:ea typeface="Montserrat"/>
                <a:cs typeface="Montserrat"/>
                <a:sym typeface="Montserrat"/>
              </a:rPr>
              <a:t>» </a:t>
            </a:r>
            <a:r>
              <a:rPr lang="ru-RU" sz="2400" b="1" dirty="0" err="1">
                <a:solidFill>
                  <a:schemeClr val="dk1"/>
                </a:solidFill>
                <a:latin typeface="Montserrat"/>
                <a:ea typeface="Montserrat"/>
                <a:cs typeface="Montserrat"/>
                <a:sym typeface="Montserrat"/>
              </a:rPr>
              <a:t>технологиялар</a:t>
            </a:r>
            <a:r>
              <a:rPr lang="ru-RU" sz="2400" b="1" dirty="0">
                <a:solidFill>
                  <a:schemeClr val="dk1"/>
                </a:solidFill>
                <a:latin typeface="Montserrat"/>
                <a:ea typeface="Montserrat"/>
                <a:cs typeface="Montserrat"/>
                <a:sym typeface="Montserrat"/>
              </a:rPr>
              <a:t> мен </a:t>
            </a:r>
            <a:r>
              <a:rPr lang="ru-RU" sz="2400" b="1" dirty="0" err="1">
                <a:solidFill>
                  <a:schemeClr val="dk1"/>
                </a:solidFill>
                <a:latin typeface="Montserrat"/>
                <a:ea typeface="Montserrat"/>
                <a:cs typeface="Montserrat"/>
                <a:sym typeface="Montserrat"/>
              </a:rPr>
              <a:t>жобалар</a:t>
            </a:r>
            <a:r>
              <a:rPr lang="ru-RU" sz="2400" b="1" dirty="0">
                <a:solidFill>
                  <a:schemeClr val="dk1"/>
                </a:solidFill>
                <a:latin typeface="Montserrat"/>
                <a:ea typeface="Montserrat"/>
                <a:cs typeface="Montserrat"/>
                <a:sym typeface="Montserrat"/>
              </a:rPr>
              <a:t> </a:t>
            </a:r>
            <a:r>
              <a:rPr lang="ru-RU" sz="2400" b="1" dirty="0" err="1">
                <a:solidFill>
                  <a:schemeClr val="dk1"/>
                </a:solidFill>
                <a:latin typeface="Montserrat"/>
                <a:ea typeface="Montserrat"/>
                <a:cs typeface="Montserrat"/>
                <a:sym typeface="Montserrat"/>
              </a:rPr>
              <a:t>тізілімі</a:t>
            </a:r>
            <a:r>
              <a:rPr lang="ru-RU" sz="2400" b="1" dirty="0">
                <a:solidFill>
                  <a:schemeClr val="dk1"/>
                </a:solidFill>
                <a:latin typeface="Montserrat"/>
                <a:ea typeface="Montserrat"/>
                <a:cs typeface="Montserrat"/>
                <a:sym typeface="Montserrat"/>
              </a:rPr>
              <a:t> </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отандық</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өндірушілер</a:t>
            </a:r>
            <a:r>
              <a:rPr lang="ru-RU" sz="2400" dirty="0">
                <a:solidFill>
                  <a:schemeClr val="dk1"/>
                </a:solidFill>
                <a:latin typeface="Montserrat"/>
                <a:ea typeface="Montserrat"/>
                <a:cs typeface="Montserrat"/>
                <a:sym typeface="Montserrat"/>
              </a:rPr>
              <a:t> мен </a:t>
            </a:r>
            <a:r>
              <a:rPr lang="ru-RU" sz="2400" dirty="0" err="1">
                <a:solidFill>
                  <a:schemeClr val="dk1"/>
                </a:solidFill>
                <a:latin typeface="Montserrat"/>
                <a:ea typeface="Montserrat"/>
                <a:cs typeface="Montserrat"/>
                <a:sym typeface="Montserrat"/>
              </a:rPr>
              <a:t>жасыл</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технологиялар</a:t>
            </a:r>
            <a:r>
              <a:rPr lang="ru-RU" sz="2400" dirty="0">
                <a:solidFill>
                  <a:schemeClr val="dk1"/>
                </a:solidFill>
                <a:latin typeface="Montserrat"/>
                <a:ea typeface="Montserrat"/>
                <a:cs typeface="Montserrat"/>
                <a:sym typeface="Montserrat"/>
              </a:rPr>
              <a:t> мен </a:t>
            </a:r>
            <a:r>
              <a:rPr lang="ru-RU" sz="2400" dirty="0" err="1">
                <a:solidFill>
                  <a:schemeClr val="dk1"/>
                </a:solidFill>
                <a:latin typeface="Montserrat"/>
                <a:ea typeface="Montserrat"/>
                <a:cs typeface="Montserrat"/>
                <a:sym typeface="Montserrat"/>
              </a:rPr>
              <a:t>жабдықтарды</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жеткізушілердің</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жасыл</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технологиялар</a:t>
            </a:r>
            <a:r>
              <a:rPr lang="ru-RU" sz="2400" dirty="0">
                <a:solidFill>
                  <a:schemeClr val="dk1"/>
                </a:solidFill>
                <a:latin typeface="Montserrat"/>
                <a:ea typeface="Montserrat"/>
                <a:cs typeface="Montserrat"/>
                <a:sym typeface="Montserrat"/>
              </a:rPr>
              <a:t> мен </a:t>
            </a:r>
            <a:r>
              <a:rPr lang="ru-RU" sz="2400" dirty="0" err="1">
                <a:solidFill>
                  <a:schemeClr val="dk1"/>
                </a:solidFill>
                <a:latin typeface="Montserrat"/>
                <a:ea typeface="Montserrat"/>
                <a:cs typeface="Montserrat"/>
                <a:sym typeface="Montserrat"/>
              </a:rPr>
              <a:t>жобалар</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бойынша</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жүйеленген</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кезең-кезеңімен</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толықтырылатын</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және</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нақтыланатын</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деректер</a:t>
            </a:r>
            <a:r>
              <a:rPr lang="ru-RU" sz="2400" dirty="0">
                <a:solidFill>
                  <a:schemeClr val="dk1"/>
                </a:solidFill>
                <a:latin typeface="Montserrat"/>
                <a:ea typeface="Montserrat"/>
                <a:cs typeface="Montserrat"/>
                <a:sym typeface="Montserrat"/>
              </a:rPr>
              <a:t> </a:t>
            </a:r>
            <a:r>
              <a:rPr lang="ru-RU" sz="2400" dirty="0" err="1">
                <a:solidFill>
                  <a:schemeClr val="dk1"/>
                </a:solidFill>
                <a:latin typeface="Montserrat"/>
                <a:ea typeface="Montserrat"/>
                <a:cs typeface="Montserrat"/>
                <a:sym typeface="Montserrat"/>
              </a:rPr>
              <a:t>жиынтығы</a:t>
            </a:r>
            <a:r>
              <a:rPr lang="ru-RU" sz="2400" dirty="0">
                <a:solidFill>
                  <a:schemeClr val="dk1"/>
                </a:solidFill>
                <a:latin typeface="Montserrat"/>
                <a:ea typeface="Montserrat"/>
                <a:cs typeface="Montserrat"/>
                <a:sym typeface="Montserrat"/>
              </a:rPr>
              <a:t>.</a:t>
            </a:r>
            <a:endParaRPr sz="2400" dirty="0"/>
          </a:p>
        </p:txBody>
      </p:sp>
      <p:sp>
        <p:nvSpPr>
          <p:cNvPr id="112" name="Google Shape;112;g327589e7125_0_0"/>
          <p:cNvSpPr/>
          <p:nvPr/>
        </p:nvSpPr>
        <p:spPr>
          <a:xfrm>
            <a:off x="2023976" y="4672632"/>
            <a:ext cx="4060350" cy="764438"/>
          </a:xfrm>
          <a:custGeom>
            <a:avLst/>
            <a:gdLst/>
            <a:ahLst/>
            <a:cxnLst/>
            <a:rect l="l" t="t" r="r" b="b"/>
            <a:pathLst>
              <a:path w="10000" h="10000" extrusionOk="0">
                <a:moveTo>
                  <a:pt x="0" y="10000"/>
                </a:moveTo>
                <a:lnTo>
                  <a:pt x="0" y="0"/>
                </a:lnTo>
                <a:lnTo>
                  <a:pt x="10000" y="2000"/>
                </a:lnTo>
                <a:lnTo>
                  <a:pt x="10000" y="8000"/>
                </a:lnTo>
                <a:lnTo>
                  <a:pt x="0" y="10000"/>
                </a:lnTo>
                <a:close/>
              </a:path>
            </a:pathLst>
          </a:custGeom>
          <a:noFill/>
          <a:ln>
            <a:noFill/>
          </a:ln>
        </p:spPr>
        <p:txBody>
          <a:bodyPr spcFirstLastPara="1" wrap="square" lIns="104775" tIns="601800" rIns="103425" bIns="601800" anchor="ctr" anchorCtr="0">
            <a:noAutofit/>
          </a:bodyPr>
          <a:lstStyle/>
          <a:p>
            <a:pPr>
              <a:lnSpc>
                <a:spcPct val="90000"/>
              </a:lnSpc>
              <a:spcBef>
                <a:spcPts val="0"/>
              </a:spcBef>
              <a:spcAft>
                <a:spcPts val="0"/>
              </a:spcAft>
            </a:pPr>
            <a:r>
              <a:rPr lang="ru-RU" sz="2400" b="1" dirty="0" err="1">
                <a:solidFill>
                  <a:schemeClr val="dk1"/>
                </a:solidFill>
                <a:latin typeface="Montserrat"/>
                <a:ea typeface="Montserrat"/>
                <a:cs typeface="Montserrat"/>
                <a:sym typeface="Montserrat"/>
              </a:rPr>
              <a:t>Тізілімнің</a:t>
            </a:r>
            <a:r>
              <a:rPr lang="ru-RU" sz="2400" b="1" dirty="0">
                <a:solidFill>
                  <a:schemeClr val="dk1"/>
                </a:solidFill>
                <a:latin typeface="Montserrat"/>
                <a:ea typeface="Montserrat"/>
                <a:cs typeface="Montserrat"/>
                <a:sym typeface="Montserrat"/>
              </a:rPr>
              <a:t> </a:t>
            </a:r>
            <a:r>
              <a:rPr lang="ru-RU" sz="2400" b="1" dirty="0" err="1">
                <a:solidFill>
                  <a:schemeClr val="dk1"/>
                </a:solidFill>
                <a:latin typeface="Montserrat"/>
                <a:ea typeface="Montserrat"/>
                <a:cs typeface="Montserrat"/>
                <a:sym typeface="Montserrat"/>
              </a:rPr>
              <a:t>мақсаты</a:t>
            </a:r>
            <a:r>
              <a:rPr lang="ru-RU" sz="2400" b="1" dirty="0">
                <a:solidFill>
                  <a:schemeClr val="dk1"/>
                </a:solidFill>
                <a:latin typeface="Montserrat"/>
                <a:ea typeface="Montserrat"/>
                <a:cs typeface="Montserrat"/>
                <a:sym typeface="Montserrat"/>
              </a:rPr>
              <a:t>: </a:t>
            </a:r>
            <a:endParaRPr sz="2400" b="1" dirty="0">
              <a:solidFill>
                <a:schemeClr val="dk1"/>
              </a:solidFill>
              <a:latin typeface="Montserrat"/>
              <a:ea typeface="Montserrat"/>
              <a:cs typeface="Montserrat"/>
              <a:sym typeface="Montserrat"/>
            </a:endParaRPr>
          </a:p>
        </p:txBody>
      </p:sp>
      <p:sp>
        <p:nvSpPr>
          <p:cNvPr id="113" name="Google Shape;113;g327589e7125_0_0"/>
          <p:cNvSpPr/>
          <p:nvPr/>
        </p:nvSpPr>
        <p:spPr>
          <a:xfrm>
            <a:off x="9427351" y="2019300"/>
            <a:ext cx="3996900" cy="1472063"/>
          </a:xfrm>
          <a:custGeom>
            <a:avLst/>
            <a:gdLst/>
            <a:ahLst/>
            <a:cxnLst/>
            <a:rect l="l" t="t" r="r" b="b"/>
            <a:pathLst>
              <a:path w="10000" h="10000" extrusionOk="0">
                <a:moveTo>
                  <a:pt x="0" y="10000"/>
                </a:moveTo>
                <a:lnTo>
                  <a:pt x="0" y="0"/>
                </a:lnTo>
                <a:lnTo>
                  <a:pt x="10000" y="2000"/>
                </a:lnTo>
                <a:lnTo>
                  <a:pt x="10000" y="8000"/>
                </a:lnTo>
                <a:lnTo>
                  <a:pt x="0" y="10000"/>
                </a:lnTo>
                <a:close/>
              </a:path>
            </a:pathLst>
          </a:custGeom>
          <a:noFill/>
          <a:ln>
            <a:noFill/>
          </a:ln>
        </p:spPr>
        <p:txBody>
          <a:bodyPr spcFirstLastPara="1" wrap="square" lIns="104775" tIns="601800" rIns="103425" bIns="601800" anchor="ctr" anchorCtr="0">
            <a:noAutofit/>
          </a:bodyPr>
          <a:lstStyle/>
          <a:p>
            <a:pPr algn="ctr">
              <a:lnSpc>
                <a:spcPct val="90000"/>
              </a:lnSpc>
              <a:spcBef>
                <a:spcPts val="0"/>
              </a:spcBef>
              <a:spcAft>
                <a:spcPts val="0"/>
              </a:spcAft>
            </a:pPr>
            <a:r>
              <a:rPr lang="kk-KZ" sz="2400" b="1" dirty="0">
                <a:solidFill>
                  <a:srgbClr val="262626"/>
                </a:solidFill>
                <a:uFill>
                  <a:noFill/>
                </a:uFill>
                <a:latin typeface="Montserrat"/>
                <a:ea typeface="Montserrat"/>
                <a:cs typeface="Montserrat"/>
                <a:sym typeface="Montserrat"/>
              </a:rPr>
              <a:t>Тізілімге </a:t>
            </a:r>
            <a:r>
              <a:rPr lang="ru-RU" sz="4400" b="1" dirty="0">
                <a:solidFill>
                  <a:srgbClr val="4EA72E"/>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33 </a:t>
            </a:r>
            <a:r>
              <a:rPr lang="ru-RU" sz="4400" b="1" dirty="0" err="1">
                <a:solidFill>
                  <a:srgbClr val="4EA72E"/>
                </a:solidFill>
                <a:uFill>
                  <a:noFill/>
                </a:uFill>
                <a:latin typeface="Montserrat"/>
                <a:ea typeface="Montserrat"/>
                <a:cs typeface="Montserrat"/>
                <a:sym typeface="Montserrat"/>
              </a:rPr>
              <a:t>жоба</a:t>
            </a:r>
            <a:r>
              <a:rPr lang="ru-RU" sz="4400" b="1" dirty="0">
                <a:solidFill>
                  <a:srgbClr val="4EA72E"/>
                </a:solidFill>
                <a:uFill>
                  <a:noFill/>
                </a:uFill>
                <a:latin typeface="Montserrat"/>
                <a:ea typeface="Montserrat"/>
                <a:cs typeface="Montserrat"/>
                <a:sym typeface="Montserrat"/>
              </a:rPr>
              <a:t> </a:t>
            </a:r>
            <a:r>
              <a:rPr lang="kk-KZ" sz="2400" b="1" dirty="0">
                <a:solidFill>
                  <a:srgbClr val="262626"/>
                </a:solidFill>
                <a:uFill>
                  <a:noFill/>
                </a:uFill>
                <a:latin typeface="Montserrat"/>
                <a:ea typeface="Montserrat"/>
                <a:cs typeface="Montserrat"/>
                <a:sym typeface="Montserrat"/>
              </a:rPr>
              <a:t>енгізілді</a:t>
            </a:r>
            <a:endParaRPr lang="kk-KZ" sz="1600" dirty="0"/>
          </a:p>
          <a:p>
            <a:pPr algn="ctr">
              <a:lnSpc>
                <a:spcPct val="90000"/>
              </a:lnSpc>
              <a:spcBef>
                <a:spcPts val="945"/>
              </a:spcBef>
              <a:spcAft>
                <a:spcPts val="0"/>
              </a:spcAft>
            </a:pPr>
            <a:endParaRPr sz="2400" b="1" dirty="0">
              <a:solidFill>
                <a:srgbClr val="4EA72E"/>
              </a:solidFill>
              <a:latin typeface="Montserrat"/>
              <a:ea typeface="Montserrat"/>
              <a:cs typeface="Montserrat"/>
              <a:sym typeface="Montserrat"/>
            </a:endParaRPr>
          </a:p>
        </p:txBody>
      </p:sp>
      <p:sp>
        <p:nvSpPr>
          <p:cNvPr id="114" name="Google Shape;114;g327589e7125_0_0"/>
          <p:cNvSpPr txBox="1"/>
          <p:nvPr/>
        </p:nvSpPr>
        <p:spPr>
          <a:xfrm>
            <a:off x="2023976" y="7512391"/>
            <a:ext cx="5616450" cy="747836"/>
          </a:xfrm>
          <a:prstGeom prst="rect">
            <a:avLst/>
          </a:prstGeom>
          <a:noFill/>
          <a:ln>
            <a:noFill/>
          </a:ln>
        </p:spPr>
        <p:txBody>
          <a:bodyPr spcFirstLastPara="1" wrap="square" lIns="137138" tIns="68550" rIns="137138" bIns="68550" anchor="t" anchorCtr="0">
            <a:spAutoFit/>
          </a:bodyPr>
          <a:lstStyle/>
          <a:p>
            <a:pPr>
              <a:lnSpc>
                <a:spcPct val="90000"/>
              </a:lnSpc>
              <a:spcBef>
                <a:spcPts val="0"/>
              </a:spcBef>
              <a:spcAft>
                <a:spcPts val="0"/>
              </a:spcAft>
            </a:pPr>
            <a:r>
              <a:rPr lang="ru-RU" sz="2200" dirty="0">
                <a:solidFill>
                  <a:schemeClr val="dk1"/>
                </a:solidFill>
                <a:latin typeface="Montserrat"/>
                <a:ea typeface="Montserrat"/>
                <a:cs typeface="Montserrat"/>
                <a:sym typeface="Montserrat"/>
              </a:rPr>
              <a:t>«</a:t>
            </a:r>
            <a:r>
              <a:rPr lang="ru-RU" sz="2200" dirty="0" err="1">
                <a:solidFill>
                  <a:schemeClr val="dk1"/>
                </a:solidFill>
                <a:latin typeface="Montserrat"/>
                <a:ea typeface="Montserrat"/>
                <a:cs typeface="Montserrat"/>
                <a:sym typeface="Montserrat"/>
              </a:rPr>
              <a:t>Жасыл</a:t>
            </a:r>
            <a:r>
              <a:rPr lang="ru-RU" sz="2200" dirty="0">
                <a:solidFill>
                  <a:schemeClr val="dk1"/>
                </a:solidFill>
                <a:latin typeface="Montserrat"/>
                <a:ea typeface="Montserrat"/>
                <a:cs typeface="Montserrat"/>
                <a:sym typeface="Montserrat"/>
              </a:rPr>
              <a:t>» </a:t>
            </a:r>
            <a:r>
              <a:rPr lang="ru-RU" sz="2200" dirty="0" err="1">
                <a:solidFill>
                  <a:schemeClr val="dk1"/>
                </a:solidFill>
                <a:latin typeface="Montserrat"/>
                <a:ea typeface="Montserrat"/>
                <a:cs typeface="Montserrat"/>
                <a:sym typeface="Montserrat"/>
              </a:rPr>
              <a:t>жобаларды</a:t>
            </a:r>
            <a:r>
              <a:rPr lang="ru-RU" sz="2200" dirty="0">
                <a:solidFill>
                  <a:schemeClr val="dk1"/>
                </a:solidFill>
                <a:latin typeface="Montserrat"/>
                <a:ea typeface="Montserrat"/>
                <a:cs typeface="Montserrat"/>
                <a:sym typeface="Montserrat"/>
              </a:rPr>
              <a:t> </a:t>
            </a:r>
            <a:r>
              <a:rPr lang="ru-RU" sz="2200" dirty="0" err="1">
                <a:solidFill>
                  <a:schemeClr val="dk1"/>
                </a:solidFill>
                <a:latin typeface="Montserrat"/>
                <a:ea typeface="Montserrat"/>
                <a:cs typeface="Montserrat"/>
                <a:sym typeface="Montserrat"/>
              </a:rPr>
              <a:t>іске</a:t>
            </a:r>
            <a:r>
              <a:rPr lang="ru-RU" sz="2200" dirty="0">
                <a:solidFill>
                  <a:schemeClr val="dk1"/>
                </a:solidFill>
                <a:latin typeface="Montserrat"/>
                <a:ea typeface="Montserrat"/>
                <a:cs typeface="Montserrat"/>
                <a:sym typeface="Montserrat"/>
              </a:rPr>
              <a:t> </a:t>
            </a:r>
            <a:r>
              <a:rPr lang="ru-RU" sz="2200" dirty="0" err="1">
                <a:solidFill>
                  <a:schemeClr val="dk1"/>
                </a:solidFill>
                <a:latin typeface="Montserrat"/>
                <a:ea typeface="Montserrat"/>
                <a:cs typeface="Montserrat"/>
                <a:sym typeface="Montserrat"/>
              </a:rPr>
              <a:t>асыру</a:t>
            </a:r>
            <a:r>
              <a:rPr lang="ru-RU" sz="2200" dirty="0">
                <a:solidFill>
                  <a:schemeClr val="dk1"/>
                </a:solidFill>
                <a:latin typeface="Montserrat"/>
                <a:ea typeface="Montserrat"/>
                <a:cs typeface="Montserrat"/>
                <a:sym typeface="Montserrat"/>
              </a:rPr>
              <a:t> </a:t>
            </a:r>
            <a:r>
              <a:rPr lang="ru-RU" sz="2200" dirty="0" err="1">
                <a:solidFill>
                  <a:schemeClr val="dk1"/>
                </a:solidFill>
                <a:latin typeface="Montserrat"/>
                <a:ea typeface="Montserrat"/>
                <a:cs typeface="Montserrat"/>
                <a:sym typeface="Montserrat"/>
              </a:rPr>
              <a:t>үшін</a:t>
            </a:r>
            <a:r>
              <a:rPr lang="ru-RU" sz="2200" dirty="0">
                <a:solidFill>
                  <a:schemeClr val="dk1"/>
                </a:solidFill>
                <a:latin typeface="Montserrat"/>
                <a:ea typeface="Montserrat"/>
                <a:cs typeface="Montserrat"/>
                <a:sym typeface="Montserrat"/>
              </a:rPr>
              <a:t> </a:t>
            </a:r>
            <a:r>
              <a:rPr lang="ru-RU" sz="2200" dirty="0" err="1">
                <a:solidFill>
                  <a:schemeClr val="dk1"/>
                </a:solidFill>
                <a:latin typeface="Montserrat"/>
                <a:ea typeface="Montserrat"/>
                <a:cs typeface="Montserrat"/>
                <a:sym typeface="Montserrat"/>
              </a:rPr>
              <a:t>инвесторларды</a:t>
            </a:r>
            <a:r>
              <a:rPr lang="ru-RU" sz="2200" dirty="0">
                <a:solidFill>
                  <a:schemeClr val="dk1"/>
                </a:solidFill>
                <a:latin typeface="Montserrat"/>
                <a:ea typeface="Montserrat"/>
                <a:cs typeface="Montserrat"/>
                <a:sym typeface="Montserrat"/>
              </a:rPr>
              <a:t> </a:t>
            </a:r>
            <a:r>
              <a:rPr lang="ru-RU" sz="2200" dirty="0" err="1">
                <a:solidFill>
                  <a:schemeClr val="dk1"/>
                </a:solidFill>
                <a:latin typeface="Montserrat"/>
                <a:ea typeface="Montserrat"/>
                <a:cs typeface="Montserrat"/>
                <a:sym typeface="Montserrat"/>
              </a:rPr>
              <a:t>іздеу</a:t>
            </a:r>
            <a:r>
              <a:rPr lang="ru-RU" sz="2200" dirty="0">
                <a:solidFill>
                  <a:schemeClr val="dk1"/>
                </a:solidFill>
                <a:latin typeface="Montserrat"/>
                <a:ea typeface="Montserrat"/>
                <a:cs typeface="Montserrat"/>
                <a:sym typeface="Montserrat"/>
              </a:rPr>
              <a:t>.</a:t>
            </a:r>
            <a:endParaRPr sz="2200" dirty="0"/>
          </a:p>
        </p:txBody>
      </p:sp>
      <p:sp>
        <p:nvSpPr>
          <p:cNvPr id="115" name="Google Shape;115;g327589e7125_0_0"/>
          <p:cNvSpPr txBox="1"/>
          <p:nvPr/>
        </p:nvSpPr>
        <p:spPr>
          <a:xfrm>
            <a:off x="2023991" y="5444702"/>
            <a:ext cx="4950900" cy="443138"/>
          </a:xfrm>
          <a:prstGeom prst="rect">
            <a:avLst/>
          </a:prstGeom>
          <a:noFill/>
          <a:ln>
            <a:noFill/>
          </a:ln>
        </p:spPr>
        <p:txBody>
          <a:bodyPr spcFirstLastPara="1" wrap="square" lIns="137138" tIns="68550" rIns="137138" bIns="68550" anchor="t" anchorCtr="0">
            <a:spAutoFit/>
          </a:bodyPr>
          <a:lstStyle/>
          <a:p>
            <a:pPr>
              <a:lnSpc>
                <a:spcPct val="90000"/>
              </a:lnSpc>
              <a:spcBef>
                <a:spcPts val="0"/>
              </a:spcBef>
              <a:spcAft>
                <a:spcPts val="0"/>
              </a:spcAft>
            </a:pPr>
            <a:r>
              <a:rPr lang="ru-RU" sz="2200" dirty="0">
                <a:solidFill>
                  <a:schemeClr val="dk1"/>
                </a:solidFill>
                <a:latin typeface="Montserrat"/>
                <a:ea typeface="Montserrat"/>
                <a:cs typeface="Montserrat"/>
                <a:sym typeface="Montserrat"/>
              </a:rPr>
              <a:t>«</a:t>
            </a:r>
            <a:r>
              <a:rPr lang="ru-RU" sz="2200" dirty="0" err="1">
                <a:solidFill>
                  <a:schemeClr val="dk1"/>
                </a:solidFill>
                <a:latin typeface="Montserrat"/>
                <a:ea typeface="Montserrat"/>
                <a:cs typeface="Montserrat"/>
                <a:sym typeface="Montserrat"/>
              </a:rPr>
              <a:t>Жасыл</a:t>
            </a:r>
            <a:r>
              <a:rPr lang="ru-RU" sz="2200" dirty="0">
                <a:solidFill>
                  <a:schemeClr val="dk1"/>
                </a:solidFill>
                <a:latin typeface="Montserrat"/>
                <a:ea typeface="Montserrat"/>
                <a:cs typeface="Montserrat"/>
                <a:sym typeface="Montserrat"/>
              </a:rPr>
              <a:t>» </a:t>
            </a:r>
            <a:r>
              <a:rPr lang="ru-RU" sz="2200" dirty="0" err="1">
                <a:solidFill>
                  <a:schemeClr val="dk1"/>
                </a:solidFill>
                <a:latin typeface="Montserrat"/>
                <a:ea typeface="Montserrat"/>
                <a:cs typeface="Montserrat"/>
                <a:sym typeface="Montserrat"/>
              </a:rPr>
              <a:t>жобаларды</a:t>
            </a:r>
            <a:r>
              <a:rPr lang="ru-RU" sz="2200" dirty="0">
                <a:solidFill>
                  <a:schemeClr val="dk1"/>
                </a:solidFill>
                <a:latin typeface="Montserrat"/>
                <a:ea typeface="Montserrat"/>
                <a:cs typeface="Montserrat"/>
                <a:sym typeface="Montserrat"/>
              </a:rPr>
              <a:t> </a:t>
            </a:r>
            <a:r>
              <a:rPr lang="ru-RU" sz="2200" dirty="0" err="1">
                <a:solidFill>
                  <a:schemeClr val="dk1"/>
                </a:solidFill>
                <a:latin typeface="Montserrat"/>
                <a:ea typeface="Montserrat"/>
                <a:cs typeface="Montserrat"/>
                <a:sym typeface="Montserrat"/>
              </a:rPr>
              <a:t>ілгерілету</a:t>
            </a:r>
            <a:r>
              <a:rPr lang="ru-RU" sz="2200" dirty="0">
                <a:solidFill>
                  <a:schemeClr val="dk1"/>
                </a:solidFill>
                <a:latin typeface="Montserrat"/>
                <a:ea typeface="Montserrat"/>
                <a:cs typeface="Montserrat"/>
                <a:sym typeface="Montserrat"/>
              </a:rPr>
              <a:t>;</a:t>
            </a:r>
            <a:endParaRPr sz="2200" dirty="0"/>
          </a:p>
        </p:txBody>
      </p:sp>
      <p:sp>
        <p:nvSpPr>
          <p:cNvPr id="122" name="Google Shape;122;g327589e7125_0_0"/>
          <p:cNvSpPr txBox="1"/>
          <p:nvPr/>
        </p:nvSpPr>
        <p:spPr>
          <a:xfrm>
            <a:off x="2023998" y="6312270"/>
            <a:ext cx="5075100" cy="1052535"/>
          </a:xfrm>
          <a:prstGeom prst="rect">
            <a:avLst/>
          </a:prstGeom>
          <a:noFill/>
          <a:ln>
            <a:noFill/>
          </a:ln>
        </p:spPr>
        <p:txBody>
          <a:bodyPr spcFirstLastPara="1" wrap="square" lIns="137138" tIns="68550" rIns="137138" bIns="68550" anchor="t" anchorCtr="0">
            <a:spAutoFit/>
          </a:bodyPr>
          <a:lstStyle/>
          <a:p>
            <a:pPr>
              <a:lnSpc>
                <a:spcPct val="90000"/>
              </a:lnSpc>
              <a:spcBef>
                <a:spcPts val="0"/>
              </a:spcBef>
              <a:spcAft>
                <a:spcPts val="0"/>
              </a:spcAft>
            </a:pPr>
            <a:r>
              <a:rPr lang="ru-RU" sz="2200" dirty="0" err="1">
                <a:solidFill>
                  <a:schemeClr val="dk1"/>
                </a:solidFill>
                <a:latin typeface="Montserrat"/>
                <a:ea typeface="Montserrat"/>
                <a:cs typeface="Montserrat"/>
                <a:sym typeface="Montserrat"/>
              </a:rPr>
              <a:t>Коммерцияландыру</a:t>
            </a:r>
            <a:r>
              <a:rPr lang="ru-RU" sz="2200" dirty="0">
                <a:solidFill>
                  <a:schemeClr val="dk1"/>
                </a:solidFill>
                <a:latin typeface="Montserrat"/>
                <a:ea typeface="Montserrat"/>
                <a:cs typeface="Montserrat"/>
                <a:sym typeface="Montserrat"/>
              </a:rPr>
              <a:t> </a:t>
            </a:r>
            <a:r>
              <a:rPr lang="ru-RU" sz="2200" dirty="0" err="1">
                <a:solidFill>
                  <a:schemeClr val="dk1"/>
                </a:solidFill>
                <a:latin typeface="Montserrat"/>
                <a:ea typeface="Montserrat"/>
                <a:cs typeface="Montserrat"/>
                <a:sym typeface="Montserrat"/>
              </a:rPr>
              <a:t>және</a:t>
            </a:r>
            <a:r>
              <a:rPr lang="ru-RU" sz="2200" dirty="0">
                <a:solidFill>
                  <a:schemeClr val="dk1"/>
                </a:solidFill>
                <a:latin typeface="Montserrat"/>
                <a:ea typeface="Montserrat"/>
                <a:cs typeface="Montserrat"/>
                <a:sym typeface="Montserrat"/>
              </a:rPr>
              <a:t> </a:t>
            </a:r>
            <a:r>
              <a:rPr lang="ru-RU" sz="2200" dirty="0" err="1">
                <a:solidFill>
                  <a:schemeClr val="dk1"/>
                </a:solidFill>
                <a:latin typeface="Montserrat"/>
                <a:ea typeface="Montserrat"/>
                <a:cs typeface="Montserrat"/>
                <a:sym typeface="Montserrat"/>
              </a:rPr>
              <a:t>технологиялық</a:t>
            </a:r>
            <a:r>
              <a:rPr lang="ru-RU" sz="2200" dirty="0">
                <a:solidFill>
                  <a:schemeClr val="dk1"/>
                </a:solidFill>
                <a:latin typeface="Montserrat"/>
                <a:ea typeface="Montserrat"/>
                <a:cs typeface="Montserrat"/>
                <a:sym typeface="Montserrat"/>
              </a:rPr>
              <a:t> бизнес-</a:t>
            </a:r>
            <a:r>
              <a:rPr lang="ru-RU" sz="2200" dirty="0" err="1">
                <a:solidFill>
                  <a:schemeClr val="dk1"/>
                </a:solidFill>
                <a:latin typeface="Montserrat"/>
                <a:ea typeface="Montserrat"/>
                <a:cs typeface="Montserrat"/>
                <a:sym typeface="Montserrat"/>
              </a:rPr>
              <a:t>инкубациялау</a:t>
            </a:r>
            <a:r>
              <a:rPr lang="ru-RU" sz="2200" dirty="0">
                <a:solidFill>
                  <a:schemeClr val="dk1"/>
                </a:solidFill>
                <a:latin typeface="Montserrat"/>
                <a:ea typeface="Montserrat"/>
                <a:cs typeface="Montserrat"/>
                <a:sym typeface="Montserrat"/>
              </a:rPr>
              <a:t>;</a:t>
            </a:r>
            <a:endParaRPr sz="2200" dirty="0"/>
          </a:p>
        </p:txBody>
      </p:sp>
      <p:graphicFrame>
        <p:nvGraphicFramePr>
          <p:cNvPr id="125" name="Google Shape;125;g327589e7125_0_0"/>
          <p:cNvGraphicFramePr/>
          <p:nvPr>
            <p:extLst>
              <p:ext uri="{D42A27DB-BD31-4B8C-83A1-F6EECF244321}">
                <p14:modId xmlns:p14="http://schemas.microsoft.com/office/powerpoint/2010/main" val="3026749974"/>
              </p:ext>
            </p:extLst>
          </p:nvPr>
        </p:nvGraphicFramePr>
        <p:xfrm>
          <a:off x="9616917" y="4398852"/>
          <a:ext cx="7685175" cy="5546462"/>
        </p:xfrm>
        <a:graphic>
          <a:graphicData uri="http://schemas.openxmlformats.org/drawingml/2006/table">
            <a:tbl>
              <a:tblPr>
                <a:noFill/>
              </a:tblPr>
              <a:tblGrid>
                <a:gridCol w="593883">
                  <a:extLst>
                    <a:ext uri="{9D8B030D-6E8A-4147-A177-3AD203B41FA5}">
                      <a16:colId xmlns:a16="http://schemas.microsoft.com/office/drawing/2014/main" val="20000"/>
                    </a:ext>
                  </a:extLst>
                </a:gridCol>
                <a:gridCol w="7091292">
                  <a:extLst>
                    <a:ext uri="{9D8B030D-6E8A-4147-A177-3AD203B41FA5}">
                      <a16:colId xmlns:a16="http://schemas.microsoft.com/office/drawing/2014/main" val="20001"/>
                    </a:ext>
                  </a:extLst>
                </a:gridCol>
              </a:tblGrid>
              <a:tr h="558924">
                <a:tc>
                  <a:txBody>
                    <a:bodyPr/>
                    <a:lstStyle/>
                    <a:p>
                      <a:pPr marL="0" lvl="0" indent="0" algn="l" rtl="0">
                        <a:spcBef>
                          <a:spcPts val="0"/>
                        </a:spcBef>
                        <a:spcAft>
                          <a:spcPts val="0"/>
                        </a:spcAft>
                        <a:buNone/>
                      </a:pPr>
                      <a:endParaRPr sz="2200"/>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ru-RU" sz="2200" dirty="0">
                          <a:solidFill>
                            <a:srgbClr val="205867"/>
                          </a:solidFill>
                          <a:latin typeface="Montserrat"/>
                          <a:ea typeface="Montserrat"/>
                          <a:cs typeface="Montserrat"/>
                          <a:sym typeface="Montserrat"/>
                        </a:rPr>
                        <a:t>эко. таза </a:t>
                      </a:r>
                      <a:r>
                        <a:rPr lang="ru-RU" sz="2200" dirty="0" err="1">
                          <a:solidFill>
                            <a:srgbClr val="205867"/>
                          </a:solidFill>
                          <a:latin typeface="Montserrat"/>
                          <a:ea typeface="Montserrat"/>
                          <a:cs typeface="Montserrat"/>
                          <a:sym typeface="Montserrat"/>
                        </a:rPr>
                        <a:t>отын</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түрін</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жасау</a:t>
                      </a:r>
                      <a:r>
                        <a:rPr lang="ru-RU" sz="2200" dirty="0">
                          <a:solidFill>
                            <a:srgbClr val="205867"/>
                          </a:solidFill>
                          <a:latin typeface="Montserrat"/>
                          <a:ea typeface="Montserrat"/>
                          <a:cs typeface="Montserrat"/>
                          <a:sym typeface="Montserrat"/>
                        </a:rPr>
                        <a:t>;</a:t>
                      </a:r>
                      <a:endParaRPr sz="2200" dirty="0">
                        <a:latin typeface="Montserrat"/>
                        <a:ea typeface="Montserrat"/>
                        <a:cs typeface="Montserrat"/>
                        <a:sym typeface="Montserrat"/>
                      </a:endParaRPr>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r h="516146">
                <a:tc>
                  <a:txBody>
                    <a:bodyPr/>
                    <a:lstStyle/>
                    <a:p>
                      <a:pPr marL="0" lvl="0" indent="0" algn="l" rtl="0">
                        <a:spcBef>
                          <a:spcPts val="0"/>
                        </a:spcBef>
                        <a:spcAft>
                          <a:spcPts val="0"/>
                        </a:spcAft>
                        <a:buNone/>
                      </a:pPr>
                      <a:endParaRPr sz="2200"/>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800"/>
                        <a:buFont typeface="Arial"/>
                        <a:buNone/>
                      </a:pPr>
                      <a:r>
                        <a:rPr lang="ru-RU" sz="2200" dirty="0" err="1">
                          <a:solidFill>
                            <a:srgbClr val="205867"/>
                          </a:solidFill>
                          <a:latin typeface="Montserrat"/>
                          <a:ea typeface="Montserrat"/>
                          <a:cs typeface="Montserrat"/>
                          <a:sym typeface="Montserrat"/>
                        </a:rPr>
                        <a:t>орманды</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қалпына</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келтіру</a:t>
                      </a:r>
                      <a:r>
                        <a:rPr lang="ru-RU" sz="2200" dirty="0">
                          <a:solidFill>
                            <a:srgbClr val="205867"/>
                          </a:solidFill>
                          <a:latin typeface="Montserrat"/>
                          <a:ea typeface="Montserrat"/>
                          <a:cs typeface="Montserrat"/>
                          <a:sym typeface="Montserrat"/>
                        </a:rPr>
                        <a:t>;</a:t>
                      </a:r>
                      <a:endParaRPr sz="2200" dirty="0">
                        <a:latin typeface="Montserrat"/>
                        <a:ea typeface="Montserrat"/>
                        <a:cs typeface="Montserrat"/>
                        <a:sym typeface="Montserrat"/>
                      </a:endParaRPr>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r h="558924">
                <a:tc>
                  <a:txBody>
                    <a:bodyPr/>
                    <a:lstStyle/>
                    <a:p>
                      <a:pPr marL="0" lvl="0" indent="0" algn="l" rtl="0">
                        <a:spcBef>
                          <a:spcPts val="0"/>
                        </a:spcBef>
                        <a:spcAft>
                          <a:spcPts val="0"/>
                        </a:spcAft>
                        <a:buNone/>
                      </a:pPr>
                      <a:endParaRPr sz="2200"/>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200"/>
                        </a:spcBef>
                        <a:spcAft>
                          <a:spcPts val="1400"/>
                        </a:spcAft>
                        <a:buNone/>
                      </a:pPr>
                      <a:r>
                        <a:rPr lang="ru-RU" sz="2200" dirty="0" err="1">
                          <a:solidFill>
                            <a:srgbClr val="205867"/>
                          </a:solidFill>
                          <a:latin typeface="Montserrat"/>
                          <a:ea typeface="Montserrat"/>
                          <a:cs typeface="Montserrat"/>
                          <a:sym typeface="Montserrat"/>
                        </a:rPr>
                        <a:t>ауаны</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тазарту</a:t>
                      </a:r>
                      <a:r>
                        <a:rPr lang="ru-RU" sz="2200" dirty="0">
                          <a:solidFill>
                            <a:srgbClr val="205867"/>
                          </a:solidFill>
                          <a:latin typeface="Montserrat"/>
                          <a:ea typeface="Montserrat"/>
                          <a:cs typeface="Montserrat"/>
                          <a:sym typeface="Montserrat"/>
                        </a:rPr>
                        <a:t>;</a:t>
                      </a:r>
                      <a:endParaRPr sz="2200" dirty="0">
                        <a:latin typeface="Montserrat"/>
                        <a:ea typeface="Montserrat"/>
                        <a:cs typeface="Montserrat"/>
                        <a:sym typeface="Montserrat"/>
                      </a:endParaRPr>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r h="558924">
                <a:tc>
                  <a:txBody>
                    <a:bodyPr/>
                    <a:lstStyle/>
                    <a:p>
                      <a:pPr marL="0" lvl="0" indent="0" algn="l" rtl="0">
                        <a:spcBef>
                          <a:spcPts val="0"/>
                        </a:spcBef>
                        <a:spcAft>
                          <a:spcPts val="0"/>
                        </a:spcAft>
                        <a:buNone/>
                      </a:pPr>
                      <a:endParaRPr sz="2200"/>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200"/>
                        </a:spcBef>
                        <a:spcAft>
                          <a:spcPts val="1400"/>
                        </a:spcAft>
                        <a:buNone/>
                      </a:pPr>
                      <a:r>
                        <a:rPr lang="ru-RU" sz="2200" dirty="0" err="1">
                          <a:solidFill>
                            <a:srgbClr val="205867"/>
                          </a:solidFill>
                          <a:latin typeface="Montserrat"/>
                          <a:ea typeface="Montserrat"/>
                          <a:cs typeface="Montserrat"/>
                          <a:sym typeface="Montserrat"/>
                        </a:rPr>
                        <a:t>экокөлікті</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дамыту</a:t>
                      </a:r>
                      <a:r>
                        <a:rPr lang="ru-RU" sz="2200" dirty="0">
                          <a:solidFill>
                            <a:srgbClr val="205867"/>
                          </a:solidFill>
                          <a:latin typeface="Montserrat"/>
                          <a:ea typeface="Montserrat"/>
                          <a:cs typeface="Montserrat"/>
                          <a:sym typeface="Montserrat"/>
                        </a:rPr>
                        <a:t>;</a:t>
                      </a:r>
                      <a:endParaRPr sz="2200" dirty="0">
                        <a:latin typeface="Montserrat"/>
                        <a:ea typeface="Montserrat"/>
                        <a:cs typeface="Montserrat"/>
                        <a:sym typeface="Montserrat"/>
                      </a:endParaRPr>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3"/>
                  </a:ext>
                </a:extLst>
              </a:tr>
              <a:tr h="558924">
                <a:tc>
                  <a:txBody>
                    <a:bodyPr/>
                    <a:lstStyle/>
                    <a:p>
                      <a:pPr marL="0" lvl="0" indent="0" algn="l" rtl="0">
                        <a:spcBef>
                          <a:spcPts val="0"/>
                        </a:spcBef>
                        <a:spcAft>
                          <a:spcPts val="0"/>
                        </a:spcAft>
                        <a:buNone/>
                      </a:pPr>
                      <a:endParaRPr sz="2200"/>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200"/>
                        </a:spcBef>
                        <a:spcAft>
                          <a:spcPts val="1400"/>
                        </a:spcAft>
                        <a:buClr>
                          <a:schemeClr val="dk1"/>
                        </a:buClr>
                        <a:buSzPts val="1800"/>
                        <a:buFont typeface="Arial"/>
                        <a:buNone/>
                      </a:pPr>
                      <a:r>
                        <a:rPr lang="ru-RU" sz="2200">
                          <a:solidFill>
                            <a:srgbClr val="205867"/>
                          </a:solidFill>
                          <a:latin typeface="Montserrat"/>
                          <a:ea typeface="Montserrat"/>
                          <a:cs typeface="Montserrat"/>
                          <a:sym typeface="Montserrat"/>
                        </a:rPr>
                        <a:t>переработка нефтеотходов;</a:t>
                      </a:r>
                      <a:endParaRPr sz="2200">
                        <a:latin typeface="Montserrat"/>
                        <a:ea typeface="Montserrat"/>
                        <a:cs typeface="Montserrat"/>
                        <a:sym typeface="Montserrat"/>
                      </a:endParaRPr>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4"/>
                  </a:ext>
                </a:extLst>
              </a:tr>
              <a:tr h="558924">
                <a:tc>
                  <a:txBody>
                    <a:bodyPr/>
                    <a:lstStyle/>
                    <a:p>
                      <a:pPr marL="0" lvl="0" indent="0" algn="l" rtl="0">
                        <a:spcBef>
                          <a:spcPts val="0"/>
                        </a:spcBef>
                        <a:spcAft>
                          <a:spcPts val="0"/>
                        </a:spcAft>
                        <a:buNone/>
                      </a:pPr>
                      <a:endParaRPr sz="2200"/>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200"/>
                        </a:spcBef>
                        <a:spcAft>
                          <a:spcPts val="1400"/>
                        </a:spcAft>
                        <a:buNone/>
                      </a:pPr>
                      <a:r>
                        <a:rPr lang="ru-RU" sz="2200" dirty="0">
                          <a:solidFill>
                            <a:srgbClr val="205867"/>
                          </a:solidFill>
                          <a:latin typeface="Montserrat"/>
                          <a:ea typeface="Montserrat"/>
                          <a:cs typeface="Montserrat"/>
                          <a:sym typeface="Montserrat"/>
                        </a:rPr>
                        <a:t>энергия </a:t>
                      </a:r>
                      <a:r>
                        <a:rPr lang="ru-RU" sz="2200" dirty="0" err="1">
                          <a:solidFill>
                            <a:srgbClr val="205867"/>
                          </a:solidFill>
                          <a:latin typeface="Montserrat"/>
                          <a:ea typeface="Montserrat"/>
                          <a:cs typeface="Montserrat"/>
                          <a:sym typeface="Montserrat"/>
                        </a:rPr>
                        <a:t>тиімділігін</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арттыру</a:t>
                      </a:r>
                      <a:r>
                        <a:rPr lang="ru-RU" sz="2200" dirty="0">
                          <a:solidFill>
                            <a:srgbClr val="205867"/>
                          </a:solidFill>
                          <a:latin typeface="Montserrat"/>
                          <a:ea typeface="Montserrat"/>
                          <a:cs typeface="Montserrat"/>
                          <a:sym typeface="Montserrat"/>
                        </a:rPr>
                        <a:t>;</a:t>
                      </a:r>
                      <a:endParaRPr sz="2200" dirty="0">
                        <a:latin typeface="Montserrat"/>
                        <a:ea typeface="Montserrat"/>
                        <a:cs typeface="Montserrat"/>
                        <a:sym typeface="Montserrat"/>
                      </a:endParaRPr>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5"/>
                  </a:ext>
                </a:extLst>
              </a:tr>
              <a:tr h="558924">
                <a:tc>
                  <a:txBody>
                    <a:bodyPr/>
                    <a:lstStyle/>
                    <a:p>
                      <a:pPr marL="0" lvl="0" indent="0" algn="l" rtl="0">
                        <a:spcBef>
                          <a:spcPts val="0"/>
                        </a:spcBef>
                        <a:spcAft>
                          <a:spcPts val="0"/>
                        </a:spcAft>
                        <a:buNone/>
                      </a:pPr>
                      <a:endParaRPr sz="2200"/>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200"/>
                        </a:spcBef>
                        <a:spcAft>
                          <a:spcPts val="1400"/>
                        </a:spcAft>
                        <a:buNone/>
                      </a:pPr>
                      <a:r>
                        <a:rPr lang="ru-RU" sz="2200" dirty="0" err="1">
                          <a:solidFill>
                            <a:srgbClr val="205867"/>
                          </a:solidFill>
                          <a:latin typeface="Montserrat"/>
                          <a:ea typeface="Montserrat"/>
                          <a:cs typeface="Montserrat"/>
                          <a:sym typeface="Montserrat"/>
                        </a:rPr>
                        <a:t>тұрақты</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ауыл</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шаруашылығы</a:t>
                      </a:r>
                      <a:r>
                        <a:rPr lang="ru-RU" sz="2200" dirty="0">
                          <a:solidFill>
                            <a:srgbClr val="205867"/>
                          </a:solidFill>
                          <a:latin typeface="Montserrat"/>
                          <a:ea typeface="Montserrat"/>
                          <a:cs typeface="Montserrat"/>
                          <a:sym typeface="Montserrat"/>
                        </a:rPr>
                        <a:t>;</a:t>
                      </a:r>
                      <a:endParaRPr sz="2200" dirty="0">
                        <a:latin typeface="Montserrat"/>
                        <a:ea typeface="Montserrat"/>
                        <a:cs typeface="Montserrat"/>
                        <a:sym typeface="Montserrat"/>
                      </a:endParaRPr>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6"/>
                  </a:ext>
                </a:extLst>
              </a:tr>
              <a:tr h="558924">
                <a:tc>
                  <a:txBody>
                    <a:bodyPr/>
                    <a:lstStyle/>
                    <a:p>
                      <a:pPr marL="0" lvl="0" indent="0" algn="l" rtl="0">
                        <a:spcBef>
                          <a:spcPts val="0"/>
                        </a:spcBef>
                        <a:spcAft>
                          <a:spcPts val="0"/>
                        </a:spcAft>
                        <a:buNone/>
                      </a:pPr>
                      <a:endParaRPr sz="2200"/>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200"/>
                        </a:spcBef>
                        <a:spcAft>
                          <a:spcPts val="1400"/>
                        </a:spcAft>
                        <a:buNone/>
                      </a:pPr>
                      <a:r>
                        <a:rPr lang="ru-RU" sz="2200" dirty="0">
                          <a:solidFill>
                            <a:srgbClr val="205867"/>
                          </a:solidFill>
                          <a:latin typeface="Montserrat"/>
                          <a:ea typeface="Montserrat"/>
                          <a:cs typeface="Montserrat"/>
                          <a:sym typeface="Montserrat"/>
                        </a:rPr>
                        <a:t>ЖЭК </a:t>
                      </a:r>
                      <a:r>
                        <a:rPr lang="ru-RU" sz="2200" dirty="0" err="1">
                          <a:solidFill>
                            <a:srgbClr val="205867"/>
                          </a:solidFill>
                          <a:latin typeface="Montserrat"/>
                          <a:ea typeface="Montserrat"/>
                          <a:cs typeface="Montserrat"/>
                          <a:sym typeface="Montserrat"/>
                        </a:rPr>
                        <a:t>дамыту</a:t>
                      </a:r>
                      <a:r>
                        <a:rPr lang="ru-RU" sz="2200" dirty="0">
                          <a:solidFill>
                            <a:srgbClr val="205867"/>
                          </a:solidFill>
                          <a:latin typeface="Montserrat"/>
                          <a:ea typeface="Montserrat"/>
                          <a:cs typeface="Montserrat"/>
                          <a:sym typeface="Montserrat"/>
                        </a:rPr>
                        <a:t>;</a:t>
                      </a:r>
                      <a:endParaRPr sz="2200" dirty="0">
                        <a:latin typeface="Montserrat"/>
                        <a:ea typeface="Montserrat"/>
                        <a:cs typeface="Montserrat"/>
                        <a:sym typeface="Montserrat"/>
                      </a:endParaRPr>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7"/>
                  </a:ext>
                </a:extLst>
              </a:tr>
              <a:tr h="558924">
                <a:tc>
                  <a:txBody>
                    <a:bodyPr/>
                    <a:lstStyle/>
                    <a:p>
                      <a:pPr marL="0" lvl="0" indent="0" algn="l" rtl="0">
                        <a:spcBef>
                          <a:spcPts val="0"/>
                        </a:spcBef>
                        <a:spcAft>
                          <a:spcPts val="0"/>
                        </a:spcAft>
                        <a:buNone/>
                      </a:pPr>
                      <a:endParaRPr sz="2200"/>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200"/>
                        </a:spcBef>
                        <a:spcAft>
                          <a:spcPts val="1400"/>
                        </a:spcAft>
                        <a:buNone/>
                      </a:pPr>
                      <a:r>
                        <a:rPr lang="ru-RU" sz="2200" dirty="0" err="1">
                          <a:solidFill>
                            <a:srgbClr val="205867"/>
                          </a:solidFill>
                          <a:latin typeface="Montserrat"/>
                          <a:ea typeface="Montserrat"/>
                          <a:cs typeface="Montserrat"/>
                          <a:sym typeface="Montserrat"/>
                        </a:rPr>
                        <a:t>өнеркәсіптік</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қалдықтарды</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кәдеге</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жарату</a:t>
                      </a:r>
                      <a:r>
                        <a:rPr lang="ru-RU" sz="2200" dirty="0">
                          <a:solidFill>
                            <a:srgbClr val="205867"/>
                          </a:solidFill>
                          <a:latin typeface="Montserrat"/>
                          <a:ea typeface="Montserrat"/>
                          <a:cs typeface="Montserrat"/>
                          <a:sym typeface="Montserrat"/>
                        </a:rPr>
                        <a:t>;</a:t>
                      </a:r>
                      <a:endParaRPr sz="2200" dirty="0">
                        <a:latin typeface="Montserrat"/>
                        <a:ea typeface="Montserrat"/>
                        <a:cs typeface="Montserrat"/>
                        <a:sym typeface="Montserrat"/>
                      </a:endParaRPr>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8"/>
                  </a:ext>
                </a:extLst>
              </a:tr>
              <a:tr h="558924">
                <a:tc>
                  <a:txBody>
                    <a:bodyPr/>
                    <a:lstStyle/>
                    <a:p>
                      <a:pPr marL="0" lvl="0" indent="0" algn="l" rtl="0">
                        <a:spcBef>
                          <a:spcPts val="0"/>
                        </a:spcBef>
                        <a:spcAft>
                          <a:spcPts val="0"/>
                        </a:spcAft>
                        <a:buNone/>
                      </a:pPr>
                      <a:endParaRPr sz="2200"/>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200"/>
                        </a:spcBef>
                        <a:spcAft>
                          <a:spcPts val="1400"/>
                        </a:spcAft>
                        <a:buNone/>
                      </a:pPr>
                      <a:r>
                        <a:rPr lang="ru-RU" sz="2200" dirty="0">
                          <a:solidFill>
                            <a:srgbClr val="205867"/>
                          </a:solidFill>
                          <a:latin typeface="Montserrat"/>
                          <a:ea typeface="Montserrat"/>
                          <a:cs typeface="Montserrat"/>
                          <a:sym typeface="Montserrat"/>
                        </a:rPr>
                        <a:t>су </a:t>
                      </a:r>
                      <a:r>
                        <a:rPr lang="ru-RU" sz="2200" dirty="0" err="1">
                          <a:solidFill>
                            <a:srgbClr val="205867"/>
                          </a:solidFill>
                          <a:latin typeface="Montserrat"/>
                          <a:ea typeface="Montserrat"/>
                          <a:cs typeface="Montserrat"/>
                          <a:sym typeface="Montserrat"/>
                        </a:rPr>
                        <a:t>ресурстарын</a:t>
                      </a:r>
                      <a:r>
                        <a:rPr lang="ru-RU" sz="2200" dirty="0">
                          <a:solidFill>
                            <a:srgbClr val="205867"/>
                          </a:solidFill>
                          <a:latin typeface="Montserrat"/>
                          <a:ea typeface="Montserrat"/>
                          <a:cs typeface="Montserrat"/>
                          <a:sym typeface="Montserrat"/>
                        </a:rPr>
                        <a:t> </a:t>
                      </a:r>
                      <a:r>
                        <a:rPr lang="ru-RU" sz="2200" dirty="0" err="1">
                          <a:solidFill>
                            <a:srgbClr val="205867"/>
                          </a:solidFill>
                          <a:latin typeface="Montserrat"/>
                          <a:ea typeface="Montserrat"/>
                          <a:cs typeface="Montserrat"/>
                          <a:sym typeface="Montserrat"/>
                        </a:rPr>
                        <a:t>тазалау</a:t>
                      </a:r>
                      <a:r>
                        <a:rPr lang="ru-RU" sz="2200" dirty="0">
                          <a:solidFill>
                            <a:srgbClr val="205867"/>
                          </a:solidFill>
                          <a:latin typeface="Montserrat"/>
                          <a:ea typeface="Montserrat"/>
                          <a:cs typeface="Montserrat"/>
                          <a:sym typeface="Montserrat"/>
                        </a:rPr>
                        <a:t>.</a:t>
                      </a:r>
                      <a:endParaRPr sz="2200" dirty="0">
                        <a:latin typeface="Montserrat"/>
                        <a:ea typeface="Montserrat"/>
                        <a:cs typeface="Montserrat"/>
                        <a:sym typeface="Montserrat"/>
                      </a:endParaRPr>
                    </a:p>
                  </a:txBody>
                  <a:tcPr marL="137138" marR="137138" marT="81000" marB="8100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26" name="Google Shape;126;g327589e7125_0_0"/>
          <p:cNvSpPr/>
          <p:nvPr/>
        </p:nvSpPr>
        <p:spPr>
          <a:xfrm>
            <a:off x="9959414" y="4559137"/>
            <a:ext cx="98986" cy="121888"/>
          </a:xfrm>
          <a:prstGeom prst="ellipse">
            <a:avLst/>
          </a:prstGeom>
          <a:solidFill>
            <a:srgbClr val="00882B"/>
          </a:solidFill>
          <a:ln>
            <a:noFill/>
          </a:ln>
        </p:spPr>
        <p:txBody>
          <a:bodyPr spcFirstLastPara="1" wrap="square" lIns="54000" tIns="54000" rIns="54000" bIns="54000" anchor="ctr" anchorCtr="0">
            <a:noAutofit/>
          </a:bodyPr>
          <a:lstStyle/>
          <a:p>
            <a:pPr>
              <a:spcBef>
                <a:spcPts val="0"/>
              </a:spcBef>
              <a:spcAft>
                <a:spcPts val="0"/>
              </a:spcAft>
              <a:buClr>
                <a:srgbClr val="000000"/>
              </a:buClr>
              <a:buSzPts val="2800"/>
            </a:pPr>
            <a:endParaRPr sz="4200" b="1">
              <a:solidFill>
                <a:srgbClr val="FFFFFF"/>
              </a:solidFill>
              <a:latin typeface="Arial"/>
              <a:ea typeface="Arial"/>
              <a:cs typeface="Arial"/>
              <a:sym typeface="Arial"/>
            </a:endParaRPr>
          </a:p>
        </p:txBody>
      </p:sp>
      <p:cxnSp>
        <p:nvCxnSpPr>
          <p:cNvPr id="136" name="Google Shape;136;g327589e7125_0_0"/>
          <p:cNvCxnSpPr/>
          <p:nvPr/>
        </p:nvCxnSpPr>
        <p:spPr>
          <a:xfrm>
            <a:off x="894559" y="4671450"/>
            <a:ext cx="7615350" cy="14850"/>
          </a:xfrm>
          <a:prstGeom prst="straightConnector1">
            <a:avLst/>
          </a:prstGeom>
          <a:noFill/>
          <a:ln w="9525" cap="flat" cmpd="sng">
            <a:solidFill>
              <a:srgbClr val="548135"/>
            </a:solidFill>
            <a:prstDash val="solid"/>
            <a:round/>
            <a:headEnd type="none" w="sm" len="sm"/>
            <a:tailEnd type="none" w="sm" len="sm"/>
          </a:ln>
        </p:spPr>
      </p:cxnSp>
      <p:cxnSp>
        <p:nvCxnSpPr>
          <p:cNvPr id="137" name="Google Shape;137;g327589e7125_0_0"/>
          <p:cNvCxnSpPr/>
          <p:nvPr/>
        </p:nvCxnSpPr>
        <p:spPr>
          <a:xfrm rot="10800000">
            <a:off x="13566750" y="2032987"/>
            <a:ext cx="0" cy="1421550"/>
          </a:xfrm>
          <a:prstGeom prst="straightConnector1">
            <a:avLst/>
          </a:prstGeom>
          <a:noFill/>
          <a:ln w="9525" cap="flat" cmpd="sng">
            <a:solidFill>
              <a:srgbClr val="548135"/>
            </a:solidFill>
            <a:prstDash val="solid"/>
            <a:round/>
            <a:headEnd type="none" w="sm" len="sm"/>
            <a:tailEnd type="none" w="sm" len="sm"/>
          </a:ln>
        </p:spPr>
      </p:cxnSp>
      <p:sp>
        <p:nvSpPr>
          <p:cNvPr id="138" name="Google Shape;138;g327589e7125_0_0"/>
          <p:cNvSpPr/>
          <p:nvPr/>
        </p:nvSpPr>
        <p:spPr>
          <a:xfrm>
            <a:off x="13833558" y="2019300"/>
            <a:ext cx="3921040" cy="1472063"/>
          </a:xfrm>
          <a:custGeom>
            <a:avLst/>
            <a:gdLst/>
            <a:ahLst/>
            <a:cxnLst/>
            <a:rect l="l" t="t" r="r" b="b"/>
            <a:pathLst>
              <a:path w="10000" h="10000" extrusionOk="0">
                <a:moveTo>
                  <a:pt x="0" y="10000"/>
                </a:moveTo>
                <a:lnTo>
                  <a:pt x="0" y="0"/>
                </a:lnTo>
                <a:lnTo>
                  <a:pt x="10000" y="2000"/>
                </a:lnTo>
                <a:lnTo>
                  <a:pt x="10000" y="8000"/>
                </a:lnTo>
                <a:lnTo>
                  <a:pt x="0" y="10000"/>
                </a:lnTo>
                <a:close/>
              </a:path>
            </a:pathLst>
          </a:custGeom>
          <a:noFill/>
          <a:ln>
            <a:noFill/>
          </a:ln>
        </p:spPr>
        <p:txBody>
          <a:bodyPr spcFirstLastPara="1" wrap="square" lIns="104775" tIns="601800" rIns="103425" bIns="601800" anchor="ctr" anchorCtr="0">
            <a:noAutofit/>
          </a:bodyPr>
          <a:lstStyle/>
          <a:p>
            <a:pPr algn="ctr">
              <a:lnSpc>
                <a:spcPct val="90000"/>
              </a:lnSpc>
              <a:spcBef>
                <a:spcPts val="0"/>
              </a:spcBef>
              <a:spcAft>
                <a:spcPts val="0"/>
              </a:spcAft>
            </a:pPr>
            <a:r>
              <a:rPr lang="kk-KZ" sz="2400" b="1" dirty="0">
                <a:latin typeface="Montserrat"/>
                <a:ea typeface="Montserrat"/>
                <a:cs typeface="Montserrat"/>
                <a:sym typeface="Montserrat"/>
              </a:rPr>
              <a:t>Олардың ішінде 2024 жылы</a:t>
            </a:r>
            <a:endParaRPr sz="2400" dirty="0"/>
          </a:p>
          <a:p>
            <a:pPr algn="ctr">
              <a:lnSpc>
                <a:spcPct val="90000"/>
              </a:lnSpc>
              <a:spcBef>
                <a:spcPts val="945"/>
              </a:spcBef>
              <a:spcAft>
                <a:spcPts val="0"/>
              </a:spcAft>
            </a:pPr>
            <a:r>
              <a:rPr lang="ru-RU" sz="4400" b="1" dirty="0">
                <a:solidFill>
                  <a:srgbClr val="4EA72E"/>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18 </a:t>
            </a:r>
            <a:r>
              <a:rPr lang="ru-RU" sz="4400" b="1" dirty="0" err="1">
                <a:solidFill>
                  <a:srgbClr val="4EA72E"/>
                </a:solidFill>
                <a:uFill>
                  <a:noFill/>
                </a:uFill>
                <a:latin typeface="Montserrat"/>
                <a:ea typeface="Montserrat"/>
                <a:cs typeface="Montserrat"/>
                <a:sym typeface="Montserrat"/>
              </a:rPr>
              <a:t>жоба</a:t>
            </a:r>
            <a:endParaRPr sz="4400" b="1" dirty="0">
              <a:solidFill>
                <a:srgbClr val="4EA72E"/>
              </a:solidFill>
              <a:latin typeface="Montserrat"/>
              <a:ea typeface="Montserrat"/>
              <a:cs typeface="Montserrat"/>
              <a:sym typeface="Montserrat"/>
            </a:endParaRPr>
          </a:p>
        </p:txBody>
      </p:sp>
      <p:sp>
        <p:nvSpPr>
          <p:cNvPr id="139" name="Google Shape;139;g327589e7125_0_0"/>
          <p:cNvSpPr txBox="1"/>
          <p:nvPr/>
        </p:nvSpPr>
        <p:spPr>
          <a:xfrm>
            <a:off x="9367638" y="3682597"/>
            <a:ext cx="8776350" cy="983302"/>
          </a:xfrm>
          <a:prstGeom prst="rect">
            <a:avLst/>
          </a:prstGeom>
          <a:noFill/>
          <a:ln>
            <a:noFill/>
          </a:ln>
        </p:spPr>
        <p:txBody>
          <a:bodyPr spcFirstLastPara="1" wrap="square" lIns="137138" tIns="137138" rIns="137138" bIns="137138" anchor="t" anchorCtr="0">
            <a:spAutoFit/>
          </a:bodyPr>
          <a:lstStyle/>
          <a:p>
            <a:pPr algn="ctr">
              <a:lnSpc>
                <a:spcPct val="90000"/>
              </a:lnSpc>
              <a:spcBef>
                <a:spcPts val="0"/>
              </a:spcBef>
              <a:spcAft>
                <a:spcPts val="0"/>
              </a:spcAft>
            </a:pPr>
            <a:r>
              <a:rPr lang="ru-RU" sz="2550" b="1" dirty="0" err="1">
                <a:solidFill>
                  <a:schemeClr val="dk1"/>
                </a:solidFill>
                <a:latin typeface="Montserrat"/>
                <a:ea typeface="Montserrat"/>
                <a:cs typeface="Montserrat"/>
                <a:sym typeface="Montserrat"/>
              </a:rPr>
              <a:t>Іріктелген</a:t>
            </a:r>
            <a:r>
              <a:rPr lang="ru-RU" sz="2550" b="1" dirty="0">
                <a:solidFill>
                  <a:schemeClr val="dk1"/>
                </a:solidFill>
                <a:latin typeface="Montserrat"/>
                <a:ea typeface="Montserrat"/>
                <a:cs typeface="Montserrat"/>
                <a:sym typeface="Montserrat"/>
              </a:rPr>
              <a:t> </a:t>
            </a:r>
            <a:r>
              <a:rPr lang="ru-RU" sz="2550" b="1" dirty="0" err="1">
                <a:solidFill>
                  <a:schemeClr val="dk1"/>
                </a:solidFill>
                <a:latin typeface="Montserrat"/>
                <a:ea typeface="Montserrat"/>
                <a:cs typeface="Montserrat"/>
                <a:sym typeface="Montserrat"/>
              </a:rPr>
              <a:t>жобалар</a:t>
            </a:r>
            <a:r>
              <a:rPr lang="ru-RU" sz="2550" b="1" dirty="0">
                <a:solidFill>
                  <a:schemeClr val="dk1"/>
                </a:solidFill>
                <a:latin typeface="Montserrat"/>
                <a:ea typeface="Montserrat"/>
                <a:cs typeface="Montserrat"/>
                <a:sym typeface="Montserrat"/>
              </a:rPr>
              <a:t> мен </a:t>
            </a:r>
            <a:r>
              <a:rPr lang="ru-RU" sz="2550" b="1" dirty="0" err="1">
                <a:solidFill>
                  <a:schemeClr val="dk1"/>
                </a:solidFill>
                <a:latin typeface="Montserrat"/>
                <a:ea typeface="Montserrat"/>
                <a:cs typeface="Montserrat"/>
                <a:sym typeface="Montserrat"/>
              </a:rPr>
              <a:t>технологиялар</a:t>
            </a:r>
            <a:r>
              <a:rPr lang="ru-RU" sz="2550" b="1" dirty="0">
                <a:solidFill>
                  <a:schemeClr val="dk1"/>
                </a:solidFill>
                <a:latin typeface="Montserrat"/>
                <a:ea typeface="Montserrat"/>
                <a:cs typeface="Montserrat"/>
                <a:sym typeface="Montserrat"/>
              </a:rPr>
              <a:t> </a:t>
            </a:r>
            <a:r>
              <a:rPr lang="ru-RU" sz="2550" b="1" dirty="0" err="1">
                <a:solidFill>
                  <a:schemeClr val="dk1"/>
                </a:solidFill>
                <a:latin typeface="Montserrat"/>
                <a:ea typeface="Montserrat"/>
                <a:cs typeface="Montserrat"/>
                <a:sym typeface="Montserrat"/>
              </a:rPr>
              <a:t>салалары</a:t>
            </a:r>
            <a:r>
              <a:rPr lang="ru-RU" sz="2550" b="1" dirty="0">
                <a:solidFill>
                  <a:schemeClr val="dk1"/>
                </a:solidFill>
                <a:latin typeface="Montserrat"/>
                <a:ea typeface="Montserrat"/>
                <a:cs typeface="Montserrat"/>
                <a:sym typeface="Montserrat"/>
              </a:rPr>
              <a:t> :</a:t>
            </a:r>
            <a:endParaRPr dirty="0"/>
          </a:p>
        </p:txBody>
      </p:sp>
      <p:sp>
        <p:nvSpPr>
          <p:cNvPr id="141" name="Google Shape;141;g327589e7125_0_0"/>
          <p:cNvSpPr txBox="1"/>
          <p:nvPr/>
        </p:nvSpPr>
        <p:spPr>
          <a:xfrm>
            <a:off x="1889625" y="8713798"/>
            <a:ext cx="6893100" cy="1492656"/>
          </a:xfrm>
          <a:prstGeom prst="rect">
            <a:avLst/>
          </a:prstGeom>
          <a:solidFill>
            <a:schemeClr val="lt1"/>
          </a:solidFill>
          <a:ln>
            <a:noFill/>
          </a:ln>
        </p:spPr>
        <p:txBody>
          <a:bodyPr spcFirstLastPara="1" wrap="square" lIns="137138" tIns="68550" rIns="137138" bIns="68550" anchor="t" anchorCtr="0">
            <a:spAutoFit/>
          </a:bodyPr>
          <a:lstStyle/>
          <a:p>
            <a:pPr>
              <a:spcBef>
                <a:spcPts val="0"/>
              </a:spcBef>
              <a:spcAft>
                <a:spcPts val="0"/>
              </a:spcAft>
            </a:pPr>
            <a:r>
              <a:rPr lang="ru-RU" sz="2200" b="1" dirty="0">
                <a:solidFill>
                  <a:schemeClr val="dk1"/>
                </a:solidFill>
                <a:latin typeface="Montserrat"/>
                <a:ea typeface="Montserrat"/>
                <a:cs typeface="Montserrat"/>
                <a:sym typeface="Montserrat"/>
              </a:rPr>
              <a:t>ХТМО «</a:t>
            </a:r>
            <a:r>
              <a:rPr lang="ru-RU" sz="2200" b="1" dirty="0" err="1">
                <a:solidFill>
                  <a:schemeClr val="dk1"/>
                </a:solidFill>
                <a:latin typeface="Montserrat"/>
                <a:ea typeface="Montserrat"/>
                <a:cs typeface="Montserrat"/>
                <a:sym typeface="Montserrat"/>
              </a:rPr>
              <a:t>жасыл</a:t>
            </a:r>
            <a:r>
              <a:rPr lang="ru-RU" sz="2200" b="1" dirty="0">
                <a:solidFill>
                  <a:schemeClr val="dk1"/>
                </a:solidFill>
                <a:latin typeface="Montserrat"/>
                <a:ea typeface="Montserrat"/>
                <a:cs typeface="Montserrat"/>
                <a:sym typeface="Montserrat"/>
              </a:rPr>
              <a:t>» </a:t>
            </a:r>
            <a:r>
              <a:rPr lang="ru-RU" sz="2200" b="1" dirty="0" err="1">
                <a:solidFill>
                  <a:schemeClr val="dk1"/>
                </a:solidFill>
                <a:latin typeface="Montserrat"/>
                <a:ea typeface="Montserrat"/>
                <a:cs typeface="Montserrat"/>
                <a:sym typeface="Montserrat"/>
              </a:rPr>
              <a:t>облигацияларды</a:t>
            </a:r>
            <a:r>
              <a:rPr lang="ru-RU" sz="2200" b="1" dirty="0">
                <a:solidFill>
                  <a:schemeClr val="dk1"/>
                </a:solidFill>
                <a:latin typeface="Montserrat"/>
                <a:ea typeface="Montserrat"/>
                <a:cs typeface="Montserrat"/>
                <a:sym typeface="Montserrat"/>
              </a:rPr>
              <a:t> </a:t>
            </a:r>
            <a:r>
              <a:rPr lang="ru-RU" sz="2200" b="1" dirty="0" err="1">
                <a:solidFill>
                  <a:schemeClr val="dk1"/>
                </a:solidFill>
                <a:latin typeface="Montserrat"/>
                <a:ea typeface="Montserrat"/>
                <a:cs typeface="Montserrat"/>
                <a:sym typeface="Montserrat"/>
              </a:rPr>
              <a:t>орналастыру</a:t>
            </a:r>
            <a:r>
              <a:rPr lang="ru-RU" sz="2200" b="1" dirty="0">
                <a:solidFill>
                  <a:schemeClr val="dk1"/>
                </a:solidFill>
                <a:latin typeface="Montserrat"/>
                <a:ea typeface="Montserrat"/>
                <a:cs typeface="Montserrat"/>
                <a:sym typeface="Montserrat"/>
              </a:rPr>
              <a:t> </a:t>
            </a:r>
            <a:r>
              <a:rPr lang="ru-RU" sz="2200" b="1" dirty="0" err="1">
                <a:solidFill>
                  <a:schemeClr val="dk1"/>
                </a:solidFill>
                <a:latin typeface="Montserrat"/>
                <a:ea typeface="Montserrat"/>
                <a:cs typeface="Montserrat"/>
                <a:sym typeface="Montserrat"/>
              </a:rPr>
              <a:t>кезінде</a:t>
            </a:r>
            <a:r>
              <a:rPr lang="ru-RU" sz="2200" b="1" dirty="0">
                <a:solidFill>
                  <a:schemeClr val="dk1"/>
                </a:solidFill>
                <a:latin typeface="Montserrat"/>
                <a:ea typeface="Montserrat"/>
                <a:cs typeface="Montserrat"/>
                <a:sym typeface="Montserrat"/>
              </a:rPr>
              <a:t> верификатор </a:t>
            </a:r>
            <a:r>
              <a:rPr lang="ru-RU" sz="2200" b="1" dirty="0" err="1">
                <a:solidFill>
                  <a:schemeClr val="dk1"/>
                </a:solidFill>
                <a:latin typeface="Montserrat"/>
                <a:ea typeface="Montserrat"/>
                <a:cs typeface="Montserrat"/>
                <a:sym typeface="Montserrat"/>
              </a:rPr>
              <a:t>болып</a:t>
            </a:r>
            <a:r>
              <a:rPr lang="ru-RU" sz="2200" b="1" dirty="0">
                <a:solidFill>
                  <a:schemeClr val="dk1"/>
                </a:solidFill>
                <a:latin typeface="Montserrat"/>
                <a:ea typeface="Montserrat"/>
                <a:cs typeface="Montserrat"/>
                <a:sym typeface="Montserrat"/>
              </a:rPr>
              <a:t> </a:t>
            </a:r>
            <a:r>
              <a:rPr lang="ru-RU" sz="2200" b="1" dirty="0" err="1">
                <a:solidFill>
                  <a:schemeClr val="dk1"/>
                </a:solidFill>
                <a:latin typeface="Montserrat"/>
                <a:ea typeface="Montserrat"/>
                <a:cs typeface="Montserrat"/>
                <a:sym typeface="Montserrat"/>
              </a:rPr>
              <a:t>айқындалды</a:t>
            </a:r>
            <a:r>
              <a:rPr lang="ru-RU" sz="2200" b="1" dirty="0">
                <a:solidFill>
                  <a:schemeClr val="dk1"/>
                </a:solidFill>
                <a:latin typeface="Montserrat"/>
                <a:ea typeface="Montserrat"/>
                <a:cs typeface="Montserrat"/>
                <a:sym typeface="Montserrat"/>
              </a:rPr>
              <a:t>.</a:t>
            </a:r>
            <a:br>
              <a:rPr lang="ru-RU" sz="2200" b="1" dirty="0">
                <a:solidFill>
                  <a:schemeClr val="dk1"/>
                </a:solidFill>
                <a:latin typeface="Montserrat"/>
                <a:ea typeface="Montserrat"/>
                <a:cs typeface="Montserrat"/>
                <a:sym typeface="Montserrat"/>
              </a:rPr>
            </a:br>
            <a:r>
              <a:rPr lang="ru-RU" sz="2200" dirty="0">
                <a:solidFill>
                  <a:schemeClr val="dk1"/>
                </a:solidFill>
                <a:latin typeface="Montserrat"/>
                <a:ea typeface="Montserrat"/>
                <a:cs typeface="Montserrat"/>
                <a:sym typeface="Montserrat"/>
              </a:rPr>
              <a:t>2024 </a:t>
            </a:r>
            <a:r>
              <a:rPr lang="ru-RU" sz="2200" dirty="0" err="1">
                <a:solidFill>
                  <a:schemeClr val="dk1"/>
                </a:solidFill>
                <a:latin typeface="Montserrat"/>
                <a:ea typeface="Montserrat"/>
                <a:cs typeface="Montserrat"/>
                <a:sym typeface="Montserrat"/>
              </a:rPr>
              <a:t>жылы</a:t>
            </a:r>
            <a:r>
              <a:rPr lang="ru-RU" sz="2200" dirty="0">
                <a:solidFill>
                  <a:schemeClr val="dk1"/>
                </a:solidFill>
                <a:latin typeface="Montserrat"/>
                <a:ea typeface="Montserrat"/>
                <a:cs typeface="Montserrat"/>
                <a:sym typeface="Montserrat"/>
              </a:rPr>
              <a:t> 1 </a:t>
            </a:r>
            <a:r>
              <a:rPr lang="ru-RU" sz="2200" dirty="0" err="1">
                <a:solidFill>
                  <a:schemeClr val="dk1"/>
                </a:solidFill>
                <a:latin typeface="Montserrat"/>
                <a:ea typeface="Montserrat"/>
                <a:cs typeface="Montserrat"/>
                <a:sym typeface="Montserrat"/>
              </a:rPr>
              <a:t>қорытынды</a:t>
            </a:r>
            <a:r>
              <a:rPr lang="ru-RU" sz="2200" dirty="0">
                <a:solidFill>
                  <a:schemeClr val="dk1"/>
                </a:solidFill>
                <a:latin typeface="Montserrat"/>
                <a:ea typeface="Montserrat"/>
                <a:cs typeface="Montserrat"/>
                <a:sym typeface="Montserrat"/>
              </a:rPr>
              <a:t> </a:t>
            </a:r>
            <a:r>
              <a:rPr lang="ru-RU" sz="2200" dirty="0" err="1">
                <a:solidFill>
                  <a:schemeClr val="dk1"/>
                </a:solidFill>
                <a:latin typeface="Montserrat"/>
                <a:ea typeface="Montserrat"/>
                <a:cs typeface="Montserrat"/>
                <a:sym typeface="Montserrat"/>
              </a:rPr>
              <a:t>берілді</a:t>
            </a:r>
            <a:r>
              <a:rPr lang="ru-RU" sz="2200" dirty="0">
                <a:solidFill>
                  <a:schemeClr val="dk1"/>
                </a:solidFill>
                <a:latin typeface="Montserrat"/>
                <a:ea typeface="Montserrat"/>
                <a:cs typeface="Montserrat"/>
                <a:sym typeface="Montserrat"/>
              </a:rPr>
              <a:t>. </a:t>
            </a:r>
            <a:endParaRPr sz="2200" dirty="0">
              <a:solidFill>
                <a:schemeClr val="dk1"/>
              </a:solidFill>
              <a:latin typeface="Montserrat"/>
              <a:ea typeface="Montserrat"/>
              <a:cs typeface="Montserrat"/>
              <a:sym typeface="Montserrat"/>
            </a:endParaRPr>
          </a:p>
        </p:txBody>
      </p:sp>
      <p:pic>
        <p:nvPicPr>
          <p:cNvPr id="142" name="Google Shape;142;g327589e7125_0_0" descr="Google Shape;816;p81"/>
          <p:cNvPicPr preferRelativeResize="0"/>
          <p:nvPr/>
        </p:nvPicPr>
        <p:blipFill rotWithShape="1">
          <a:blip r:embed="rId4">
            <a:alphaModFix/>
          </a:blip>
          <a:srcRect/>
          <a:stretch/>
        </p:blipFill>
        <p:spPr>
          <a:xfrm>
            <a:off x="906754" y="8696701"/>
            <a:ext cx="875174" cy="985877"/>
          </a:xfrm>
          <a:prstGeom prst="rect">
            <a:avLst/>
          </a:prstGeom>
          <a:noFill/>
          <a:ln>
            <a:noFill/>
          </a:ln>
        </p:spPr>
      </p:pic>
      <p:cxnSp>
        <p:nvCxnSpPr>
          <p:cNvPr id="143" name="Google Shape;143;g327589e7125_0_0"/>
          <p:cNvCxnSpPr/>
          <p:nvPr/>
        </p:nvCxnSpPr>
        <p:spPr>
          <a:xfrm>
            <a:off x="910250" y="8418008"/>
            <a:ext cx="7615350" cy="14850"/>
          </a:xfrm>
          <a:prstGeom prst="straightConnector1">
            <a:avLst/>
          </a:prstGeom>
          <a:noFill/>
          <a:ln w="9525" cap="flat" cmpd="sng">
            <a:solidFill>
              <a:srgbClr val="548135"/>
            </a:solidFill>
            <a:prstDash val="solid"/>
            <a:round/>
            <a:headEnd type="none" w="sm" len="sm"/>
            <a:tailEnd type="none" w="sm" len="sm"/>
          </a:ln>
        </p:spPr>
      </p:cxnSp>
      <p:sp>
        <p:nvSpPr>
          <p:cNvPr id="2" name="object 7">
            <a:extLst>
              <a:ext uri="{FF2B5EF4-FFF2-40B4-BE49-F238E27FC236}">
                <a16:creationId xmlns:a16="http://schemas.microsoft.com/office/drawing/2014/main" id="{2D25F664-ED7C-4A18-96A5-DFCD8A89BEA6}"/>
              </a:ext>
            </a:extLst>
          </p:cNvPr>
          <p:cNvSpPr txBox="1">
            <a:spLocks noChangeArrowheads="1"/>
          </p:cNvSpPr>
          <p:nvPr/>
        </p:nvSpPr>
        <p:spPr bwMode="auto">
          <a:xfrm>
            <a:off x="1033554" y="571500"/>
            <a:ext cx="129872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5000" b="0" i="0">
                <a:solidFill>
                  <a:schemeClr val="tx1"/>
                </a:solidFill>
                <a:latin typeface="Arial Black"/>
                <a:ea typeface="+mj-ea"/>
                <a:cs typeface="Arial Black"/>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algn="l" defTabSz="1371600" fontAlgn="auto">
              <a:spcBef>
                <a:spcPts val="0"/>
              </a:spcBef>
              <a:spcAft>
                <a:spcPts val="0"/>
              </a:spcAft>
            </a:pPr>
            <a:r>
              <a:rPr lang="ru-RU" altLang="ru-RU" sz="3600" b="1" dirty="0">
                <a:solidFill>
                  <a:prstClr val="black"/>
                </a:solidFill>
                <a:latin typeface="Montserrat "/>
                <a:ea typeface="Segoe UI Black" panose="020B0A02040204020203" pitchFamily="34" charset="0"/>
                <a:cs typeface="+mn-cs"/>
              </a:rPr>
              <a:t>«</a:t>
            </a:r>
            <a:r>
              <a:rPr lang="ru-RU" altLang="ru-RU" sz="3600" b="1" dirty="0" err="1">
                <a:solidFill>
                  <a:prstClr val="black"/>
                </a:solidFill>
                <a:latin typeface="Montserrat "/>
                <a:ea typeface="Segoe UI Black" panose="020B0A02040204020203" pitchFamily="34" charset="0"/>
                <a:cs typeface="+mn-cs"/>
              </a:rPr>
              <a:t>Жасыл</a:t>
            </a:r>
            <a:r>
              <a:rPr lang="ru-RU" altLang="ru-RU" sz="3600" b="1" dirty="0">
                <a:solidFill>
                  <a:prstClr val="black"/>
                </a:solidFill>
                <a:latin typeface="Montserrat "/>
                <a:ea typeface="Segoe UI Black" panose="020B0A02040204020203" pitchFamily="34" charset="0"/>
                <a:cs typeface="+mn-cs"/>
              </a:rPr>
              <a:t>» </a:t>
            </a:r>
            <a:r>
              <a:rPr lang="ru-RU" altLang="ru-RU" sz="3600" b="1" dirty="0" err="1">
                <a:solidFill>
                  <a:prstClr val="black"/>
                </a:solidFill>
                <a:latin typeface="Montserrat "/>
                <a:ea typeface="Segoe UI Black" panose="020B0A02040204020203" pitchFamily="34" charset="0"/>
                <a:cs typeface="+mn-cs"/>
              </a:rPr>
              <a:t>технологиялар</a:t>
            </a:r>
            <a:r>
              <a:rPr lang="ru-RU" altLang="ru-RU" sz="3600" b="1" dirty="0">
                <a:solidFill>
                  <a:prstClr val="black"/>
                </a:solidFill>
                <a:latin typeface="Montserrat "/>
                <a:ea typeface="Segoe UI Black" panose="020B0A02040204020203" pitchFamily="34" charset="0"/>
                <a:cs typeface="+mn-cs"/>
              </a:rPr>
              <a:t> мен </a:t>
            </a:r>
            <a:r>
              <a:rPr lang="ru-RU" altLang="ru-RU" sz="3600" b="1" dirty="0" err="1">
                <a:solidFill>
                  <a:prstClr val="black"/>
                </a:solidFill>
                <a:latin typeface="Montserrat "/>
                <a:ea typeface="Segoe UI Black" panose="020B0A02040204020203" pitchFamily="34" charset="0"/>
                <a:cs typeface="+mn-cs"/>
              </a:rPr>
              <a:t>жобалар</a:t>
            </a:r>
            <a:r>
              <a:rPr lang="ru-RU" altLang="ru-RU" sz="3600" b="1" dirty="0">
                <a:solidFill>
                  <a:prstClr val="black"/>
                </a:solidFill>
                <a:latin typeface="Montserrat "/>
                <a:ea typeface="Segoe UI Black" panose="020B0A02040204020203" pitchFamily="34" charset="0"/>
                <a:cs typeface="+mn-cs"/>
              </a:rPr>
              <a:t> </a:t>
            </a:r>
            <a:r>
              <a:rPr lang="ru-RU" altLang="ru-RU" sz="3600" b="1" dirty="0" err="1">
                <a:solidFill>
                  <a:prstClr val="black"/>
                </a:solidFill>
                <a:latin typeface="Montserrat "/>
                <a:ea typeface="Segoe UI Black" panose="020B0A02040204020203" pitchFamily="34" charset="0"/>
                <a:cs typeface="+mn-cs"/>
              </a:rPr>
              <a:t>тізілімі</a:t>
            </a:r>
            <a:endParaRPr lang="ru-RU" altLang="ru-RU" sz="3600" b="1" kern="1200" dirty="0">
              <a:solidFill>
                <a:prstClr val="black"/>
              </a:solidFill>
              <a:latin typeface="Montserrat "/>
              <a:ea typeface="Segoe UI Black" panose="020B0A02040204020203" pitchFamily="34" charset="0"/>
              <a:cs typeface="+mn-cs"/>
            </a:endParaRPr>
          </a:p>
        </p:txBody>
      </p:sp>
      <p:pic>
        <p:nvPicPr>
          <p:cNvPr id="3" name="Рисунок 4">
            <a:extLst>
              <a:ext uri="{FF2B5EF4-FFF2-40B4-BE49-F238E27FC236}">
                <a16:creationId xmlns:a16="http://schemas.microsoft.com/office/drawing/2014/main" id="{6325316D-E762-9018-E931-BC4B8D9F63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15011" y="827474"/>
            <a:ext cx="1217022" cy="368435"/>
          </a:xfrm>
          <a:prstGeom prst="rect">
            <a:avLst/>
          </a:prstGeom>
        </p:spPr>
      </p:pic>
      <p:sp>
        <p:nvSpPr>
          <p:cNvPr id="4" name="Google Shape;123;g327589e7125_0_0">
            <a:extLst>
              <a:ext uri="{FF2B5EF4-FFF2-40B4-BE49-F238E27FC236}">
                <a16:creationId xmlns:a16="http://schemas.microsoft.com/office/drawing/2014/main" id="{55CCADD8-4A49-A00C-55A1-9B6EA8B769C7}"/>
              </a:ext>
            </a:extLst>
          </p:cNvPr>
          <p:cNvSpPr/>
          <p:nvPr/>
        </p:nvSpPr>
        <p:spPr>
          <a:xfrm>
            <a:off x="1039541" y="7585072"/>
            <a:ext cx="609600" cy="569093"/>
          </a:xfrm>
          <a:prstGeom prst="ellipse">
            <a:avLst/>
          </a:prstGeom>
          <a:solidFill>
            <a:schemeClr val="lt1"/>
          </a:solidFill>
          <a:ln w="142875" cap="flat" cmpd="tri">
            <a:solidFill>
              <a:schemeClr val="accent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r>
              <a:rPr lang="ru-RU" sz="2800" dirty="0">
                <a:solidFill>
                  <a:schemeClr val="accent6"/>
                </a:solidFill>
                <a:latin typeface="Montserrat SemiBold"/>
                <a:ea typeface="Montserrat SemiBold"/>
                <a:cs typeface="Montserrat SemiBold"/>
                <a:sym typeface="Montserrat SemiBold"/>
              </a:rPr>
              <a:t>3</a:t>
            </a:r>
            <a:endParaRPr sz="2800" dirty="0">
              <a:solidFill>
                <a:schemeClr val="lt1"/>
              </a:solidFill>
              <a:latin typeface="Calibri"/>
              <a:ea typeface="Calibri"/>
              <a:cs typeface="Calibri"/>
              <a:sym typeface="Calibri"/>
            </a:endParaRPr>
          </a:p>
        </p:txBody>
      </p:sp>
      <p:sp>
        <p:nvSpPr>
          <p:cNvPr id="5" name="Google Shape;123;g327589e7125_0_0">
            <a:extLst>
              <a:ext uri="{FF2B5EF4-FFF2-40B4-BE49-F238E27FC236}">
                <a16:creationId xmlns:a16="http://schemas.microsoft.com/office/drawing/2014/main" id="{6FD007FF-3B54-DB30-CFC4-3EE1503DF424}"/>
              </a:ext>
            </a:extLst>
          </p:cNvPr>
          <p:cNvSpPr/>
          <p:nvPr/>
        </p:nvSpPr>
        <p:spPr>
          <a:xfrm>
            <a:off x="1039541" y="6553990"/>
            <a:ext cx="609600" cy="569093"/>
          </a:xfrm>
          <a:prstGeom prst="ellipse">
            <a:avLst/>
          </a:prstGeom>
          <a:solidFill>
            <a:schemeClr val="lt1"/>
          </a:solidFill>
          <a:ln w="142875" cap="flat" cmpd="tri">
            <a:solidFill>
              <a:schemeClr val="accent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r>
              <a:rPr lang="kk-KZ" sz="2800" dirty="0">
                <a:solidFill>
                  <a:schemeClr val="accent6"/>
                </a:solidFill>
                <a:latin typeface="Montserrat SemiBold"/>
                <a:ea typeface="Calibri"/>
                <a:cs typeface="Calibri"/>
                <a:sym typeface="Montserrat SemiBold"/>
              </a:rPr>
              <a:t>2</a:t>
            </a:r>
            <a:endParaRPr sz="2800" dirty="0">
              <a:solidFill>
                <a:schemeClr val="lt1"/>
              </a:solidFill>
              <a:latin typeface="Calibri"/>
              <a:ea typeface="Calibri"/>
              <a:cs typeface="Calibri"/>
              <a:sym typeface="Calibri"/>
            </a:endParaRPr>
          </a:p>
        </p:txBody>
      </p:sp>
      <p:sp>
        <p:nvSpPr>
          <p:cNvPr id="6" name="Google Shape;123;g327589e7125_0_0">
            <a:extLst>
              <a:ext uri="{FF2B5EF4-FFF2-40B4-BE49-F238E27FC236}">
                <a16:creationId xmlns:a16="http://schemas.microsoft.com/office/drawing/2014/main" id="{DAAC4DE8-3F56-1A75-F178-C2CBDF4EB0DC}"/>
              </a:ext>
            </a:extLst>
          </p:cNvPr>
          <p:cNvSpPr/>
          <p:nvPr/>
        </p:nvSpPr>
        <p:spPr>
          <a:xfrm>
            <a:off x="1039541" y="5522908"/>
            <a:ext cx="609600" cy="569093"/>
          </a:xfrm>
          <a:prstGeom prst="ellipse">
            <a:avLst/>
          </a:prstGeom>
          <a:solidFill>
            <a:schemeClr val="lt1"/>
          </a:solidFill>
          <a:ln w="142875" cap="flat" cmpd="tri">
            <a:solidFill>
              <a:schemeClr val="accent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r>
              <a:rPr lang="ru-RU" sz="2800" dirty="0">
                <a:solidFill>
                  <a:schemeClr val="accent6"/>
                </a:solidFill>
                <a:latin typeface="Montserrat SemiBold"/>
                <a:ea typeface="Montserrat SemiBold"/>
                <a:cs typeface="Montserrat SemiBold"/>
                <a:sym typeface="Montserrat SemiBold"/>
              </a:rPr>
              <a:t>1</a:t>
            </a:r>
            <a:endParaRPr sz="2800" dirty="0">
              <a:solidFill>
                <a:schemeClr val="lt1"/>
              </a:solidFill>
              <a:latin typeface="Calibri"/>
              <a:ea typeface="Calibri"/>
              <a:cs typeface="Calibri"/>
              <a:sym typeface="Calibri"/>
            </a:endParaRPr>
          </a:p>
        </p:txBody>
      </p:sp>
      <p:sp>
        <p:nvSpPr>
          <p:cNvPr id="8" name="Google Shape;126;g327589e7125_0_0">
            <a:extLst>
              <a:ext uri="{FF2B5EF4-FFF2-40B4-BE49-F238E27FC236}">
                <a16:creationId xmlns:a16="http://schemas.microsoft.com/office/drawing/2014/main" id="{E476CA69-5C15-FFC7-E79F-7A5D805594EA}"/>
              </a:ext>
            </a:extLst>
          </p:cNvPr>
          <p:cNvSpPr/>
          <p:nvPr/>
        </p:nvSpPr>
        <p:spPr>
          <a:xfrm>
            <a:off x="9959414" y="5143500"/>
            <a:ext cx="98986" cy="121888"/>
          </a:xfrm>
          <a:prstGeom prst="ellipse">
            <a:avLst/>
          </a:prstGeom>
          <a:solidFill>
            <a:srgbClr val="00882B"/>
          </a:solidFill>
          <a:ln>
            <a:noFill/>
          </a:ln>
        </p:spPr>
        <p:txBody>
          <a:bodyPr spcFirstLastPara="1" wrap="square" lIns="54000" tIns="54000" rIns="54000" bIns="54000" anchor="ctr" anchorCtr="0">
            <a:noAutofit/>
          </a:bodyPr>
          <a:lstStyle/>
          <a:p>
            <a:pPr>
              <a:spcBef>
                <a:spcPts val="0"/>
              </a:spcBef>
              <a:spcAft>
                <a:spcPts val="0"/>
              </a:spcAft>
              <a:buClr>
                <a:srgbClr val="000000"/>
              </a:buClr>
              <a:buSzPts val="2800"/>
            </a:pPr>
            <a:endParaRPr sz="4200" b="1">
              <a:solidFill>
                <a:srgbClr val="FFFFFF"/>
              </a:solidFill>
              <a:latin typeface="Arial"/>
              <a:ea typeface="Arial"/>
              <a:cs typeface="Arial"/>
              <a:sym typeface="Arial"/>
            </a:endParaRPr>
          </a:p>
        </p:txBody>
      </p:sp>
      <p:sp>
        <p:nvSpPr>
          <p:cNvPr id="9" name="Google Shape;126;g327589e7125_0_0">
            <a:extLst>
              <a:ext uri="{FF2B5EF4-FFF2-40B4-BE49-F238E27FC236}">
                <a16:creationId xmlns:a16="http://schemas.microsoft.com/office/drawing/2014/main" id="{8F8ABA48-918B-889C-70A3-461FE8AF0051}"/>
              </a:ext>
            </a:extLst>
          </p:cNvPr>
          <p:cNvSpPr/>
          <p:nvPr/>
        </p:nvSpPr>
        <p:spPr>
          <a:xfrm>
            <a:off x="9959414" y="5666919"/>
            <a:ext cx="98986" cy="121888"/>
          </a:xfrm>
          <a:prstGeom prst="ellipse">
            <a:avLst/>
          </a:prstGeom>
          <a:solidFill>
            <a:srgbClr val="00882B"/>
          </a:solidFill>
          <a:ln>
            <a:noFill/>
          </a:ln>
        </p:spPr>
        <p:txBody>
          <a:bodyPr spcFirstLastPara="1" wrap="square" lIns="54000" tIns="54000" rIns="54000" bIns="54000" anchor="ctr" anchorCtr="0">
            <a:noAutofit/>
          </a:bodyPr>
          <a:lstStyle/>
          <a:p>
            <a:pPr>
              <a:spcBef>
                <a:spcPts val="0"/>
              </a:spcBef>
              <a:spcAft>
                <a:spcPts val="0"/>
              </a:spcAft>
              <a:buClr>
                <a:srgbClr val="000000"/>
              </a:buClr>
              <a:buSzPts val="2800"/>
            </a:pPr>
            <a:endParaRPr sz="4200" b="1">
              <a:solidFill>
                <a:srgbClr val="FFFFFF"/>
              </a:solidFill>
              <a:latin typeface="Arial"/>
              <a:ea typeface="Arial"/>
              <a:cs typeface="Arial"/>
              <a:sym typeface="Arial"/>
            </a:endParaRPr>
          </a:p>
        </p:txBody>
      </p:sp>
      <p:sp>
        <p:nvSpPr>
          <p:cNvPr id="10" name="Google Shape;126;g327589e7125_0_0">
            <a:extLst>
              <a:ext uri="{FF2B5EF4-FFF2-40B4-BE49-F238E27FC236}">
                <a16:creationId xmlns:a16="http://schemas.microsoft.com/office/drawing/2014/main" id="{066F422E-EE09-FD07-0C9F-E12D53730E1C}"/>
              </a:ext>
            </a:extLst>
          </p:cNvPr>
          <p:cNvSpPr/>
          <p:nvPr/>
        </p:nvSpPr>
        <p:spPr>
          <a:xfrm>
            <a:off x="9977343" y="6190382"/>
            <a:ext cx="98986" cy="121888"/>
          </a:xfrm>
          <a:prstGeom prst="ellipse">
            <a:avLst/>
          </a:prstGeom>
          <a:solidFill>
            <a:srgbClr val="00882B"/>
          </a:solidFill>
          <a:ln>
            <a:noFill/>
          </a:ln>
        </p:spPr>
        <p:txBody>
          <a:bodyPr spcFirstLastPara="1" wrap="square" lIns="54000" tIns="54000" rIns="54000" bIns="54000" anchor="ctr" anchorCtr="0">
            <a:noAutofit/>
          </a:bodyPr>
          <a:lstStyle/>
          <a:p>
            <a:pPr>
              <a:spcBef>
                <a:spcPts val="0"/>
              </a:spcBef>
              <a:spcAft>
                <a:spcPts val="0"/>
              </a:spcAft>
              <a:buClr>
                <a:srgbClr val="000000"/>
              </a:buClr>
              <a:buSzPts val="2800"/>
            </a:pPr>
            <a:endParaRPr sz="4200" b="1">
              <a:solidFill>
                <a:srgbClr val="FFFFFF"/>
              </a:solidFill>
              <a:latin typeface="Arial"/>
              <a:ea typeface="Arial"/>
              <a:cs typeface="Arial"/>
              <a:sym typeface="Arial"/>
            </a:endParaRPr>
          </a:p>
        </p:txBody>
      </p:sp>
      <p:sp>
        <p:nvSpPr>
          <p:cNvPr id="11" name="Google Shape;126;g327589e7125_0_0">
            <a:extLst>
              <a:ext uri="{FF2B5EF4-FFF2-40B4-BE49-F238E27FC236}">
                <a16:creationId xmlns:a16="http://schemas.microsoft.com/office/drawing/2014/main" id="{BC728C49-B59A-740A-1368-768677C739FB}"/>
              </a:ext>
            </a:extLst>
          </p:cNvPr>
          <p:cNvSpPr/>
          <p:nvPr/>
        </p:nvSpPr>
        <p:spPr>
          <a:xfrm>
            <a:off x="9959414" y="6724551"/>
            <a:ext cx="98986" cy="121888"/>
          </a:xfrm>
          <a:prstGeom prst="ellipse">
            <a:avLst/>
          </a:prstGeom>
          <a:solidFill>
            <a:srgbClr val="00882B"/>
          </a:solidFill>
          <a:ln>
            <a:noFill/>
          </a:ln>
        </p:spPr>
        <p:txBody>
          <a:bodyPr spcFirstLastPara="1" wrap="square" lIns="54000" tIns="54000" rIns="54000" bIns="54000" anchor="ctr" anchorCtr="0">
            <a:noAutofit/>
          </a:bodyPr>
          <a:lstStyle/>
          <a:p>
            <a:pPr>
              <a:spcBef>
                <a:spcPts val="0"/>
              </a:spcBef>
              <a:spcAft>
                <a:spcPts val="0"/>
              </a:spcAft>
              <a:buClr>
                <a:srgbClr val="000000"/>
              </a:buClr>
              <a:buSzPts val="2800"/>
            </a:pPr>
            <a:endParaRPr sz="4200" b="1">
              <a:solidFill>
                <a:srgbClr val="FFFFFF"/>
              </a:solidFill>
              <a:latin typeface="Arial"/>
              <a:ea typeface="Arial"/>
              <a:cs typeface="Arial"/>
              <a:sym typeface="Arial"/>
            </a:endParaRPr>
          </a:p>
        </p:txBody>
      </p:sp>
      <p:sp>
        <p:nvSpPr>
          <p:cNvPr id="12" name="Google Shape;126;g327589e7125_0_0">
            <a:extLst>
              <a:ext uri="{FF2B5EF4-FFF2-40B4-BE49-F238E27FC236}">
                <a16:creationId xmlns:a16="http://schemas.microsoft.com/office/drawing/2014/main" id="{935E3661-3B7E-4882-A35E-32CE7EFBC6BB}"/>
              </a:ext>
            </a:extLst>
          </p:cNvPr>
          <p:cNvSpPr/>
          <p:nvPr/>
        </p:nvSpPr>
        <p:spPr>
          <a:xfrm>
            <a:off x="9959414" y="7364805"/>
            <a:ext cx="98986" cy="121888"/>
          </a:xfrm>
          <a:prstGeom prst="ellipse">
            <a:avLst/>
          </a:prstGeom>
          <a:solidFill>
            <a:srgbClr val="00882B"/>
          </a:solidFill>
          <a:ln>
            <a:noFill/>
          </a:ln>
        </p:spPr>
        <p:txBody>
          <a:bodyPr spcFirstLastPara="1" wrap="square" lIns="54000" tIns="54000" rIns="54000" bIns="54000" anchor="ctr" anchorCtr="0">
            <a:noAutofit/>
          </a:bodyPr>
          <a:lstStyle/>
          <a:p>
            <a:pPr>
              <a:spcBef>
                <a:spcPts val="0"/>
              </a:spcBef>
              <a:spcAft>
                <a:spcPts val="0"/>
              </a:spcAft>
              <a:buClr>
                <a:srgbClr val="000000"/>
              </a:buClr>
              <a:buSzPts val="2800"/>
            </a:pPr>
            <a:endParaRPr sz="4200" b="1">
              <a:solidFill>
                <a:srgbClr val="FFFFFF"/>
              </a:solidFill>
              <a:latin typeface="Arial"/>
              <a:ea typeface="Arial"/>
              <a:cs typeface="Arial"/>
              <a:sym typeface="Arial"/>
            </a:endParaRPr>
          </a:p>
        </p:txBody>
      </p:sp>
      <p:sp>
        <p:nvSpPr>
          <p:cNvPr id="13" name="Google Shape;126;g327589e7125_0_0">
            <a:extLst>
              <a:ext uri="{FF2B5EF4-FFF2-40B4-BE49-F238E27FC236}">
                <a16:creationId xmlns:a16="http://schemas.microsoft.com/office/drawing/2014/main" id="{54529ACD-3411-24D7-94BD-1BFB84DADB10}"/>
              </a:ext>
            </a:extLst>
          </p:cNvPr>
          <p:cNvSpPr/>
          <p:nvPr/>
        </p:nvSpPr>
        <p:spPr>
          <a:xfrm>
            <a:off x="9959414" y="7886309"/>
            <a:ext cx="98986" cy="121888"/>
          </a:xfrm>
          <a:prstGeom prst="ellipse">
            <a:avLst/>
          </a:prstGeom>
          <a:solidFill>
            <a:srgbClr val="00882B"/>
          </a:solidFill>
          <a:ln>
            <a:noFill/>
          </a:ln>
        </p:spPr>
        <p:txBody>
          <a:bodyPr spcFirstLastPara="1" wrap="square" lIns="54000" tIns="54000" rIns="54000" bIns="54000" anchor="ctr" anchorCtr="0">
            <a:noAutofit/>
          </a:bodyPr>
          <a:lstStyle/>
          <a:p>
            <a:pPr>
              <a:spcBef>
                <a:spcPts val="0"/>
              </a:spcBef>
              <a:spcAft>
                <a:spcPts val="0"/>
              </a:spcAft>
              <a:buClr>
                <a:srgbClr val="000000"/>
              </a:buClr>
              <a:buSzPts val="2800"/>
            </a:pPr>
            <a:endParaRPr sz="4200" b="1">
              <a:solidFill>
                <a:srgbClr val="FFFFFF"/>
              </a:solidFill>
              <a:latin typeface="Arial"/>
              <a:ea typeface="Arial"/>
              <a:cs typeface="Arial"/>
              <a:sym typeface="Arial"/>
            </a:endParaRPr>
          </a:p>
        </p:txBody>
      </p:sp>
      <p:sp>
        <p:nvSpPr>
          <p:cNvPr id="14" name="Google Shape;126;g327589e7125_0_0">
            <a:extLst>
              <a:ext uri="{FF2B5EF4-FFF2-40B4-BE49-F238E27FC236}">
                <a16:creationId xmlns:a16="http://schemas.microsoft.com/office/drawing/2014/main" id="{D2F1290C-D5C2-93B0-20D7-F0B5BE46DD2B}"/>
              </a:ext>
            </a:extLst>
          </p:cNvPr>
          <p:cNvSpPr/>
          <p:nvPr/>
        </p:nvSpPr>
        <p:spPr>
          <a:xfrm>
            <a:off x="9977343" y="8432858"/>
            <a:ext cx="98986" cy="121888"/>
          </a:xfrm>
          <a:prstGeom prst="ellipse">
            <a:avLst/>
          </a:prstGeom>
          <a:solidFill>
            <a:srgbClr val="00882B"/>
          </a:solidFill>
          <a:ln>
            <a:noFill/>
          </a:ln>
        </p:spPr>
        <p:txBody>
          <a:bodyPr spcFirstLastPara="1" wrap="square" lIns="54000" tIns="54000" rIns="54000" bIns="54000" anchor="ctr" anchorCtr="0">
            <a:noAutofit/>
          </a:bodyPr>
          <a:lstStyle/>
          <a:p>
            <a:pPr>
              <a:spcBef>
                <a:spcPts val="0"/>
              </a:spcBef>
              <a:spcAft>
                <a:spcPts val="0"/>
              </a:spcAft>
              <a:buClr>
                <a:srgbClr val="000000"/>
              </a:buClr>
              <a:buSzPts val="2800"/>
            </a:pPr>
            <a:endParaRPr sz="4200" b="1">
              <a:solidFill>
                <a:srgbClr val="FFFFFF"/>
              </a:solidFill>
              <a:latin typeface="Arial"/>
              <a:ea typeface="Arial"/>
              <a:cs typeface="Arial"/>
              <a:sym typeface="Arial"/>
            </a:endParaRPr>
          </a:p>
        </p:txBody>
      </p:sp>
      <p:sp>
        <p:nvSpPr>
          <p:cNvPr id="15" name="Google Shape;126;g327589e7125_0_0">
            <a:extLst>
              <a:ext uri="{FF2B5EF4-FFF2-40B4-BE49-F238E27FC236}">
                <a16:creationId xmlns:a16="http://schemas.microsoft.com/office/drawing/2014/main" id="{A453665E-8355-6050-D595-10EB351643D4}"/>
              </a:ext>
            </a:extLst>
          </p:cNvPr>
          <p:cNvSpPr/>
          <p:nvPr/>
        </p:nvSpPr>
        <p:spPr>
          <a:xfrm>
            <a:off x="9959414" y="9012168"/>
            <a:ext cx="98986" cy="121888"/>
          </a:xfrm>
          <a:prstGeom prst="ellipse">
            <a:avLst/>
          </a:prstGeom>
          <a:solidFill>
            <a:srgbClr val="00882B"/>
          </a:solidFill>
          <a:ln>
            <a:noFill/>
          </a:ln>
        </p:spPr>
        <p:txBody>
          <a:bodyPr spcFirstLastPara="1" wrap="square" lIns="54000" tIns="54000" rIns="54000" bIns="54000" anchor="ctr" anchorCtr="0">
            <a:noAutofit/>
          </a:bodyPr>
          <a:lstStyle/>
          <a:p>
            <a:pPr>
              <a:spcBef>
                <a:spcPts val="0"/>
              </a:spcBef>
              <a:spcAft>
                <a:spcPts val="0"/>
              </a:spcAft>
              <a:buClr>
                <a:srgbClr val="000000"/>
              </a:buClr>
              <a:buSzPts val="2800"/>
            </a:pPr>
            <a:endParaRPr sz="4200" b="1">
              <a:solidFill>
                <a:srgbClr val="FFFFFF"/>
              </a:solidFill>
              <a:latin typeface="Arial"/>
              <a:ea typeface="Arial"/>
              <a:cs typeface="Arial"/>
              <a:sym typeface="Arial"/>
            </a:endParaRPr>
          </a:p>
        </p:txBody>
      </p:sp>
      <p:sp>
        <p:nvSpPr>
          <p:cNvPr id="16" name="Google Shape;126;g327589e7125_0_0">
            <a:extLst>
              <a:ext uri="{FF2B5EF4-FFF2-40B4-BE49-F238E27FC236}">
                <a16:creationId xmlns:a16="http://schemas.microsoft.com/office/drawing/2014/main" id="{4B3299ED-46AC-2E4A-A7C8-47D1E4C26ADD}"/>
              </a:ext>
            </a:extLst>
          </p:cNvPr>
          <p:cNvSpPr/>
          <p:nvPr/>
        </p:nvSpPr>
        <p:spPr>
          <a:xfrm>
            <a:off x="9959414" y="9545710"/>
            <a:ext cx="98986" cy="121888"/>
          </a:xfrm>
          <a:prstGeom prst="ellipse">
            <a:avLst/>
          </a:prstGeom>
          <a:solidFill>
            <a:srgbClr val="00882B"/>
          </a:solidFill>
          <a:ln>
            <a:noFill/>
          </a:ln>
        </p:spPr>
        <p:txBody>
          <a:bodyPr spcFirstLastPara="1" wrap="square" lIns="54000" tIns="54000" rIns="54000" bIns="54000" anchor="ctr" anchorCtr="0">
            <a:noAutofit/>
          </a:bodyPr>
          <a:lstStyle/>
          <a:p>
            <a:pPr>
              <a:spcBef>
                <a:spcPts val="0"/>
              </a:spcBef>
              <a:spcAft>
                <a:spcPts val="0"/>
              </a:spcAft>
              <a:buClr>
                <a:srgbClr val="000000"/>
              </a:buClr>
              <a:buSzPts val="2800"/>
            </a:pPr>
            <a:endParaRPr sz="4200" b="1">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2930</TotalTime>
  <Words>4969</Words>
  <Application>Microsoft Office PowerPoint</Application>
  <PresentationFormat>Произвольный</PresentationFormat>
  <Paragraphs>577</Paragraphs>
  <Slides>33</Slides>
  <Notes>16</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6</vt:i4>
      </vt:variant>
      <vt:variant>
        <vt:lpstr>Заголовки слайдов</vt:lpstr>
      </vt:variant>
      <vt:variant>
        <vt:i4>33</vt:i4>
      </vt:variant>
    </vt:vector>
  </HeadingPairs>
  <TitlesOfParts>
    <vt:vector size="53" baseType="lpstr">
      <vt:lpstr>Aptos</vt:lpstr>
      <vt:lpstr>Aptos Display</vt:lpstr>
      <vt:lpstr>Arial</vt:lpstr>
      <vt:lpstr>Arial Black</vt:lpstr>
      <vt:lpstr>Calibri</vt:lpstr>
      <vt:lpstr>Calibri Light</vt:lpstr>
      <vt:lpstr>Lucida Sans Unicode</vt:lpstr>
      <vt:lpstr>Montserrat</vt:lpstr>
      <vt:lpstr>Montserrat </vt:lpstr>
      <vt:lpstr>Montserrat SemiBold</vt:lpstr>
      <vt:lpstr>Montserrat-Light</vt:lpstr>
      <vt:lpstr>Tahoma</vt:lpstr>
      <vt:lpstr>Times New Roman</vt:lpstr>
      <vt:lpstr>Wingdings</vt:lpstr>
      <vt:lpstr>Office Theme</vt:lpstr>
      <vt:lpstr>1_Office Theme</vt:lpstr>
      <vt:lpstr>2_Office Theme</vt:lpstr>
      <vt:lpstr>3_Office Theme</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ЕҚТ БОЙЫНША АНЫҚТАМАЛЫҚТАРДЫ ӘЗІРЛЕУ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2024 Бюро НДТ фин версия</dc:title>
  <dc:creator>Madina Kazken</dc:creator>
  <cp:keywords>DAGa1CZINIA,BAEhupTFwJs</cp:keywords>
  <cp:lastModifiedBy>Sayassat Imambayev</cp:lastModifiedBy>
  <cp:revision>150</cp:revision>
  <dcterms:created xsi:type="dcterms:W3CDTF">2025-05-22T05:16:05Z</dcterms:created>
  <dcterms:modified xsi:type="dcterms:W3CDTF">2025-09-19T05:33:59Z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2025-01-27T00:00:00Z</vt:filetime>
  </property>
  <property fmtid="{D5CDD505-2E9C-101B-9397-08002B2CF9AE}" pid="3" name="Creator">
    <vt:lpwstr>Canva</vt:lpwstr>
  </property>
  <property fmtid="{D5CDD505-2E9C-101B-9397-08002B2CF9AE}" pid="4" name="LastSaved">
    <vt:filetime>2025-05-22T00:00:00Z</vt:filetime>
  </property>
  <property fmtid="{D5CDD505-2E9C-101B-9397-08002B2CF9AE}" pid="5" name="Producer">
    <vt:lpwstr>Canva</vt:lpwstr>
  </property>
</Properties>
</file>