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91" r:id="rId3"/>
    <p:sldMasterId id="2147483704" r:id="rId4"/>
    <p:sldMasterId id="2147483716" r:id="rId5"/>
    <p:sldMasterId id="2147483729" r:id="rId6"/>
  </p:sldMasterIdLst>
  <p:notesMasterIdLst>
    <p:notesMasterId r:id="rId40"/>
  </p:notesMasterIdLst>
  <p:sldIdLst>
    <p:sldId id="256" r:id="rId7"/>
    <p:sldId id="263" r:id="rId8"/>
    <p:sldId id="264" r:id="rId9"/>
    <p:sldId id="265" r:id="rId10"/>
    <p:sldId id="10348" r:id="rId11"/>
    <p:sldId id="303" r:id="rId12"/>
    <p:sldId id="10350" r:id="rId13"/>
    <p:sldId id="257" r:id="rId14"/>
    <p:sldId id="10351" r:id="rId15"/>
    <p:sldId id="318" r:id="rId16"/>
    <p:sldId id="309" r:id="rId17"/>
    <p:sldId id="308" r:id="rId18"/>
    <p:sldId id="310" r:id="rId19"/>
    <p:sldId id="311" r:id="rId20"/>
    <p:sldId id="312" r:id="rId21"/>
    <p:sldId id="315" r:id="rId22"/>
    <p:sldId id="313" r:id="rId23"/>
    <p:sldId id="10349" r:id="rId24"/>
    <p:sldId id="322" r:id="rId25"/>
    <p:sldId id="10357" r:id="rId26"/>
    <p:sldId id="314" r:id="rId27"/>
    <p:sldId id="10352" r:id="rId28"/>
    <p:sldId id="260" r:id="rId29"/>
    <p:sldId id="316" r:id="rId30"/>
    <p:sldId id="317" r:id="rId31"/>
    <p:sldId id="10347" r:id="rId32"/>
    <p:sldId id="10356" r:id="rId33"/>
    <p:sldId id="10355" r:id="rId34"/>
    <p:sldId id="10343" r:id="rId35"/>
    <p:sldId id="10354" r:id="rId36"/>
    <p:sldId id="10345" r:id="rId37"/>
    <p:sldId id="261" r:id="rId38"/>
    <p:sldId id="10224" r:id="rId39"/>
  </p:sldIdLst>
  <p:sldSz cx="18288000" cy="10287000"/>
  <p:notesSz cx="18288000" cy="10287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90DDDF-FA31-4937-A9A9-A28C5F1F8ED5}" v="16" dt="2025-07-29T05:38:32.0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1" d="100"/>
          <a:sy n="71" d="100"/>
        </p:scale>
        <p:origin x="7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Mochalova" userId="0f9a6a1e-09ea-42dc-b1b0-8f90469a68e0" providerId="ADAL" clId="{DBDB5D88-6579-4537-9182-F661435CAF2C}"/>
    <pc:docChg chg="modSld">
      <pc:chgData name="Klara Mochalova" userId="0f9a6a1e-09ea-42dc-b1b0-8f90469a68e0" providerId="ADAL" clId="{DBDB5D88-6579-4537-9182-F661435CAF2C}" dt="2025-05-26T09:18:13.451" v="65" actId="20577"/>
      <pc:docMkLst>
        <pc:docMk/>
      </pc:docMkLst>
      <pc:sldChg chg="modSp mod">
        <pc:chgData name="Klara Mochalova" userId="0f9a6a1e-09ea-42dc-b1b0-8f90469a68e0" providerId="ADAL" clId="{DBDB5D88-6579-4537-9182-F661435CAF2C}" dt="2025-05-26T06:42:37.761" v="64" actId="1076"/>
        <pc:sldMkLst>
          <pc:docMk/>
          <pc:sldMk cId="0" sldId="258"/>
        </pc:sldMkLst>
      </pc:sldChg>
      <pc:sldChg chg="modSp mod">
        <pc:chgData name="Klara Mochalova" userId="0f9a6a1e-09ea-42dc-b1b0-8f90469a68e0" providerId="ADAL" clId="{DBDB5D88-6579-4537-9182-F661435CAF2C}" dt="2025-05-26T09:18:13.451" v="65" actId="20577"/>
        <pc:sldMkLst>
          <pc:docMk/>
          <pc:sldMk cId="0" sldId="262"/>
        </pc:sldMkLst>
      </pc:sldChg>
    </pc:docChg>
  </pc:docChgLst>
  <pc:docChgLst>
    <pc:chgData name="Sayassat Imambayev" userId="c200cf93-40f2-4527-9288-975f1969dc5d" providerId="ADAL" clId="{2490DDDF-FA31-4937-A9A9-A28C5F1F8ED5}"/>
    <pc:docChg chg="undo custSel addSld delSld modSld sldOrd">
      <pc:chgData name="Sayassat Imambayev" userId="c200cf93-40f2-4527-9288-975f1969dc5d" providerId="ADAL" clId="{2490DDDF-FA31-4937-A9A9-A28C5F1F8ED5}" dt="2025-07-30T06:58:15.102" v="143" actId="6549"/>
      <pc:docMkLst>
        <pc:docMk/>
      </pc:docMkLst>
      <pc:sldChg chg="modSp mod">
        <pc:chgData name="Sayassat Imambayev" userId="c200cf93-40f2-4527-9288-975f1969dc5d" providerId="ADAL" clId="{2490DDDF-FA31-4937-A9A9-A28C5F1F8ED5}" dt="2025-07-29T05:38:32.051" v="135" actId="1076"/>
        <pc:sldMkLst>
          <pc:docMk/>
          <pc:sldMk cId="872679398" sldId="263"/>
        </pc:sldMkLst>
        <pc:spChg chg="mod">
          <ac:chgData name="Sayassat Imambayev" userId="c200cf93-40f2-4527-9288-975f1969dc5d" providerId="ADAL" clId="{2490DDDF-FA31-4937-A9A9-A28C5F1F8ED5}" dt="2025-07-29T05:38:26.434" v="134" actId="1076"/>
          <ac:spMkLst>
            <pc:docMk/>
            <pc:sldMk cId="872679398" sldId="263"/>
            <ac:spMk id="4" creationId="{8B5C6606-DBD4-67B6-B210-89470BABAC3B}"/>
          </ac:spMkLst>
        </pc:spChg>
        <pc:spChg chg="mod">
          <ac:chgData name="Sayassat Imambayev" userId="c200cf93-40f2-4527-9288-975f1969dc5d" providerId="ADAL" clId="{2490DDDF-FA31-4937-A9A9-A28C5F1F8ED5}" dt="2025-07-29T05:38:32.051" v="135" actId="1076"/>
          <ac:spMkLst>
            <pc:docMk/>
            <pc:sldMk cId="872679398" sldId="263"/>
            <ac:spMk id="6" creationId="{5DD006B6-CEED-DB19-AB7E-76F0B99DD503}"/>
          </ac:spMkLst>
        </pc:spChg>
      </pc:sldChg>
      <pc:sldChg chg="add del">
        <pc:chgData name="Sayassat Imambayev" userId="c200cf93-40f2-4527-9288-975f1969dc5d" providerId="ADAL" clId="{2490DDDF-FA31-4937-A9A9-A28C5F1F8ED5}" dt="2025-07-29T05:35:27.597" v="89" actId="47"/>
        <pc:sldMkLst>
          <pc:docMk/>
          <pc:sldMk cId="229505042" sldId="310"/>
        </pc:sldMkLst>
      </pc:sldChg>
      <pc:sldChg chg="modSp mod">
        <pc:chgData name="Sayassat Imambayev" userId="c200cf93-40f2-4527-9288-975f1969dc5d" providerId="ADAL" clId="{2490DDDF-FA31-4937-A9A9-A28C5F1F8ED5}" dt="2025-07-30T06:58:15.102" v="143" actId="6549"/>
        <pc:sldMkLst>
          <pc:docMk/>
          <pc:sldMk cId="2228510735" sldId="311"/>
        </pc:sldMkLst>
        <pc:spChg chg="mod">
          <ac:chgData name="Sayassat Imambayev" userId="c200cf93-40f2-4527-9288-975f1969dc5d" providerId="ADAL" clId="{2490DDDF-FA31-4937-A9A9-A28C5F1F8ED5}" dt="2025-07-30T06:58:15.102" v="143" actId="6549"/>
          <ac:spMkLst>
            <pc:docMk/>
            <pc:sldMk cId="2228510735" sldId="311"/>
            <ac:spMk id="19" creationId="{CF02805B-AC7B-2D20-74ED-0E72ACE2F6F7}"/>
          </ac:spMkLst>
        </pc:spChg>
      </pc:sldChg>
      <pc:sldChg chg="addSp delSp modSp add mod">
        <pc:chgData name="Sayassat Imambayev" userId="c200cf93-40f2-4527-9288-975f1969dc5d" providerId="ADAL" clId="{2490DDDF-FA31-4937-A9A9-A28C5F1F8ED5}" dt="2025-07-29T05:36:10.883" v="91" actId="1076"/>
        <pc:sldMkLst>
          <pc:docMk/>
          <pc:sldMk cId="2466367594" sldId="312"/>
        </pc:sldMkLst>
        <pc:spChg chg="add mod">
          <ac:chgData name="Sayassat Imambayev" userId="c200cf93-40f2-4527-9288-975f1969dc5d" providerId="ADAL" clId="{2490DDDF-FA31-4937-A9A9-A28C5F1F8ED5}" dt="2025-07-29T05:36:10.883" v="91" actId="1076"/>
          <ac:spMkLst>
            <pc:docMk/>
            <pc:sldMk cId="2466367594" sldId="312"/>
            <ac:spMk id="3" creationId="{9A9E54F4-A8C9-1180-0128-5C88686CB2AA}"/>
          </ac:spMkLst>
        </pc:spChg>
        <pc:spChg chg="del">
          <ac:chgData name="Sayassat Imambayev" userId="c200cf93-40f2-4527-9288-975f1969dc5d" providerId="ADAL" clId="{2490DDDF-FA31-4937-A9A9-A28C5F1F8ED5}" dt="2025-07-29T05:34:14.088" v="69" actId="478"/>
          <ac:spMkLst>
            <pc:docMk/>
            <pc:sldMk cId="2466367594" sldId="312"/>
            <ac:spMk id="5" creationId="{DCD679A1-E24E-8B33-BDAE-D56E6BB03247}"/>
          </ac:spMkLst>
        </pc:spChg>
        <pc:spChg chg="del">
          <ac:chgData name="Sayassat Imambayev" userId="c200cf93-40f2-4527-9288-975f1969dc5d" providerId="ADAL" clId="{2490DDDF-FA31-4937-A9A9-A28C5F1F8ED5}" dt="2025-07-29T05:34:20.250" v="73" actId="478"/>
          <ac:spMkLst>
            <pc:docMk/>
            <pc:sldMk cId="2466367594" sldId="312"/>
            <ac:spMk id="6" creationId="{0676E98B-1560-E6A4-3731-DECCD2FEFE9E}"/>
          </ac:spMkLst>
        </pc:spChg>
        <pc:spChg chg="del">
          <ac:chgData name="Sayassat Imambayev" userId="c200cf93-40f2-4527-9288-975f1969dc5d" providerId="ADAL" clId="{2490DDDF-FA31-4937-A9A9-A28C5F1F8ED5}" dt="2025-07-29T05:34:11.103" v="68" actId="478"/>
          <ac:spMkLst>
            <pc:docMk/>
            <pc:sldMk cId="2466367594" sldId="312"/>
            <ac:spMk id="7" creationId="{FF518243-FAB1-BF96-6E0F-CF8350E76D6F}"/>
          </ac:spMkLst>
        </pc:spChg>
        <pc:picChg chg="del">
          <ac:chgData name="Sayassat Imambayev" userId="c200cf93-40f2-4527-9288-975f1969dc5d" providerId="ADAL" clId="{2490DDDF-FA31-4937-A9A9-A28C5F1F8ED5}" dt="2025-07-29T05:34:15.284" v="70" actId="478"/>
          <ac:picMkLst>
            <pc:docMk/>
            <pc:sldMk cId="2466367594" sldId="312"/>
            <ac:picMk id="4" creationId="{505A06F2-A255-AF49-EB89-2433D7FA0F0B}"/>
          </ac:picMkLst>
        </pc:picChg>
        <pc:picChg chg="add mod">
          <ac:chgData name="Sayassat Imambayev" userId="c200cf93-40f2-4527-9288-975f1969dc5d" providerId="ADAL" clId="{2490DDDF-FA31-4937-A9A9-A28C5F1F8ED5}" dt="2025-07-29T05:34:26.034" v="74"/>
          <ac:picMkLst>
            <pc:docMk/>
            <pc:sldMk cId="2466367594" sldId="312"/>
            <ac:picMk id="8" creationId="{3F36E30E-9583-3F81-F153-E41673A92051}"/>
          </ac:picMkLst>
        </pc:picChg>
        <pc:picChg chg="del">
          <ac:chgData name="Sayassat Imambayev" userId="c200cf93-40f2-4527-9288-975f1969dc5d" providerId="ADAL" clId="{2490DDDF-FA31-4937-A9A9-A28C5F1F8ED5}" dt="2025-07-29T05:34:16.219" v="71" actId="478"/>
          <ac:picMkLst>
            <pc:docMk/>
            <pc:sldMk cId="2466367594" sldId="312"/>
            <ac:picMk id="10" creationId="{DFDD0712-1574-09EB-5B76-C7A4726FD5C8}"/>
          </ac:picMkLst>
        </pc:picChg>
      </pc:sldChg>
      <pc:sldChg chg="addSp delSp modSp add mod">
        <pc:chgData name="Sayassat Imambayev" userId="c200cf93-40f2-4527-9288-975f1969dc5d" providerId="ADAL" clId="{2490DDDF-FA31-4937-A9A9-A28C5F1F8ED5}" dt="2025-07-29T05:35:17.675" v="87" actId="1076"/>
        <pc:sldMkLst>
          <pc:docMk/>
          <pc:sldMk cId="416480602" sldId="313"/>
        </pc:sldMkLst>
        <pc:spChg chg="mod">
          <ac:chgData name="Sayassat Imambayev" userId="c200cf93-40f2-4527-9288-975f1969dc5d" providerId="ADAL" clId="{2490DDDF-FA31-4937-A9A9-A28C5F1F8ED5}" dt="2025-07-29T05:35:01.331" v="83" actId="1076"/>
          <ac:spMkLst>
            <pc:docMk/>
            <pc:sldMk cId="416480602" sldId="313"/>
            <ac:spMk id="2" creationId="{7D01C563-0CDF-D1F2-1DF0-43C054EF40EF}"/>
          </ac:spMkLst>
        </pc:spChg>
        <pc:spChg chg="del">
          <ac:chgData name="Sayassat Imambayev" userId="c200cf93-40f2-4527-9288-975f1969dc5d" providerId="ADAL" clId="{2490DDDF-FA31-4937-A9A9-A28C5F1F8ED5}" dt="2025-07-29T05:34:37.055" v="78" actId="478"/>
          <ac:spMkLst>
            <pc:docMk/>
            <pc:sldMk cId="416480602" sldId="313"/>
            <ac:spMk id="5" creationId="{D5973EBD-B73B-F24F-4370-8A329B260EAC}"/>
          </ac:spMkLst>
        </pc:spChg>
        <pc:spChg chg="mod">
          <ac:chgData name="Sayassat Imambayev" userId="c200cf93-40f2-4527-9288-975f1969dc5d" providerId="ADAL" clId="{2490DDDF-FA31-4937-A9A9-A28C5F1F8ED5}" dt="2025-07-29T05:35:17.675" v="87" actId="1076"/>
          <ac:spMkLst>
            <pc:docMk/>
            <pc:sldMk cId="416480602" sldId="313"/>
            <ac:spMk id="6" creationId="{956DB5FA-E458-AF75-1E6A-CD3209ABCFA6}"/>
          </ac:spMkLst>
        </pc:spChg>
        <pc:spChg chg="del mod">
          <ac:chgData name="Sayassat Imambayev" userId="c200cf93-40f2-4527-9288-975f1969dc5d" providerId="ADAL" clId="{2490DDDF-FA31-4937-A9A9-A28C5F1F8ED5}" dt="2025-07-29T05:34:35.730" v="77" actId="478"/>
          <ac:spMkLst>
            <pc:docMk/>
            <pc:sldMk cId="416480602" sldId="313"/>
            <ac:spMk id="7" creationId="{84F94914-10A0-92D5-1D70-8B49E1E9AC4F}"/>
          </ac:spMkLst>
        </pc:spChg>
        <pc:spChg chg="mod">
          <ac:chgData name="Sayassat Imambayev" userId="c200cf93-40f2-4527-9288-975f1969dc5d" providerId="ADAL" clId="{2490DDDF-FA31-4937-A9A9-A28C5F1F8ED5}" dt="2025-07-29T05:35:07.923" v="85" actId="1076"/>
          <ac:spMkLst>
            <pc:docMk/>
            <pc:sldMk cId="416480602" sldId="313"/>
            <ac:spMk id="9" creationId="{15F1828F-4948-41AB-8884-F9B5E87E5C87}"/>
          </ac:spMkLst>
        </pc:spChg>
        <pc:picChg chg="add mod">
          <ac:chgData name="Sayassat Imambayev" userId="c200cf93-40f2-4527-9288-975f1969dc5d" providerId="ADAL" clId="{2490DDDF-FA31-4937-A9A9-A28C5F1F8ED5}" dt="2025-07-29T05:34:29.291" v="76"/>
          <ac:picMkLst>
            <pc:docMk/>
            <pc:sldMk cId="416480602" sldId="313"/>
            <ac:picMk id="3" creationId="{81E2FEA4-C5DB-126A-E1C3-4377EDC4E0DD}"/>
          </ac:picMkLst>
        </pc:picChg>
        <pc:picChg chg="del">
          <ac:chgData name="Sayassat Imambayev" userId="c200cf93-40f2-4527-9288-975f1969dc5d" providerId="ADAL" clId="{2490DDDF-FA31-4937-A9A9-A28C5F1F8ED5}" dt="2025-07-29T05:34:38.108" v="79" actId="478"/>
          <ac:picMkLst>
            <pc:docMk/>
            <pc:sldMk cId="416480602" sldId="313"/>
            <ac:picMk id="4" creationId="{ABEA2E42-0E19-2DE0-AAFE-530A4550B9F5}"/>
          </ac:picMkLst>
        </pc:picChg>
        <pc:picChg chg="del">
          <ac:chgData name="Sayassat Imambayev" userId="c200cf93-40f2-4527-9288-975f1969dc5d" providerId="ADAL" clId="{2490DDDF-FA31-4937-A9A9-A28C5F1F8ED5}" dt="2025-07-29T05:34:40.055" v="80" actId="478"/>
          <ac:picMkLst>
            <pc:docMk/>
            <pc:sldMk cId="416480602" sldId="313"/>
            <ac:picMk id="10" creationId="{19413F8A-7397-48A2-BF57-EF048C7809E1}"/>
          </ac:picMkLst>
        </pc:picChg>
      </pc:sldChg>
      <pc:sldChg chg="addSp delSp modSp add mod">
        <pc:chgData name="Sayassat Imambayev" userId="c200cf93-40f2-4527-9288-975f1969dc5d" providerId="ADAL" clId="{2490DDDF-FA31-4937-A9A9-A28C5F1F8ED5}" dt="2025-07-29T05:36:02.411" v="90" actId="1076"/>
        <pc:sldMkLst>
          <pc:docMk/>
          <pc:sldMk cId="2032136743" sldId="315"/>
        </pc:sldMkLst>
        <pc:spChg chg="del">
          <ac:chgData name="Sayassat Imambayev" userId="c200cf93-40f2-4527-9288-975f1969dc5d" providerId="ADAL" clId="{2490DDDF-FA31-4937-A9A9-A28C5F1F8ED5}" dt="2025-07-29T05:33:50.216" v="65" actId="478"/>
          <ac:spMkLst>
            <pc:docMk/>
            <pc:sldMk cId="2032136743" sldId="315"/>
            <ac:spMk id="5" creationId="{0DE29E60-97AE-21FD-B9CE-E2D1B566939F}"/>
          </ac:spMkLst>
        </pc:spChg>
        <pc:spChg chg="mod">
          <ac:chgData name="Sayassat Imambayev" userId="c200cf93-40f2-4527-9288-975f1969dc5d" providerId="ADAL" clId="{2490DDDF-FA31-4937-A9A9-A28C5F1F8ED5}" dt="2025-07-29T05:36:02.411" v="90" actId="1076"/>
          <ac:spMkLst>
            <pc:docMk/>
            <pc:sldMk cId="2032136743" sldId="315"/>
            <ac:spMk id="6" creationId="{E00540F2-E742-BDAD-EE17-5BC5F6B33300}"/>
          </ac:spMkLst>
        </pc:spChg>
        <pc:spChg chg="del">
          <ac:chgData name="Sayassat Imambayev" userId="c200cf93-40f2-4527-9288-975f1969dc5d" providerId="ADAL" clId="{2490DDDF-FA31-4937-A9A9-A28C5F1F8ED5}" dt="2025-07-29T05:33:38.853" v="61" actId="478"/>
          <ac:spMkLst>
            <pc:docMk/>
            <pc:sldMk cId="2032136743" sldId="315"/>
            <ac:spMk id="7" creationId="{7F5848F5-56A0-A893-DD5E-C63A29940788}"/>
          </ac:spMkLst>
        </pc:spChg>
        <pc:picChg chg="add mod">
          <ac:chgData name="Sayassat Imambayev" userId="c200cf93-40f2-4527-9288-975f1969dc5d" providerId="ADAL" clId="{2490DDDF-FA31-4937-A9A9-A28C5F1F8ED5}" dt="2025-07-29T05:34:27.506" v="75"/>
          <ac:picMkLst>
            <pc:docMk/>
            <pc:sldMk cId="2032136743" sldId="315"/>
            <ac:picMk id="2" creationId="{57C0C165-D86C-5454-2273-C88BFBED6FB7}"/>
          </ac:picMkLst>
        </pc:picChg>
        <pc:picChg chg="del">
          <ac:chgData name="Sayassat Imambayev" userId="c200cf93-40f2-4527-9288-975f1969dc5d" providerId="ADAL" clId="{2490DDDF-FA31-4937-A9A9-A28C5F1F8ED5}" dt="2025-07-29T05:33:43.247" v="62" actId="478"/>
          <ac:picMkLst>
            <pc:docMk/>
            <pc:sldMk cId="2032136743" sldId="315"/>
            <ac:picMk id="4" creationId="{CEEC9739-E62A-5D04-7035-7955AA2DA34E}"/>
          </ac:picMkLst>
        </pc:picChg>
        <pc:picChg chg="del">
          <ac:chgData name="Sayassat Imambayev" userId="c200cf93-40f2-4527-9288-975f1969dc5d" providerId="ADAL" clId="{2490DDDF-FA31-4937-A9A9-A28C5F1F8ED5}" dt="2025-07-29T05:33:45.683" v="63" actId="478"/>
          <ac:picMkLst>
            <pc:docMk/>
            <pc:sldMk cId="2032136743" sldId="315"/>
            <ac:picMk id="10" creationId="{0F88F4CD-A852-253F-0E5D-B2A31828FC1C}"/>
          </ac:picMkLst>
        </pc:picChg>
      </pc:sldChg>
      <pc:sldChg chg="ord">
        <pc:chgData name="Sayassat Imambayev" userId="c200cf93-40f2-4527-9288-975f1969dc5d" providerId="ADAL" clId="{2490DDDF-FA31-4937-A9A9-A28C5F1F8ED5}" dt="2025-07-22T12:16:45.015" v="51"/>
        <pc:sldMkLst>
          <pc:docMk/>
          <pc:sldMk cId="3645953464" sldId="316"/>
        </pc:sldMkLst>
      </pc:sldChg>
      <pc:sldChg chg="ord">
        <pc:chgData name="Sayassat Imambayev" userId="c200cf93-40f2-4527-9288-975f1969dc5d" providerId="ADAL" clId="{2490DDDF-FA31-4937-A9A9-A28C5F1F8ED5}" dt="2025-07-22T12:16:45.015" v="51"/>
        <pc:sldMkLst>
          <pc:docMk/>
          <pc:sldMk cId="2496893186" sldId="317"/>
        </pc:sldMkLst>
      </pc:sldChg>
      <pc:sldChg chg="add del">
        <pc:chgData name="Sayassat Imambayev" userId="c200cf93-40f2-4527-9288-975f1969dc5d" providerId="ADAL" clId="{2490DDDF-FA31-4937-A9A9-A28C5F1F8ED5}" dt="2025-07-22T12:15:17.402" v="44" actId="47"/>
        <pc:sldMkLst>
          <pc:docMk/>
          <pc:sldMk cId="481912894" sldId="10358"/>
        </pc:sldMkLst>
      </pc:sldChg>
    </pc:docChg>
  </pc:docChgLst>
  <pc:docChgLst>
    <pc:chgData name="Sayassat Imambayev" userId="c200cf93-40f2-4527-9288-975f1969dc5d" providerId="ADAL" clId="{FC0F9DA1-45CD-4C12-9080-19E12475E918}"/>
    <pc:docChg chg="addSld modSld">
      <pc:chgData name="Sayassat Imambayev" userId="c200cf93-40f2-4527-9288-975f1969dc5d" providerId="ADAL" clId="{FC0F9DA1-45CD-4C12-9080-19E12475E918}" dt="2025-07-09T11:50:17.384" v="27" actId="20577"/>
      <pc:docMkLst>
        <pc:docMk/>
      </pc:docMkLst>
      <pc:sldChg chg="modSp mod">
        <pc:chgData name="Sayassat Imambayev" userId="c200cf93-40f2-4527-9288-975f1969dc5d" providerId="ADAL" clId="{FC0F9DA1-45CD-4C12-9080-19E12475E918}" dt="2025-07-09T11:50:17.384" v="27" actId="20577"/>
        <pc:sldMkLst>
          <pc:docMk/>
          <pc:sldMk cId="0" sldId="10345"/>
        </pc:sldMkLst>
        <pc:spChg chg="mod">
          <ac:chgData name="Sayassat Imambayev" userId="c200cf93-40f2-4527-9288-975f1969dc5d" providerId="ADAL" clId="{FC0F9DA1-45CD-4C12-9080-19E12475E918}" dt="2025-07-09T11:50:17.384" v="27" actId="20577"/>
          <ac:spMkLst>
            <pc:docMk/>
            <pc:sldMk cId="0" sldId="10345"/>
            <ac:spMk id="26" creationId="{00000000-0000-0000-0000-000000000000}"/>
          </ac:spMkLst>
        </pc:spChg>
      </pc:sldChg>
      <pc:sldChg chg="modNotes">
        <pc:chgData name="Sayassat Imambayev" userId="c200cf93-40f2-4527-9288-975f1969dc5d" providerId="ADAL" clId="{FC0F9DA1-45CD-4C12-9080-19E12475E918}" dt="2025-07-09T11:47:24.230" v="0"/>
        <pc:sldMkLst>
          <pc:docMk/>
          <pc:sldMk cId="0" sldId="10352"/>
        </pc:sldMkLst>
      </pc:sldChg>
      <pc:sldChg chg="modSp add mod">
        <pc:chgData name="Sayassat Imambayev" userId="c200cf93-40f2-4527-9288-975f1969dc5d" providerId="ADAL" clId="{FC0F9DA1-45CD-4C12-9080-19E12475E918}" dt="2025-07-09T11:48:11.721" v="6" actId="255"/>
        <pc:sldMkLst>
          <pc:docMk/>
          <pc:sldMk cId="949102393" sldId="10353"/>
        </pc:sldMkLst>
      </pc:sldChg>
    </pc:docChg>
  </pc:docChgLst>
  <pc:docChgLst>
    <pc:chgData name="Sayassat Imambayev" userId="c200cf93-40f2-4527-9288-975f1969dc5d" providerId="ADAL" clId="{66AC971A-62B1-425C-A519-D052FF6DFCCC}"/>
    <pc:docChg chg="undo custSel addSld delSld modSld sldOrd">
      <pc:chgData name="Sayassat Imambayev" userId="c200cf93-40f2-4527-9288-975f1969dc5d" providerId="ADAL" clId="{66AC971A-62B1-425C-A519-D052FF6DFCCC}" dt="2025-07-21T07:57:51.284" v="2102" actId="47"/>
      <pc:docMkLst>
        <pc:docMk/>
      </pc:docMkLst>
      <pc:sldChg chg="addSp delSp modSp mod">
        <pc:chgData name="Sayassat Imambayev" userId="c200cf93-40f2-4527-9288-975f1969dc5d" providerId="ADAL" clId="{66AC971A-62B1-425C-A519-D052FF6DFCCC}" dt="2025-07-21T07:27:48.361" v="1793" actId="1076"/>
        <pc:sldMkLst>
          <pc:docMk/>
          <pc:sldMk cId="0" sldId="257"/>
        </pc:sldMkLst>
        <pc:spChg chg="add mod">
          <ac:chgData name="Sayassat Imambayev" userId="c200cf93-40f2-4527-9288-975f1969dc5d" providerId="ADAL" clId="{66AC971A-62B1-425C-A519-D052FF6DFCCC}" dt="2025-07-21T07:27:23.305" v="1789" actId="14100"/>
          <ac:spMkLst>
            <pc:docMk/>
            <pc:sldMk cId="0" sldId="257"/>
            <ac:spMk id="5" creationId="{6983A89A-73F7-14B0-3947-6682339F560C}"/>
          </ac:spMkLst>
        </pc:spChg>
        <pc:spChg chg="mod">
          <ac:chgData name="Sayassat Imambayev" userId="c200cf93-40f2-4527-9288-975f1969dc5d" providerId="ADAL" clId="{66AC971A-62B1-425C-A519-D052FF6DFCCC}" dt="2025-07-21T07:25:34.242" v="1765" actId="14100"/>
          <ac:spMkLst>
            <pc:docMk/>
            <pc:sldMk cId="0" sldId="257"/>
            <ac:spMk id="6" creationId="{39368572-75BD-706B-660B-455FF827F893}"/>
          </ac:spMkLst>
        </pc:spChg>
        <pc:spChg chg="mod">
          <ac:chgData name="Sayassat Imambayev" userId="c200cf93-40f2-4527-9288-975f1969dc5d" providerId="ADAL" clId="{66AC971A-62B1-425C-A519-D052FF6DFCCC}" dt="2025-07-21T07:25:37.170" v="1766" actId="14100"/>
          <ac:spMkLst>
            <pc:docMk/>
            <pc:sldMk cId="0" sldId="257"/>
            <ac:spMk id="7" creationId="{2BCDE6B9-3BA2-E081-DCFE-5554F29C5AFB}"/>
          </ac:spMkLst>
        </pc:spChg>
        <pc:spChg chg="mod">
          <ac:chgData name="Sayassat Imambayev" userId="c200cf93-40f2-4527-9288-975f1969dc5d" providerId="ADAL" clId="{66AC971A-62B1-425C-A519-D052FF6DFCCC}" dt="2025-07-21T07:20:07.297" v="1681"/>
          <ac:spMkLst>
            <pc:docMk/>
            <pc:sldMk cId="0" sldId="257"/>
            <ac:spMk id="4101" creationId="{98520036-594B-2CEA-6E3F-90A62153153A}"/>
          </ac:spMkLst>
        </pc:spChg>
      </pc:sldChg>
      <pc:sldChg chg="del">
        <pc:chgData name="Sayassat Imambayev" userId="c200cf93-40f2-4527-9288-975f1969dc5d" providerId="ADAL" clId="{66AC971A-62B1-425C-A519-D052FF6DFCCC}" dt="2025-07-21T07:27:31.986" v="1790" actId="47"/>
        <pc:sldMkLst>
          <pc:docMk/>
          <pc:sldMk cId="0" sldId="258"/>
        </pc:sldMkLst>
      </pc:sldChg>
      <pc:sldChg chg="modSp del mod">
        <pc:chgData name="Sayassat Imambayev" userId="c200cf93-40f2-4527-9288-975f1969dc5d" providerId="ADAL" clId="{66AC971A-62B1-425C-A519-D052FF6DFCCC}" dt="2025-07-21T07:28:24.544" v="1840" actId="2696"/>
        <pc:sldMkLst>
          <pc:docMk/>
          <pc:sldMk cId="0" sldId="260"/>
        </pc:sldMkLst>
      </pc:sldChg>
      <pc:sldChg chg="modSp add mod">
        <pc:chgData name="Sayassat Imambayev" userId="c200cf93-40f2-4527-9288-975f1969dc5d" providerId="ADAL" clId="{66AC971A-62B1-425C-A519-D052FF6DFCCC}" dt="2025-07-21T07:47:45.033" v="2030" actId="14100"/>
        <pc:sldMkLst>
          <pc:docMk/>
          <pc:sldMk cId="3682996990" sldId="260"/>
        </pc:sldMkLst>
        <pc:spChg chg="mod">
          <ac:chgData name="Sayassat Imambayev" userId="c200cf93-40f2-4527-9288-975f1969dc5d" providerId="ADAL" clId="{66AC971A-62B1-425C-A519-D052FF6DFCCC}" dt="2025-07-21T07:47:45.033" v="2030" actId="14100"/>
          <ac:spMkLst>
            <pc:docMk/>
            <pc:sldMk cId="3682996990" sldId="260"/>
            <ac:spMk id="8" creationId="{928C64C7-1C74-AE80-3253-3873CC1AC031}"/>
          </ac:spMkLst>
        </pc:spChg>
      </pc:sldChg>
      <pc:sldChg chg="modSp mod">
        <pc:chgData name="Sayassat Imambayev" userId="c200cf93-40f2-4527-9288-975f1969dc5d" providerId="ADAL" clId="{66AC971A-62B1-425C-A519-D052FF6DFCCC}" dt="2025-07-21T04:56:53.612" v="1584" actId="13926"/>
        <pc:sldMkLst>
          <pc:docMk/>
          <pc:sldMk cId="2968265503" sldId="264"/>
        </pc:sldMkLst>
        <pc:spChg chg="mod">
          <ac:chgData name="Sayassat Imambayev" userId="c200cf93-40f2-4527-9288-975f1969dc5d" providerId="ADAL" clId="{66AC971A-62B1-425C-A519-D052FF6DFCCC}" dt="2025-07-21T04:56:53.612" v="1584" actId="13926"/>
          <ac:spMkLst>
            <pc:docMk/>
            <pc:sldMk cId="2968265503" sldId="264"/>
            <ac:spMk id="3" creationId="{D8743504-7C71-517C-788C-28CCEB4EADCA}"/>
          </ac:spMkLst>
        </pc:spChg>
        <pc:spChg chg="mod">
          <ac:chgData name="Sayassat Imambayev" userId="c200cf93-40f2-4527-9288-975f1969dc5d" providerId="ADAL" clId="{66AC971A-62B1-425C-A519-D052FF6DFCCC}" dt="2025-07-18T12:34:39.914" v="1355" actId="1076"/>
          <ac:spMkLst>
            <pc:docMk/>
            <pc:sldMk cId="2968265503" sldId="264"/>
            <ac:spMk id="33" creationId="{323BFCDB-8D1B-BE7B-62E2-7FC183D2587B}"/>
          </ac:spMkLst>
        </pc:spChg>
        <pc:spChg chg="mod">
          <ac:chgData name="Sayassat Imambayev" userId="c200cf93-40f2-4527-9288-975f1969dc5d" providerId="ADAL" clId="{66AC971A-62B1-425C-A519-D052FF6DFCCC}" dt="2025-07-21T04:56:49.974" v="1583" actId="13926"/>
          <ac:spMkLst>
            <pc:docMk/>
            <pc:sldMk cId="2968265503" sldId="264"/>
            <ac:spMk id="35" creationId="{87FD8EA7-7403-C991-A588-FE7D2B855F71}"/>
          </ac:spMkLst>
        </pc:spChg>
      </pc:sldChg>
      <pc:sldChg chg="modSp mod">
        <pc:chgData name="Sayassat Imambayev" userId="c200cf93-40f2-4527-9288-975f1969dc5d" providerId="ADAL" clId="{66AC971A-62B1-425C-A519-D052FF6DFCCC}" dt="2025-07-21T07:17:01.422" v="1636" actId="20577"/>
        <pc:sldMkLst>
          <pc:docMk/>
          <pc:sldMk cId="4227076779" sldId="265"/>
        </pc:sldMkLst>
        <pc:spChg chg="mod">
          <ac:chgData name="Sayassat Imambayev" userId="c200cf93-40f2-4527-9288-975f1969dc5d" providerId="ADAL" clId="{66AC971A-62B1-425C-A519-D052FF6DFCCC}" dt="2025-07-21T07:17:01.422" v="1636" actId="20577"/>
          <ac:spMkLst>
            <pc:docMk/>
            <pc:sldMk cId="4227076779" sldId="265"/>
            <ac:spMk id="3" creationId="{71EE04C9-42A1-F5B0-CD5C-9F56FB7C3720}"/>
          </ac:spMkLst>
        </pc:spChg>
      </pc:sldChg>
      <pc:sldChg chg="modSp mod">
        <pc:chgData name="Sayassat Imambayev" userId="c200cf93-40f2-4527-9288-975f1969dc5d" providerId="ADAL" clId="{66AC971A-62B1-425C-A519-D052FF6DFCCC}" dt="2025-07-21T07:15:29.385" v="1624" actId="20578"/>
        <pc:sldMkLst>
          <pc:docMk/>
          <pc:sldMk cId="2435734714" sldId="309"/>
        </pc:sldMkLst>
        <pc:spChg chg="mod">
          <ac:chgData name="Sayassat Imambayev" userId="c200cf93-40f2-4527-9288-975f1969dc5d" providerId="ADAL" clId="{66AC971A-62B1-425C-A519-D052FF6DFCCC}" dt="2025-07-21T07:15:29.385" v="1624" actId="20578"/>
          <ac:spMkLst>
            <pc:docMk/>
            <pc:sldMk cId="2435734714" sldId="309"/>
            <ac:spMk id="15" creationId="{10A1DAF3-E994-7B6F-C6D2-337BDA13B05E}"/>
          </ac:spMkLst>
        </pc:spChg>
      </pc:sldChg>
      <pc:sldChg chg="modSp mod">
        <pc:chgData name="Sayassat Imambayev" userId="c200cf93-40f2-4527-9288-975f1969dc5d" providerId="ADAL" clId="{66AC971A-62B1-425C-A519-D052FF6DFCCC}" dt="2025-07-21T07:15:58.283" v="1632" actId="20577"/>
        <pc:sldMkLst>
          <pc:docMk/>
          <pc:sldMk cId="2228510735" sldId="311"/>
        </pc:sldMkLst>
        <pc:spChg chg="mod">
          <ac:chgData name="Sayassat Imambayev" userId="c200cf93-40f2-4527-9288-975f1969dc5d" providerId="ADAL" clId="{66AC971A-62B1-425C-A519-D052FF6DFCCC}" dt="2025-07-21T07:15:58.283" v="1632" actId="20577"/>
          <ac:spMkLst>
            <pc:docMk/>
            <pc:sldMk cId="2228510735" sldId="311"/>
            <ac:spMk id="17" creationId="{DE4CB32F-FBE4-5F52-5F39-640AD321AAA5}"/>
          </ac:spMkLst>
        </pc:spChg>
      </pc:sldChg>
      <pc:sldChg chg="addSp delSp modSp mod">
        <pc:chgData name="Sayassat Imambayev" userId="c200cf93-40f2-4527-9288-975f1969dc5d" providerId="ADAL" clId="{66AC971A-62B1-425C-A519-D052FF6DFCCC}" dt="2025-07-21T07:43:51.272" v="1995" actId="20577"/>
        <pc:sldMkLst>
          <pc:docMk/>
          <pc:sldMk cId="3769419431" sldId="314"/>
        </pc:sldMkLst>
        <pc:spChg chg="add mod">
          <ac:chgData name="Sayassat Imambayev" userId="c200cf93-40f2-4527-9288-975f1969dc5d" providerId="ADAL" clId="{66AC971A-62B1-425C-A519-D052FF6DFCCC}" dt="2025-07-21T07:33:46.763" v="1897" actId="20577"/>
          <ac:spMkLst>
            <pc:docMk/>
            <pc:sldMk cId="3769419431" sldId="314"/>
            <ac:spMk id="5" creationId="{F4B7CD17-57C1-0549-70A4-121B8CB01CFB}"/>
          </ac:spMkLst>
        </pc:spChg>
        <pc:spChg chg="mod">
          <ac:chgData name="Sayassat Imambayev" userId="c200cf93-40f2-4527-9288-975f1969dc5d" providerId="ADAL" clId="{66AC971A-62B1-425C-A519-D052FF6DFCCC}" dt="2025-07-21T07:43:51.272" v="1995" actId="20577"/>
          <ac:spMkLst>
            <pc:docMk/>
            <pc:sldMk cId="3769419431" sldId="314"/>
            <ac:spMk id="15" creationId="{CEFBE1A7-2DAA-2E0F-E707-E75288A6F16A}"/>
          </ac:spMkLst>
        </pc:spChg>
      </pc:sldChg>
      <pc:sldChg chg="delSp modSp mod">
        <pc:chgData name="Sayassat Imambayev" userId="c200cf93-40f2-4527-9288-975f1969dc5d" providerId="ADAL" clId="{66AC971A-62B1-425C-A519-D052FF6DFCCC}" dt="2025-07-21T07:37:06.413" v="1937" actId="478"/>
        <pc:sldMkLst>
          <pc:docMk/>
          <pc:sldMk cId="3645953464" sldId="316"/>
        </pc:sldMkLst>
        <pc:spChg chg="mod">
          <ac:chgData name="Sayassat Imambayev" userId="c200cf93-40f2-4527-9288-975f1969dc5d" providerId="ADAL" clId="{66AC971A-62B1-425C-A519-D052FF6DFCCC}" dt="2025-07-21T07:34:43.862" v="1903" actId="1076"/>
          <ac:spMkLst>
            <pc:docMk/>
            <pc:sldMk cId="3645953464" sldId="316"/>
            <ac:spMk id="28" creationId="{465B238B-9AAE-C671-85E0-5D9DB7080BA0}"/>
          </ac:spMkLst>
        </pc:spChg>
        <pc:spChg chg="mod">
          <ac:chgData name="Sayassat Imambayev" userId="c200cf93-40f2-4527-9288-975f1969dc5d" providerId="ADAL" clId="{66AC971A-62B1-425C-A519-D052FF6DFCCC}" dt="2025-07-21T07:34:50.862" v="1905" actId="1076"/>
          <ac:spMkLst>
            <pc:docMk/>
            <pc:sldMk cId="3645953464" sldId="316"/>
            <ac:spMk id="29" creationId="{2DA7343F-9A5C-F7B0-2D52-DD4F9DF91077}"/>
          </ac:spMkLst>
        </pc:spChg>
      </pc:sldChg>
      <pc:sldChg chg="addSp delSp modSp mod">
        <pc:chgData name="Sayassat Imambayev" userId="c200cf93-40f2-4527-9288-975f1969dc5d" providerId="ADAL" clId="{66AC971A-62B1-425C-A519-D052FF6DFCCC}" dt="2025-07-21T07:41:26.059" v="1991" actId="14100"/>
        <pc:sldMkLst>
          <pc:docMk/>
          <pc:sldMk cId="2496893186" sldId="317"/>
        </pc:sldMkLst>
        <pc:spChg chg="add mod ord">
          <ac:chgData name="Sayassat Imambayev" userId="c200cf93-40f2-4527-9288-975f1969dc5d" providerId="ADAL" clId="{66AC971A-62B1-425C-A519-D052FF6DFCCC}" dt="2025-07-21T07:37:53.256" v="1942" actId="207"/>
          <ac:spMkLst>
            <pc:docMk/>
            <pc:sldMk cId="2496893186" sldId="317"/>
            <ac:spMk id="7" creationId="{38108AB9-D2E1-396F-8FAD-7AEBA789B3C8}"/>
          </ac:spMkLst>
        </pc:spChg>
        <pc:spChg chg="add mod ord">
          <ac:chgData name="Sayassat Imambayev" userId="c200cf93-40f2-4527-9288-975f1969dc5d" providerId="ADAL" clId="{66AC971A-62B1-425C-A519-D052FF6DFCCC}" dt="2025-07-21T07:40:41.370" v="1981" actId="1076"/>
          <ac:spMkLst>
            <pc:docMk/>
            <pc:sldMk cId="2496893186" sldId="317"/>
            <ac:spMk id="8" creationId="{54E3ACFB-C4F8-BAB1-54D5-AC55B0E7CE6F}"/>
          </ac:spMkLst>
        </pc:spChg>
        <pc:spChg chg="mod">
          <ac:chgData name="Sayassat Imambayev" userId="c200cf93-40f2-4527-9288-975f1969dc5d" providerId="ADAL" clId="{66AC971A-62B1-425C-A519-D052FF6DFCCC}" dt="2025-07-21T07:41:26.059" v="1991" actId="14100"/>
          <ac:spMkLst>
            <pc:docMk/>
            <pc:sldMk cId="2496893186" sldId="317"/>
            <ac:spMk id="9" creationId="{0F66A509-8739-D19C-43EB-D6B5AD8D70B5}"/>
          </ac:spMkLst>
        </pc:spChg>
        <pc:spChg chg="mod">
          <ac:chgData name="Sayassat Imambayev" userId="c200cf93-40f2-4527-9288-975f1969dc5d" providerId="ADAL" clId="{66AC971A-62B1-425C-A519-D052FF6DFCCC}" dt="2025-07-21T07:41:13.482" v="1987" actId="1076"/>
          <ac:spMkLst>
            <pc:docMk/>
            <pc:sldMk cId="2496893186" sldId="317"/>
            <ac:spMk id="10" creationId="{ABBC1AE4-E999-A108-F1F1-EF277C964FD4}"/>
          </ac:spMkLst>
        </pc:spChg>
        <pc:spChg chg="mod">
          <ac:chgData name="Sayassat Imambayev" userId="c200cf93-40f2-4527-9288-975f1969dc5d" providerId="ADAL" clId="{66AC971A-62B1-425C-A519-D052FF6DFCCC}" dt="2025-07-21T07:40:45.730" v="1982" actId="1076"/>
          <ac:spMkLst>
            <pc:docMk/>
            <pc:sldMk cId="2496893186" sldId="317"/>
            <ac:spMk id="11" creationId="{B42086FD-2847-9AC5-BACE-08DE37BB8B85}"/>
          </ac:spMkLst>
        </pc:spChg>
        <pc:spChg chg="add mod ord">
          <ac:chgData name="Sayassat Imambayev" userId="c200cf93-40f2-4527-9288-975f1969dc5d" providerId="ADAL" clId="{66AC971A-62B1-425C-A519-D052FF6DFCCC}" dt="2025-07-21T07:41:18.370" v="1989" actId="14100"/>
          <ac:spMkLst>
            <pc:docMk/>
            <pc:sldMk cId="2496893186" sldId="317"/>
            <ac:spMk id="12" creationId="{BDCDE8F0-EFC9-8144-C390-B3854AB9D69C}"/>
          </ac:spMkLst>
        </pc:spChg>
        <pc:spChg chg="mod">
          <ac:chgData name="Sayassat Imambayev" userId="c200cf93-40f2-4527-9288-975f1969dc5d" providerId="ADAL" clId="{66AC971A-62B1-425C-A519-D052FF6DFCCC}" dt="2025-07-21T07:41:03.282" v="1985" actId="1076"/>
          <ac:spMkLst>
            <pc:docMk/>
            <pc:sldMk cId="2496893186" sldId="317"/>
            <ac:spMk id="13" creationId="{25178472-5774-C177-E6E0-54FE868B3695}"/>
          </ac:spMkLst>
        </pc:spChg>
        <pc:spChg chg="add mod ord">
          <ac:chgData name="Sayassat Imambayev" userId="c200cf93-40f2-4527-9288-975f1969dc5d" providerId="ADAL" clId="{66AC971A-62B1-425C-A519-D052FF6DFCCC}" dt="2025-07-21T07:40:59.011" v="1984" actId="14100"/>
          <ac:spMkLst>
            <pc:docMk/>
            <pc:sldMk cId="2496893186" sldId="317"/>
            <ac:spMk id="21" creationId="{FA2A628E-4B62-36DD-7911-E4C486C419AC}"/>
          </ac:spMkLst>
        </pc:spChg>
        <pc:spChg chg="add del mod">
          <ac:chgData name="Sayassat Imambayev" userId="c200cf93-40f2-4527-9288-975f1969dc5d" providerId="ADAL" clId="{66AC971A-62B1-425C-A519-D052FF6DFCCC}" dt="2025-07-21T07:40:07.219" v="1974" actId="1076"/>
          <ac:spMkLst>
            <pc:docMk/>
            <pc:sldMk cId="2496893186" sldId="317"/>
            <ac:spMk id="22" creationId="{758CB787-AC4A-06C4-66B7-6047D9455A41}"/>
          </ac:spMkLst>
        </pc:spChg>
        <pc:spChg chg="add mod ord">
          <ac:chgData name="Sayassat Imambayev" userId="c200cf93-40f2-4527-9288-975f1969dc5d" providerId="ADAL" clId="{66AC971A-62B1-425C-A519-D052FF6DFCCC}" dt="2025-07-21T07:41:26.059" v="1991" actId="14100"/>
          <ac:spMkLst>
            <pc:docMk/>
            <pc:sldMk cId="2496893186" sldId="317"/>
            <ac:spMk id="24" creationId="{7F6195A1-ECC0-7099-D8CB-2B080FFA54DC}"/>
          </ac:spMkLst>
        </pc:spChg>
      </pc:sldChg>
      <pc:sldChg chg="modSp mod">
        <pc:chgData name="Sayassat Imambayev" userId="c200cf93-40f2-4527-9288-975f1969dc5d" providerId="ADAL" clId="{66AC971A-62B1-425C-A519-D052FF6DFCCC}" dt="2025-07-21T07:14:46.381" v="1615" actId="6549"/>
        <pc:sldMkLst>
          <pc:docMk/>
          <pc:sldMk cId="4161571196" sldId="318"/>
        </pc:sldMkLst>
        <pc:spChg chg="mod">
          <ac:chgData name="Sayassat Imambayev" userId="c200cf93-40f2-4527-9288-975f1969dc5d" providerId="ADAL" clId="{66AC971A-62B1-425C-A519-D052FF6DFCCC}" dt="2025-07-21T07:13:24.701" v="1588" actId="6549"/>
          <ac:spMkLst>
            <pc:docMk/>
            <pc:sldMk cId="4161571196" sldId="318"/>
            <ac:spMk id="36" creationId="{82F10C46-BD2F-AE16-4D06-6128BADAE6BD}"/>
          </ac:spMkLst>
        </pc:spChg>
        <pc:spChg chg="mod">
          <ac:chgData name="Sayassat Imambayev" userId="c200cf93-40f2-4527-9288-975f1969dc5d" providerId="ADAL" clId="{66AC971A-62B1-425C-A519-D052FF6DFCCC}" dt="2025-07-21T07:14:46.381" v="1615" actId="6549"/>
          <ac:spMkLst>
            <pc:docMk/>
            <pc:sldMk cId="4161571196" sldId="318"/>
            <ac:spMk id="39" creationId="{8DB5959F-72EE-2780-995F-67251699D122}"/>
          </ac:spMkLst>
        </pc:spChg>
      </pc:sldChg>
      <pc:sldChg chg="addSp delSp modSp mod">
        <pc:chgData name="Sayassat Imambayev" userId="c200cf93-40f2-4527-9288-975f1969dc5d" providerId="ADAL" clId="{66AC971A-62B1-425C-A519-D052FF6DFCCC}" dt="2025-07-21T07:57:46.035" v="2101" actId="1076"/>
        <pc:sldMkLst>
          <pc:docMk/>
          <pc:sldMk cId="1232912786" sldId="323"/>
        </pc:sldMkLst>
      </pc:sldChg>
      <pc:sldChg chg="modSp mod">
        <pc:chgData name="Sayassat Imambayev" userId="c200cf93-40f2-4527-9288-975f1969dc5d" providerId="ADAL" clId="{66AC971A-62B1-425C-A519-D052FF6DFCCC}" dt="2025-07-18T11:32:02.134" v="1337" actId="13926"/>
        <pc:sldMkLst>
          <pc:docMk/>
          <pc:sldMk cId="162952496" sldId="10224"/>
        </pc:sldMkLst>
        <pc:spChg chg="mod">
          <ac:chgData name="Sayassat Imambayev" userId="c200cf93-40f2-4527-9288-975f1969dc5d" providerId="ADAL" clId="{66AC971A-62B1-425C-A519-D052FF6DFCCC}" dt="2025-07-18T11:32:02.134" v="1337" actId="13926"/>
          <ac:spMkLst>
            <pc:docMk/>
            <pc:sldMk cId="162952496" sldId="10224"/>
            <ac:spMk id="6" creationId="{3D00566D-198A-B619-E19A-1623C3128365}"/>
          </ac:spMkLst>
        </pc:spChg>
      </pc:sldChg>
      <pc:sldChg chg="modSp mod">
        <pc:chgData name="Sayassat Imambayev" userId="c200cf93-40f2-4527-9288-975f1969dc5d" providerId="ADAL" clId="{66AC971A-62B1-425C-A519-D052FF6DFCCC}" dt="2025-07-21T04:57:57.116" v="1587" actId="13926"/>
        <pc:sldMkLst>
          <pc:docMk/>
          <pc:sldMk cId="151108464" sldId="10348"/>
        </pc:sldMkLst>
        <pc:spChg chg="mod">
          <ac:chgData name="Sayassat Imambayev" userId="c200cf93-40f2-4527-9288-975f1969dc5d" providerId="ADAL" clId="{66AC971A-62B1-425C-A519-D052FF6DFCCC}" dt="2025-07-21T04:57:21.879" v="1586" actId="6549"/>
          <ac:spMkLst>
            <pc:docMk/>
            <pc:sldMk cId="151108464" sldId="10348"/>
            <ac:spMk id="3" creationId="{FA101E82-A314-DE95-DDC9-6A59019C4D5F}"/>
          </ac:spMkLst>
        </pc:spChg>
        <pc:spChg chg="mod">
          <ac:chgData name="Sayassat Imambayev" userId="c200cf93-40f2-4527-9288-975f1969dc5d" providerId="ADAL" clId="{66AC971A-62B1-425C-A519-D052FF6DFCCC}" dt="2025-07-21T04:57:57.116" v="1587" actId="13926"/>
          <ac:spMkLst>
            <pc:docMk/>
            <pc:sldMk cId="151108464" sldId="10348"/>
            <ac:spMk id="4" creationId="{36CD21DC-F020-5F7C-63FC-4815403BB315}"/>
          </ac:spMkLst>
        </pc:spChg>
        <pc:spChg chg="mod">
          <ac:chgData name="Sayassat Imambayev" userId="c200cf93-40f2-4527-9288-975f1969dc5d" providerId="ADAL" clId="{66AC971A-62B1-425C-A519-D052FF6DFCCC}" dt="2025-07-18T10:51:26.137" v="670" actId="1076"/>
          <ac:spMkLst>
            <pc:docMk/>
            <pc:sldMk cId="151108464" sldId="10348"/>
            <ac:spMk id="7" creationId="{4B6B1063-2955-E7F7-B7AD-11F60C85DCE6}"/>
          </ac:spMkLst>
        </pc:spChg>
        <pc:spChg chg="mod">
          <ac:chgData name="Sayassat Imambayev" userId="c200cf93-40f2-4527-9288-975f1969dc5d" providerId="ADAL" clId="{66AC971A-62B1-425C-A519-D052FF6DFCCC}" dt="2025-07-18T12:44:15.856" v="1425" actId="1076"/>
          <ac:spMkLst>
            <pc:docMk/>
            <pc:sldMk cId="151108464" sldId="10348"/>
            <ac:spMk id="8" creationId="{1A63F9CB-A098-ED74-8791-E28AD53D0DB8}"/>
          </ac:spMkLst>
        </pc:spChg>
        <pc:spChg chg="mod">
          <ac:chgData name="Sayassat Imambayev" userId="c200cf93-40f2-4527-9288-975f1969dc5d" providerId="ADAL" clId="{66AC971A-62B1-425C-A519-D052FF6DFCCC}" dt="2025-07-18T12:44:07.071" v="1422" actId="1076"/>
          <ac:spMkLst>
            <pc:docMk/>
            <pc:sldMk cId="151108464" sldId="10348"/>
            <ac:spMk id="20" creationId="{A0C75284-B2A7-A8EC-71CA-2B3936D98417}"/>
          </ac:spMkLst>
        </pc:spChg>
        <pc:picChg chg="mod">
          <ac:chgData name="Sayassat Imambayev" userId="c200cf93-40f2-4527-9288-975f1969dc5d" providerId="ADAL" clId="{66AC971A-62B1-425C-A519-D052FF6DFCCC}" dt="2025-07-18T12:44:13.144" v="1424" actId="1076"/>
          <ac:picMkLst>
            <pc:docMk/>
            <pc:sldMk cId="151108464" sldId="10348"/>
            <ac:picMk id="6" creationId="{792FE8BE-5693-0FDF-41D1-466EE45D2A4E}"/>
          </ac:picMkLst>
        </pc:picChg>
        <pc:picChg chg="mod">
          <ac:chgData name="Sayassat Imambayev" userId="c200cf93-40f2-4527-9288-975f1969dc5d" providerId="ADAL" clId="{66AC971A-62B1-425C-A519-D052FF6DFCCC}" dt="2025-07-18T12:44:10.064" v="1423" actId="1076"/>
          <ac:picMkLst>
            <pc:docMk/>
            <pc:sldMk cId="151108464" sldId="10348"/>
            <ac:picMk id="23" creationId="{51D9AF3E-C715-CEB1-3CAD-951F07ED3522}"/>
          </ac:picMkLst>
        </pc:picChg>
      </pc:sldChg>
      <pc:sldChg chg="addSp delSp modSp mod">
        <pc:chgData name="Sayassat Imambayev" userId="c200cf93-40f2-4527-9288-975f1969dc5d" providerId="ADAL" clId="{66AC971A-62B1-425C-A519-D052FF6DFCCC}" dt="2025-07-21T07:36:38.656" v="1935" actId="1076"/>
        <pc:sldMkLst>
          <pc:docMk/>
          <pc:sldMk cId="0" sldId="10351"/>
        </pc:sldMkLst>
        <pc:spChg chg="add mod">
          <ac:chgData name="Sayassat Imambayev" userId="c200cf93-40f2-4527-9288-975f1969dc5d" providerId="ADAL" clId="{66AC971A-62B1-425C-A519-D052FF6DFCCC}" dt="2025-07-21T07:35:38.751" v="1919" actId="1076"/>
          <ac:spMkLst>
            <pc:docMk/>
            <pc:sldMk cId="0" sldId="10351"/>
            <ac:spMk id="8" creationId="{E476CA69-5C15-FFC7-E79F-7A5D805594EA}"/>
          </ac:spMkLst>
        </pc:spChg>
        <pc:spChg chg="add mod">
          <ac:chgData name="Sayassat Imambayev" userId="c200cf93-40f2-4527-9288-975f1969dc5d" providerId="ADAL" clId="{66AC971A-62B1-425C-A519-D052FF6DFCCC}" dt="2025-07-21T07:35:43.526" v="1921" actId="1076"/>
          <ac:spMkLst>
            <pc:docMk/>
            <pc:sldMk cId="0" sldId="10351"/>
            <ac:spMk id="9" creationId="{8F8ABA48-918B-889C-70A3-461FE8AF0051}"/>
          </ac:spMkLst>
        </pc:spChg>
        <pc:spChg chg="add mod">
          <ac:chgData name="Sayassat Imambayev" userId="c200cf93-40f2-4527-9288-975f1969dc5d" providerId="ADAL" clId="{66AC971A-62B1-425C-A519-D052FF6DFCCC}" dt="2025-07-21T07:35:50.142" v="1923" actId="1076"/>
          <ac:spMkLst>
            <pc:docMk/>
            <pc:sldMk cId="0" sldId="10351"/>
            <ac:spMk id="10" creationId="{066F422E-EE09-FD07-0C9F-E12D53730E1C}"/>
          </ac:spMkLst>
        </pc:spChg>
        <pc:spChg chg="add mod">
          <ac:chgData name="Sayassat Imambayev" userId="c200cf93-40f2-4527-9288-975f1969dc5d" providerId="ADAL" clId="{66AC971A-62B1-425C-A519-D052FF6DFCCC}" dt="2025-07-21T07:35:58.439" v="1925" actId="1076"/>
          <ac:spMkLst>
            <pc:docMk/>
            <pc:sldMk cId="0" sldId="10351"/>
            <ac:spMk id="11" creationId="{BC728C49-B59A-740A-1368-768677C739FB}"/>
          </ac:spMkLst>
        </pc:spChg>
        <pc:spChg chg="add mod">
          <ac:chgData name="Sayassat Imambayev" userId="c200cf93-40f2-4527-9288-975f1969dc5d" providerId="ADAL" clId="{66AC971A-62B1-425C-A519-D052FF6DFCCC}" dt="2025-07-21T07:36:05.822" v="1927" actId="1076"/>
          <ac:spMkLst>
            <pc:docMk/>
            <pc:sldMk cId="0" sldId="10351"/>
            <ac:spMk id="12" creationId="{935E3661-3B7E-4882-A35E-32CE7EFBC6BB}"/>
          </ac:spMkLst>
        </pc:spChg>
        <pc:spChg chg="add mod">
          <ac:chgData name="Sayassat Imambayev" userId="c200cf93-40f2-4527-9288-975f1969dc5d" providerId="ADAL" clId="{66AC971A-62B1-425C-A519-D052FF6DFCCC}" dt="2025-07-21T07:36:12.663" v="1929" actId="1076"/>
          <ac:spMkLst>
            <pc:docMk/>
            <pc:sldMk cId="0" sldId="10351"/>
            <ac:spMk id="13" creationId="{54529ACD-3411-24D7-94BD-1BFB84DADB10}"/>
          </ac:spMkLst>
        </pc:spChg>
        <pc:spChg chg="add mod">
          <ac:chgData name="Sayassat Imambayev" userId="c200cf93-40f2-4527-9288-975f1969dc5d" providerId="ADAL" clId="{66AC971A-62B1-425C-A519-D052FF6DFCCC}" dt="2025-07-21T07:36:20.070" v="1931" actId="1076"/>
          <ac:spMkLst>
            <pc:docMk/>
            <pc:sldMk cId="0" sldId="10351"/>
            <ac:spMk id="14" creationId="{D2F1290C-D5C2-93B0-20D7-F0B5BE46DD2B}"/>
          </ac:spMkLst>
        </pc:spChg>
        <pc:spChg chg="add mod">
          <ac:chgData name="Sayassat Imambayev" userId="c200cf93-40f2-4527-9288-975f1969dc5d" providerId="ADAL" clId="{66AC971A-62B1-425C-A519-D052FF6DFCCC}" dt="2025-07-21T07:36:27.518" v="1933" actId="1076"/>
          <ac:spMkLst>
            <pc:docMk/>
            <pc:sldMk cId="0" sldId="10351"/>
            <ac:spMk id="15" creationId="{A453665E-8355-6050-D595-10EB351643D4}"/>
          </ac:spMkLst>
        </pc:spChg>
        <pc:spChg chg="add mod">
          <ac:chgData name="Sayassat Imambayev" userId="c200cf93-40f2-4527-9288-975f1969dc5d" providerId="ADAL" clId="{66AC971A-62B1-425C-A519-D052FF6DFCCC}" dt="2025-07-21T07:36:38.656" v="1935" actId="1076"/>
          <ac:spMkLst>
            <pc:docMk/>
            <pc:sldMk cId="0" sldId="10351"/>
            <ac:spMk id="16" creationId="{4B3299ED-46AC-2E4A-A7C8-47D1E4C26ADD}"/>
          </ac:spMkLst>
        </pc:spChg>
        <pc:spChg chg="mod">
          <ac:chgData name="Sayassat Imambayev" userId="c200cf93-40f2-4527-9288-975f1969dc5d" providerId="ADAL" clId="{66AC971A-62B1-425C-A519-D052FF6DFCCC}" dt="2025-07-21T07:35:18.278" v="1907" actId="14100"/>
          <ac:spMkLst>
            <pc:docMk/>
            <pc:sldMk cId="0" sldId="10351"/>
            <ac:spMk id="126" creationId="{00000000-0000-0000-0000-000000000000}"/>
          </ac:spMkLst>
        </pc:spChg>
      </pc:sldChg>
      <pc:sldChg chg="addSp modSp mod">
        <pc:chgData name="Sayassat Imambayev" userId="c200cf93-40f2-4527-9288-975f1969dc5d" providerId="ADAL" clId="{66AC971A-62B1-425C-A519-D052FF6DFCCC}" dt="2025-07-21T07:46:10.489" v="2011" actId="1076"/>
        <pc:sldMkLst>
          <pc:docMk/>
          <pc:sldMk cId="0" sldId="10352"/>
        </pc:sldMkLst>
        <pc:spChg chg="add mod">
          <ac:chgData name="Sayassat Imambayev" userId="c200cf93-40f2-4527-9288-975f1969dc5d" providerId="ADAL" clId="{66AC971A-62B1-425C-A519-D052FF6DFCCC}" dt="2025-07-21T07:30:25.250" v="1866" actId="14100"/>
          <ac:spMkLst>
            <pc:docMk/>
            <pc:sldMk cId="0" sldId="10352"/>
            <ac:spMk id="8" creationId="{69704236-27B4-0D01-5DE0-B53644827EA2}"/>
          </ac:spMkLst>
        </pc:spChg>
        <pc:spChg chg="mod">
          <ac:chgData name="Sayassat Imambayev" userId="c200cf93-40f2-4527-9288-975f1969dc5d" providerId="ADAL" clId="{66AC971A-62B1-425C-A519-D052FF6DFCCC}" dt="2025-07-21T07:29:51.883" v="1859" actId="21"/>
          <ac:spMkLst>
            <pc:docMk/>
            <pc:sldMk cId="0" sldId="10352"/>
            <ac:spMk id="10" creationId="{CEC098E8-461B-4CBC-0695-EB9B45471FF8}"/>
          </ac:spMkLst>
        </pc:spChg>
        <pc:spChg chg="mod">
          <ac:chgData name="Sayassat Imambayev" userId="c200cf93-40f2-4527-9288-975f1969dc5d" providerId="ADAL" clId="{66AC971A-62B1-425C-A519-D052FF6DFCCC}" dt="2025-07-21T07:45:21.465" v="2003" actId="1076"/>
          <ac:spMkLst>
            <pc:docMk/>
            <pc:sldMk cId="0" sldId="10352"/>
            <ac:spMk id="152" creationId="{00000000-0000-0000-0000-000000000000}"/>
          </ac:spMkLst>
        </pc:spChg>
        <pc:spChg chg="mod">
          <ac:chgData name="Sayassat Imambayev" userId="c200cf93-40f2-4527-9288-975f1969dc5d" providerId="ADAL" clId="{66AC971A-62B1-425C-A519-D052FF6DFCCC}" dt="2025-07-21T07:45:55.754" v="2007" actId="1076"/>
          <ac:spMkLst>
            <pc:docMk/>
            <pc:sldMk cId="0" sldId="10352"/>
            <ac:spMk id="160" creationId="{00000000-0000-0000-0000-000000000000}"/>
          </ac:spMkLst>
        </pc:spChg>
        <pc:spChg chg="mod">
          <ac:chgData name="Sayassat Imambayev" userId="c200cf93-40f2-4527-9288-975f1969dc5d" providerId="ADAL" clId="{66AC971A-62B1-425C-A519-D052FF6DFCCC}" dt="2025-07-21T07:45:58.113" v="2008" actId="1076"/>
          <ac:spMkLst>
            <pc:docMk/>
            <pc:sldMk cId="0" sldId="10352"/>
            <ac:spMk id="161" creationId="{00000000-0000-0000-0000-000000000000}"/>
          </ac:spMkLst>
        </pc:spChg>
        <pc:spChg chg="mod">
          <ac:chgData name="Sayassat Imambayev" userId="c200cf93-40f2-4527-9288-975f1969dc5d" providerId="ADAL" clId="{66AC971A-62B1-425C-A519-D052FF6DFCCC}" dt="2025-07-21T07:45:23.185" v="2004" actId="1076"/>
          <ac:spMkLst>
            <pc:docMk/>
            <pc:sldMk cId="0" sldId="10352"/>
            <ac:spMk id="193" creationId="{00000000-0000-0000-0000-000000000000}"/>
          </ac:spMkLst>
        </pc:spChg>
        <pc:spChg chg="mod">
          <ac:chgData name="Sayassat Imambayev" userId="c200cf93-40f2-4527-9288-975f1969dc5d" providerId="ADAL" clId="{66AC971A-62B1-425C-A519-D052FF6DFCCC}" dt="2025-07-21T07:46:04.778" v="2010" actId="1076"/>
          <ac:spMkLst>
            <pc:docMk/>
            <pc:sldMk cId="0" sldId="10352"/>
            <ac:spMk id="199" creationId="{00000000-0000-0000-0000-000000000000}"/>
          </ac:spMkLst>
        </pc:spChg>
        <pc:grpChg chg="mod">
          <ac:chgData name="Sayassat Imambayev" userId="c200cf93-40f2-4527-9288-975f1969dc5d" providerId="ADAL" clId="{66AC971A-62B1-425C-A519-D052FF6DFCCC}" dt="2025-07-21T07:46:02.345" v="2009" actId="1076"/>
          <ac:grpSpMkLst>
            <pc:docMk/>
            <pc:sldMk cId="0" sldId="10352"/>
            <ac:grpSpMk id="19" creationId="{6B5CB5FD-8840-255E-28CC-93FA01C8CA72}"/>
          </ac:grpSpMkLst>
        </pc:grpChg>
        <pc:grpChg chg="mod">
          <ac:chgData name="Sayassat Imambayev" userId="c200cf93-40f2-4527-9288-975f1969dc5d" providerId="ADAL" clId="{66AC971A-62B1-425C-A519-D052FF6DFCCC}" dt="2025-07-21T07:45:52.018" v="2006" actId="1076"/>
          <ac:grpSpMkLst>
            <pc:docMk/>
            <pc:sldMk cId="0" sldId="10352"/>
            <ac:grpSpMk id="20" creationId="{5949D391-123B-FDE6-2332-8AD9AF25845D}"/>
          </ac:grpSpMkLst>
        </pc:grpChg>
        <pc:grpChg chg="mod">
          <ac:chgData name="Sayassat Imambayev" userId="c200cf93-40f2-4527-9288-975f1969dc5d" providerId="ADAL" clId="{66AC971A-62B1-425C-A519-D052FF6DFCCC}" dt="2025-07-21T07:45:26.505" v="2005" actId="1076"/>
          <ac:grpSpMkLst>
            <pc:docMk/>
            <pc:sldMk cId="0" sldId="10352"/>
            <ac:grpSpMk id="21" creationId="{3A7A6892-1E6A-A8E1-5F43-29C022BF870E}"/>
          </ac:grpSpMkLst>
        </pc:grpChg>
        <pc:grpChg chg="mod">
          <ac:chgData name="Sayassat Imambayev" userId="c200cf93-40f2-4527-9288-975f1969dc5d" providerId="ADAL" clId="{66AC971A-62B1-425C-A519-D052FF6DFCCC}" dt="2025-07-21T07:45:12.654" v="2000" actId="1076"/>
          <ac:grpSpMkLst>
            <pc:docMk/>
            <pc:sldMk cId="0" sldId="10352"/>
            <ac:grpSpMk id="22" creationId="{E7AF910E-CC16-A475-3CB3-C825827206F8}"/>
          </ac:grpSpMkLst>
        </pc:grpChg>
        <pc:picChg chg="mod">
          <ac:chgData name="Sayassat Imambayev" userId="c200cf93-40f2-4527-9288-975f1969dc5d" providerId="ADAL" clId="{66AC971A-62B1-425C-A519-D052FF6DFCCC}" dt="2025-07-21T07:30:29.082" v="1867" actId="1076"/>
          <ac:picMkLst>
            <pc:docMk/>
            <pc:sldMk cId="0" sldId="10352"/>
            <ac:picMk id="162" creationId="{00000000-0000-0000-0000-000000000000}"/>
          </ac:picMkLst>
        </pc:picChg>
        <pc:picChg chg="mod">
          <ac:chgData name="Sayassat Imambayev" userId="c200cf93-40f2-4527-9288-975f1969dc5d" providerId="ADAL" clId="{66AC971A-62B1-425C-A519-D052FF6DFCCC}" dt="2025-07-21T07:30:29.082" v="1867" actId="1076"/>
          <ac:picMkLst>
            <pc:docMk/>
            <pc:sldMk cId="0" sldId="10352"/>
            <ac:picMk id="164" creationId="{00000000-0000-0000-0000-000000000000}"/>
          </ac:picMkLst>
        </pc:picChg>
        <pc:picChg chg="mod">
          <ac:chgData name="Sayassat Imambayev" userId="c200cf93-40f2-4527-9288-975f1969dc5d" providerId="ADAL" clId="{66AC971A-62B1-425C-A519-D052FF6DFCCC}" dt="2025-07-21T07:30:29.082" v="1867" actId="1076"/>
          <ac:picMkLst>
            <pc:docMk/>
            <pc:sldMk cId="0" sldId="10352"/>
            <ac:picMk id="165" creationId="{00000000-0000-0000-0000-000000000000}"/>
          </ac:picMkLst>
        </pc:picChg>
      </pc:sldChg>
      <pc:sldChg chg="addSp delSp modSp mod ord">
        <pc:chgData name="Sayassat Imambayev" userId="c200cf93-40f2-4527-9288-975f1969dc5d" providerId="ADAL" clId="{66AC971A-62B1-425C-A519-D052FF6DFCCC}" dt="2025-07-21T07:43:01.880" v="1994" actId="478"/>
        <pc:sldMkLst>
          <pc:docMk/>
          <pc:sldMk cId="949102393" sldId="10353"/>
        </pc:sldMkLst>
      </pc:sldChg>
      <pc:sldChg chg="modSp del mod">
        <pc:chgData name="Sayassat Imambayev" userId="c200cf93-40f2-4527-9288-975f1969dc5d" providerId="ADAL" clId="{66AC971A-62B1-425C-A519-D052FF6DFCCC}" dt="2025-07-21T07:27:55.152" v="1794" actId="47"/>
        <pc:sldMkLst>
          <pc:docMk/>
          <pc:sldMk cId="858540110" sldId="10354"/>
        </pc:sldMkLst>
      </pc:sldChg>
      <pc:sldChg chg="addSp delSp modSp add del mod">
        <pc:chgData name="Sayassat Imambayev" userId="c200cf93-40f2-4527-9288-975f1969dc5d" providerId="ADAL" clId="{66AC971A-62B1-425C-A519-D052FF6DFCCC}" dt="2025-07-21T07:57:51.284" v="2102" actId="47"/>
        <pc:sldMkLst>
          <pc:docMk/>
          <pc:sldMk cId="204741977" sldId="1035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.kuspekova\&#1044;&#1054;&#1050;&#1048;\&#1044;&#1057;&#1040;&#1062;\&#1044;&#1085;&#1080;%20&#1088;&#1086;&#1078;&#1076;&#1077;&#1085;&#1080;&#1103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.bekisheva\&#1046;&#1072;&#1085;&#1085;&#1072;&#1090;\&#1050;&#1086;&#1083;&#1080;&#1095;&#1077;&#1089;&#1090;&#1074;&#1077;&#1085;&#1085;&#1086;-&#1082;&#1072;&#1095;&#1077;&#1089;&#1090;&#1074;&#1077;&#1085;&#1085;&#1099;&#1081;%20&#1087;&#1086;&#1082;&#1072;&#1079;&#1072;&#1090;&#1077;&#1083;&#1100;\&#1050;&#1086;&#1083;&#1080;&#1095;&#1077;&#1089;&#1090;&#1074;&#1077;&#1085;&#1085;&#1086;-&#1082;&#1072;&#1095;&#1077;&#1089;&#1090;&#1074;&#1077;&#1085;&#1085;&#1099;&#1081;%20&#1089;&#1086;&#1089;&#1090;&#1072;&#1074;%20&#1052;&#1062;&#1047;&#1058;&#1048;&#1055;,%20&#1085;&#1072;%2031.12%20202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h.bekisheva\&#1046;&#1072;&#1085;&#1085;&#1072;&#1090;\&#1050;&#1086;&#1083;&#1080;&#1095;&#1077;&#1089;&#1090;&#1074;&#1077;&#1085;&#1085;&#1086;-&#1082;&#1072;&#1095;&#1077;&#1089;&#1090;&#1074;&#1077;&#1085;&#1085;&#1099;&#1081;%20&#1087;&#1086;&#1082;&#1072;&#1079;&#1072;&#1090;&#1077;&#1083;&#1100;\&#1050;&#1086;&#1083;&#1080;&#1095;&#1077;&#1089;&#1090;&#1074;&#1077;&#1085;&#1085;&#1086;-&#1082;&#1072;&#1095;&#1077;&#1089;&#1090;&#1074;&#1077;&#1085;&#1085;&#1099;&#1081;%20&#1089;&#1086;&#1089;&#1090;&#1072;&#1074;%20&#1052;&#1062;&#1047;&#1058;&#1048;&#1055;,%20&#1085;&#1072;%2031.12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3E7090"/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Соотношение проведенных заочных и очных заседаний Совета директоров</a:t>
            </a:r>
            <a:endParaRPr lang="ru-RU" sz="1600" b="0" dirty="0">
              <a:solidFill>
                <a:schemeClr val="accent3">
                  <a:lumMod val="75000"/>
                </a:schemeClr>
              </a:solidFill>
              <a:latin typeface="Montserrat" pitchFamily="2" charset="-52"/>
            </a:endParaRPr>
          </a:p>
        </c:rich>
      </c:tx>
      <c:layout>
        <c:manualLayout>
          <c:xMode val="edge"/>
          <c:yMode val="edge"/>
          <c:x val="0.19317761431430502"/>
          <c:y val="2.1640171655975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3E709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479030851751844E-2"/>
          <c:y val="0.17797223639814394"/>
          <c:w val="0.91682882119827092"/>
          <c:h val="0.59955969918457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заочное заседание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2E-470D-B3AB-23F63D1F9F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заседание</c:v>
                </c:pt>
              </c:strCache>
            </c:strRef>
          </c:tx>
          <c:spPr>
            <a:solidFill>
              <a:srgbClr val="3B7D2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2E-470D-B3AB-23F63D1F9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999647"/>
        <c:axId val="1023992991"/>
      </c:barChart>
      <c:catAx>
        <c:axId val="102399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2991"/>
        <c:crosses val="autoZero"/>
        <c:auto val="1"/>
        <c:lblAlgn val="ctr"/>
        <c:lblOffset val="100"/>
        <c:noMultiLvlLbl val="0"/>
      </c:catAx>
      <c:valAx>
        <c:axId val="102399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347545201261467E-2"/>
          <c:y val="0.10813749773454963"/>
          <c:w val="0.41842892653155739"/>
          <c:h val="0.7406985527389189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5A-49A3-8D6D-E03BD53086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5A-49A3-8D6D-E03BD53086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5A-49A3-8D6D-E03BD53086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5A-49A3-8D6D-E03BD53086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5A-49A3-8D6D-E03BD530865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AFD-4A29-A19D-FE2F9E44005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BAFD-4A29-A19D-FE2F9E44005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BAFD-4A29-A19D-FE2F9E44005F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5A-49A3-8D6D-E03BD5308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Работники назначаемые СД</c:v>
                </c:pt>
                <c:pt idx="1">
                  <c:v>Руководители СП</c:v>
                </c:pt>
                <c:pt idx="2">
                  <c:v>Заместители руководителей СП</c:v>
                </c:pt>
                <c:pt idx="3">
                  <c:v>Научный сотрудник</c:v>
                </c:pt>
                <c:pt idx="4">
                  <c:v>Руководители проектов, офисов</c:v>
                </c:pt>
                <c:pt idx="5">
                  <c:v>Главный менеджер</c:v>
                </c:pt>
                <c:pt idx="6">
                  <c:v>Ведущий менеджер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0.1</c:v>
                </c:pt>
                <c:pt idx="1">
                  <c:v>0.12</c:v>
                </c:pt>
                <c:pt idx="2">
                  <c:v>0.08</c:v>
                </c:pt>
                <c:pt idx="3">
                  <c:v>0.02</c:v>
                </c:pt>
                <c:pt idx="4">
                  <c:v>0.13</c:v>
                </c:pt>
                <c:pt idx="5">
                  <c:v>0.45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B5A-49A3-8D6D-E03BD53086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0.44098304600660315"/>
          <c:y val="0.11511602881652874"/>
          <c:w val="0.55901695399339679"/>
          <c:h val="0.86710112970458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Montserrat" panose="00000500000000000000" pitchFamily="2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3E7090"/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Соотношение рассмотренных вопросов на заочных и очных заседаниях Совета директоров</a:t>
            </a:r>
            <a:endParaRPr lang="ru-RU" sz="1600" b="0" dirty="0">
              <a:solidFill>
                <a:schemeClr val="accent3">
                  <a:lumMod val="75000"/>
                </a:schemeClr>
              </a:solidFill>
              <a:latin typeface="Montserrat" pitchFamily="2" charset="-52"/>
            </a:endParaRPr>
          </a:p>
        </c:rich>
      </c:tx>
      <c:layout>
        <c:manualLayout>
          <c:xMode val="edge"/>
          <c:yMode val="edge"/>
          <c:x val="0.13256961480072446"/>
          <c:y val="2.1640171655975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3E709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479030851751844E-2"/>
          <c:y val="0.17797223639814394"/>
          <c:w val="0.91682882119827092"/>
          <c:h val="0.59955969918457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заочное рассмотрение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2">
                  <c:v>1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C-4CE7-B68A-7868E74644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рассмотрение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 квартал</c:v>
                </c:pt>
                <c:pt idx="1">
                  <c:v>2 квартал</c:v>
                </c:pt>
                <c:pt idx="2">
                  <c:v>3 квартал</c:v>
                </c:pt>
                <c:pt idx="3">
                  <c:v>4 квартал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17</c:v>
                </c:pt>
                <c:pt idx="2">
                  <c:v>5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C-4CE7-B68A-7868E74644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999647"/>
        <c:axId val="1023992991"/>
      </c:barChart>
      <c:catAx>
        <c:axId val="102399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2991"/>
        <c:crosses val="autoZero"/>
        <c:auto val="1"/>
        <c:lblAlgn val="ctr"/>
        <c:lblOffset val="100"/>
        <c:noMultiLvlLbl val="0"/>
      </c:catAx>
      <c:valAx>
        <c:axId val="102399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3E7090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Соотношение проведенных заочных и очных заседаний</a:t>
            </a:r>
            <a:r>
              <a:rPr lang="en-US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 </a:t>
            </a:r>
            <a:r>
              <a:rPr lang="ru-RU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Комитета по стратегическому планированию</a:t>
            </a:r>
            <a:endParaRPr lang="ru-RU" sz="1200" b="0" baseline="0" dirty="0">
              <a:solidFill>
                <a:schemeClr val="accent3">
                  <a:lumMod val="75000"/>
                </a:schemeClr>
              </a:solidFill>
              <a:latin typeface="Montserrat" pitchFamily="2" charset="-52"/>
            </a:endParaRPr>
          </a:p>
        </c:rich>
      </c:tx>
      <c:layout>
        <c:manualLayout>
          <c:xMode val="edge"/>
          <c:yMode val="edge"/>
          <c:x val="0.132288304312962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3E709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479030851751844E-2"/>
          <c:y val="0.17797223639814394"/>
          <c:w val="0.91682882119827092"/>
          <c:h val="0.59955969918457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заочное заседание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6B4A-494A-B43D-0B57A2D577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заседание</c:v>
                </c:pt>
              </c:strCache>
            </c:strRef>
          </c:tx>
          <c:spPr>
            <a:solidFill>
              <a:srgbClr val="3B7D2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A-494A-B43D-0B57A2D57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023999647"/>
        <c:axId val="1023992991"/>
      </c:barChart>
      <c:catAx>
        <c:axId val="102399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2991"/>
        <c:crosses val="autoZero"/>
        <c:auto val="1"/>
        <c:lblAlgn val="ctr"/>
        <c:lblOffset val="100"/>
        <c:noMultiLvlLbl val="0"/>
      </c:catAx>
      <c:valAx>
        <c:axId val="102399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3E7090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Соотношение проведенных заочных и очных заседаний</a:t>
            </a:r>
            <a:r>
              <a:rPr lang="en-US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 </a:t>
            </a:r>
            <a:r>
              <a:rPr lang="ru-RU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Комитета по аудиту</a:t>
            </a:r>
            <a:endParaRPr lang="ru-RU" sz="1200" b="0" baseline="0" dirty="0">
              <a:solidFill>
                <a:schemeClr val="accent3">
                  <a:lumMod val="75000"/>
                </a:schemeClr>
              </a:solidFill>
              <a:latin typeface="Montserrat" pitchFamily="2" charset="-52"/>
            </a:endParaRPr>
          </a:p>
        </c:rich>
      </c:tx>
      <c:layout>
        <c:manualLayout>
          <c:xMode val="edge"/>
          <c:yMode val="edge"/>
          <c:x val="0.16049652939874681"/>
          <c:y val="3.30453143630678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3E709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8479030851751844E-2"/>
          <c:y val="0.17797223639814394"/>
          <c:w val="0.91682882119827092"/>
          <c:h val="0.599559699184574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заочное заседание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8240-42E2-8EAA-6C5102662E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заседание</c:v>
                </c:pt>
              </c:strCache>
            </c:strRef>
          </c:tx>
          <c:spPr>
            <a:solidFill>
              <a:srgbClr val="3B7D2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0-42E2-8EAA-6C5102662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023999647"/>
        <c:axId val="1023992991"/>
      </c:barChart>
      <c:catAx>
        <c:axId val="102399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2991"/>
        <c:crosses val="autoZero"/>
        <c:auto val="1"/>
        <c:lblAlgn val="ctr"/>
        <c:lblOffset val="100"/>
        <c:noMultiLvlLbl val="0"/>
      </c:catAx>
      <c:valAx>
        <c:axId val="102399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3E7090"/>
                </a:solidFill>
                <a:latin typeface="+mn-lt"/>
                <a:ea typeface="+mn-ea"/>
                <a:cs typeface="+mn-cs"/>
              </a:defRPr>
            </a:pPr>
            <a:r>
              <a:rPr lang="ru-RU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Соотношение проведенных заочных и очных заседаний</a:t>
            </a:r>
            <a:r>
              <a:rPr lang="en-US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 </a:t>
            </a:r>
            <a:r>
              <a:rPr lang="ru-RU" sz="1200" b="0" i="0" u="none" strike="noStrike" baseline="0" dirty="0">
                <a:solidFill>
                  <a:schemeClr val="accent3">
                    <a:lumMod val="75000"/>
                  </a:schemeClr>
                </a:solidFill>
                <a:effectLst/>
                <a:latin typeface="Montserrat" pitchFamily="2" charset="-52"/>
              </a:rPr>
              <a:t>Комитета по кадрам, вознаграждениям и социальным вопросам</a:t>
            </a:r>
            <a:endParaRPr lang="ru-RU" sz="1200" b="0" baseline="0" dirty="0">
              <a:solidFill>
                <a:schemeClr val="accent3">
                  <a:lumMod val="75000"/>
                </a:schemeClr>
              </a:solidFill>
              <a:latin typeface="Montserrat" pitchFamily="2" charset="-52"/>
            </a:endParaRPr>
          </a:p>
        </c:rich>
      </c:tx>
      <c:layout>
        <c:manualLayout>
          <c:xMode val="edge"/>
          <c:yMode val="edge"/>
          <c:x val="0.13998145566563339"/>
          <c:y val="4.64287240298361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3E709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4935345210537962E-2"/>
          <c:y val="0.22893946572560417"/>
          <c:w val="0.90657120426713533"/>
          <c:h val="0.5485926436882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заочное заседание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43-4027-B85A-3AA130D6B3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очное заседание</c:v>
                </c:pt>
              </c:strCache>
            </c:strRef>
          </c:tx>
          <c:spPr>
            <a:solidFill>
              <a:srgbClr val="3B7D2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Montserrat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кв.</c:v>
                </c:pt>
                <c:pt idx="1">
                  <c:v>II кв.</c:v>
                </c:pt>
                <c:pt idx="2">
                  <c:v>III кв.</c:v>
                </c:pt>
                <c:pt idx="3">
                  <c:v>IV кв.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43-4027-B85A-3AA130D6B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023999647"/>
        <c:axId val="1023992991"/>
      </c:barChart>
      <c:catAx>
        <c:axId val="102399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2991"/>
        <c:crosses val="autoZero"/>
        <c:auto val="1"/>
        <c:lblAlgn val="ctr"/>
        <c:lblOffset val="100"/>
        <c:noMultiLvlLbl val="0"/>
      </c:catAx>
      <c:valAx>
        <c:axId val="102399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-52"/>
                <a:ea typeface="+mn-ea"/>
                <a:cs typeface="+mn-cs"/>
              </a:defRPr>
            </a:pPr>
            <a:endParaRPr lang="ru-RU"/>
          </a:p>
        </c:txPr>
        <c:crossAx val="102399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62562417191524E-2"/>
          <c:y val="5.2175089828959027E-2"/>
          <c:w val="0.92570398634480944"/>
          <c:h val="0.54979088576388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заседаний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Алиев Ж.Ш. Председатель СД 
(не является членом Комитетов СД)</c:v>
                </c:pt>
                <c:pt idx="1">
                  <c:v>Иванова А.О.
член СД 
(не является членом Комитетов СД)</c:v>
                </c:pt>
                <c:pt idx="2">
                  <c:v>Нагиев Р.
член СД, 
Председатель Комитета по аудиту, 
Председатель Комитета КВСВ,
член Комитета СП</c:v>
                </c:pt>
                <c:pt idx="3">
                  <c:v>Киршимбеков А.К. 
член СД, 
Председатель Комитета СП, 
член Комитета КВСВ,
член Комитета по аудиту</c:v>
                </c:pt>
                <c:pt idx="4">
                  <c:v>Каримсаков Д.Н. 
член СД,  
член Комитета КВСВ,
член Комитета СП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EA-4601-9DE9-99946DFE9C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участие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Алиев Ж.Ш. Председатель СД 
(не является членом Комитетов СД)</c:v>
                </c:pt>
                <c:pt idx="1">
                  <c:v>Иванова А.О.
член СД 
(не является членом Комитетов СД)</c:v>
                </c:pt>
                <c:pt idx="2">
                  <c:v>Нагиев Р.
член СД, 
Председатель Комитета по аудиту, 
Председатель Комитета КВСВ,
член Комитета СП</c:v>
                </c:pt>
                <c:pt idx="3">
                  <c:v>Киршимбеков А.К. 
член СД, 
Председатель Комитета СП, 
член Комитета КВСВ,
член Комитета по аудиту</c:v>
                </c:pt>
                <c:pt idx="4">
                  <c:v>Каримсаков Д.Н. 
член СД,  
член Комитета КВСВ,
член Комитета СП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14</c:v>
                </c:pt>
                <c:pt idx="3">
                  <c:v>14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EA-4601-9DE9-99946DFE9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7159360"/>
        <c:axId val="397158112"/>
      </c:barChart>
      <c:catAx>
        <c:axId val="39715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158112"/>
        <c:crosses val="autoZero"/>
        <c:auto val="1"/>
        <c:lblAlgn val="ctr"/>
        <c:lblOffset val="100"/>
        <c:noMultiLvlLbl val="0"/>
      </c:catAx>
      <c:valAx>
        <c:axId val="397158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715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B0F0"/>
            </a:solidFill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9-43A3-B3AB-4965F9A3F89C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A9-43A3-B3AB-4965F9A3F89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A9-43A3-B3AB-4965F9A3F89C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A9-43A3-B3AB-4965F9A3F89C}"/>
              </c:ext>
            </c:extLst>
          </c:dPt>
          <c:dPt>
            <c:idx val="4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A9-43A3-B3AB-4965F9A3F89C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A9-43A3-B3AB-4965F9A3F89C}"/>
              </c:ext>
            </c:extLst>
          </c:dPt>
          <c:val>
            <c:numRef>
              <c:f>Лист3!$D$10:$D$15</c:f>
              <c:numCache>
                <c:formatCode>General</c:formatCode>
                <c:ptCount val="6"/>
                <c:pt idx="0">
                  <c:v>35.4</c:v>
                </c:pt>
                <c:pt idx="1">
                  <c:v>18</c:v>
                </c:pt>
                <c:pt idx="2">
                  <c:v>16.2</c:v>
                </c:pt>
                <c:pt idx="3">
                  <c:v>14.1</c:v>
                </c:pt>
                <c:pt idx="4">
                  <c:v>8.1</c:v>
                </c:pt>
                <c:pt idx="5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A9-43A3-B3AB-4965F9A3F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ru-RU" sz="1600" b="0">
                <a:solidFill>
                  <a:schemeClr val="tx1"/>
                </a:solidFill>
              </a:rPr>
              <a:t>Возрастные показатели работников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FE-4533-846F-A27BC06768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FE-4533-846F-A27BC067683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5FE-4533-846F-A27BC067683D}"/>
              </c:ext>
            </c:extLst>
          </c:dPt>
          <c:dLbls>
            <c:dLbl>
              <c:idx val="0"/>
              <c:layout>
                <c:manualLayout>
                  <c:x val="6.8753603236534249E-3"/>
                  <c:y val="-8.652467833460954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6">
                            <a:lumMod val="75000"/>
                          </a:schemeClr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5FE-4533-846F-A27BC067683D}"/>
                </c:ext>
              </c:extLst>
            </c:dLbl>
            <c:dLbl>
              <c:idx val="1"/>
              <c:layout>
                <c:manualLayout>
                  <c:x val="-8.9382362571470489E-2"/>
                  <c:y val="-7.494827829454608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32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5FE-4533-846F-A27BC067683D}"/>
                </c:ext>
              </c:extLst>
            </c:dLbl>
            <c:dLbl>
              <c:idx val="2"/>
              <c:layout>
                <c:manualLayout>
                  <c:x val="-6.9658555464565577E-2"/>
                  <c:y val="-1.98960288715352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r>
                      <a:rPr lang="en-US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13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5FE-4533-846F-A27BC06768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ККС!$L$84:$L$86</c:f>
              <c:strCache>
                <c:ptCount val="3"/>
                <c:pt idx="0">
                  <c:v>до 35 лет </c:v>
                </c:pt>
                <c:pt idx="1">
                  <c:v>от 35 до 50 лет</c:v>
                </c:pt>
                <c:pt idx="2">
                  <c:v>свыше 50</c:v>
                </c:pt>
              </c:strCache>
            </c:strRef>
          </c:cat>
          <c:val>
            <c:numRef>
              <c:f>ККС!$M$84:$M$86</c:f>
              <c:numCache>
                <c:formatCode>General</c:formatCode>
                <c:ptCount val="3"/>
                <c:pt idx="0">
                  <c:v>25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FE-4533-846F-A27BC067683D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35FE-4533-846F-A27BC067683D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35FE-4533-846F-A27BC067683D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35FE-4533-846F-A27BC067683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ККС!$L$84:$L$86</c:f>
              <c:strCache>
                <c:ptCount val="3"/>
                <c:pt idx="0">
                  <c:v>до 35 лет </c:v>
                </c:pt>
                <c:pt idx="1">
                  <c:v>от 35 до 50 лет</c:v>
                </c:pt>
                <c:pt idx="2">
                  <c:v>свыше 50</c:v>
                </c:pt>
              </c:strCache>
            </c:strRef>
          </c:cat>
          <c:val>
            <c:numRef>
              <c:f>ККС!$N$84:$N$86</c:f>
              <c:numCache>
                <c:formatCode>0.00</c:formatCode>
                <c:ptCount val="3"/>
                <c:pt idx="0">
                  <c:v>43.859649122807021</c:v>
                </c:pt>
                <c:pt idx="1">
                  <c:v>42.10526315789474</c:v>
                </c:pt>
                <c:pt idx="2">
                  <c:v>14.035087719298245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5FE-4533-846F-A27BC067683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034284634915481"/>
          <c:y val="0.83988128975333198"/>
          <c:w val="0.63544232451266047"/>
          <c:h val="0.13926450332093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 b="1">
          <a:latin typeface="Montserrat" panose="00000500000000000000" pitchFamily="2" charset="-52"/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Montserrat "/>
                <a:ea typeface="+mn-ea"/>
                <a:cs typeface="+mn-cs"/>
              </a:defRPr>
            </a:pPr>
            <a:r>
              <a:rPr lang="ru-RU" sz="1600" b="0" dirty="0"/>
              <a:t>Доля женщин на уровне руководителей  </a:t>
            </a:r>
          </a:p>
        </c:rich>
      </c:tx>
      <c:layout>
        <c:manualLayout>
          <c:xMode val="edge"/>
          <c:yMode val="edge"/>
          <c:x val="0.24533995828718899"/>
          <c:y val="4.1954997059337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Montserrat 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115497935221467E-2"/>
          <c:y val="0.20453710427802768"/>
          <c:w val="0.93888888888888888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ККС!$I$66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9819589379342785E-4"/>
                  <c:y val="2.51985269256426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91578947368419E-2"/>
                      <c:h val="0.172681405895691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4AA8-480B-991C-8468AAF4AD5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AA8-480B-991C-8468AAF4AD5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AA8-480B-991C-8468AAF4A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6"/>
                    </a:solidFill>
                    <a:latin typeface="Montserrat 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ККС!$H$67:$H$69</c:f>
              <c:strCache>
                <c:ptCount val="3"/>
                <c:pt idx="0">
                  <c:v>мужчины</c:v>
                </c:pt>
                <c:pt idx="1">
                  <c:v>женщины </c:v>
                </c:pt>
                <c:pt idx="2">
                  <c:v>всего </c:v>
                </c:pt>
              </c:strCache>
            </c:strRef>
          </c:cat>
          <c:val>
            <c:numRef>
              <c:f>ККС!$I$67:$I$69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A8-480B-991C-8468AAF4A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8682543"/>
        <c:axId val="1758686287"/>
      </c:barChart>
      <c:lineChart>
        <c:grouping val="standard"/>
        <c:varyColors val="0"/>
        <c:ser>
          <c:idx val="1"/>
          <c:order val="1"/>
          <c:tx>
            <c:strRef>
              <c:f>ККС!$J$66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9707602339181287E-2"/>
                  <c:y val="-5.75963718820861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AA8-480B-991C-8468AAF4AD5D}"/>
                </c:ext>
              </c:extLst>
            </c:dLbl>
            <c:dLbl>
              <c:idx val="1"/>
              <c:layout>
                <c:manualLayout>
                  <c:x val="2.5994152046783695E-2"/>
                  <c:y val="-7.91950113378684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AA8-480B-991C-8468AAF4AD5D}"/>
                </c:ext>
              </c:extLst>
            </c:dLbl>
            <c:dLbl>
              <c:idx val="2"/>
              <c:layout>
                <c:manualLayout>
                  <c:x val="1.4853801169590643E-2"/>
                  <c:y val="-5.75963718820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A8-480B-991C-8468AAF4A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Montserrat 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ККС!$H$67:$H$69</c:f>
              <c:strCache>
                <c:ptCount val="3"/>
                <c:pt idx="0">
                  <c:v>мужчины</c:v>
                </c:pt>
                <c:pt idx="1">
                  <c:v>женщины </c:v>
                </c:pt>
                <c:pt idx="2">
                  <c:v>всего </c:v>
                </c:pt>
              </c:strCache>
            </c:strRef>
          </c:cat>
          <c:val>
            <c:numRef>
              <c:f>ККС!$J$67:$J$69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0.41666666666666669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AA8-480B-991C-8468AAF4AD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58677967"/>
        <c:axId val="1758687119"/>
      </c:lineChart>
      <c:catAx>
        <c:axId val="17586825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Montserrat "/>
                <a:ea typeface="+mn-ea"/>
                <a:cs typeface="+mn-cs"/>
              </a:defRPr>
            </a:pPr>
            <a:endParaRPr lang="ru-RU"/>
          </a:p>
        </c:txPr>
        <c:crossAx val="1758686287"/>
        <c:crosses val="autoZero"/>
        <c:auto val="1"/>
        <c:lblAlgn val="ctr"/>
        <c:lblOffset val="100"/>
        <c:noMultiLvlLbl val="0"/>
      </c:catAx>
      <c:valAx>
        <c:axId val="1758686287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58682543"/>
        <c:crosses val="autoZero"/>
        <c:crossBetween val="between"/>
      </c:valAx>
      <c:valAx>
        <c:axId val="1758687119"/>
        <c:scaling>
          <c:orientation val="minMax"/>
        </c:scaling>
        <c:delete val="1"/>
        <c:axPos val="r"/>
        <c:numFmt formatCode="0.0%" sourceLinked="1"/>
        <c:majorTickMark val="out"/>
        <c:minorTickMark val="none"/>
        <c:tickLblPos val="nextTo"/>
        <c:crossAx val="1758677967"/>
        <c:crosses val="max"/>
        <c:crossBetween val="between"/>
      </c:valAx>
      <c:catAx>
        <c:axId val="1758677967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5868711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Montserrat 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0.37092</cdr:x>
      <cdr:y>0.23687</cdr:y>
    </cdr:from>
    <cdr:to>
      <cdr:x>0.5503</cdr:x>
      <cdr:y>0.36117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6D07659-43CB-8DB1-98F9-D3B1E08EF182}"/>
            </a:ext>
          </a:extLst>
        </cdr:cNvPr>
        <cdr:cNvSpPr txBox="1"/>
      </cdr:nvSpPr>
      <cdr:spPr>
        <a:xfrm xmlns:a="http://schemas.openxmlformats.org/drawingml/2006/main">
          <a:off x="1303887" y="577007"/>
          <a:ext cx="630571" cy="3027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>
              <a:solidFill>
                <a:schemeClr val="bg1"/>
              </a:solidFill>
              <a:latin typeface="Montserrat" panose="00000500000000000000" pitchFamily="2" charset="-52"/>
            </a:rPr>
            <a:t>21%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5C3C-8004-44BC-AC27-190A36D5D5EA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39319-4C6C-4C19-812A-EC6F611A99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585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1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B4C13-633E-CAA7-1559-3C89BBE62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3FC448-B2B3-17CD-901E-B8DA990E8F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0FF5B8-2B2D-BC6F-E6C8-936AA0C19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4F816-D62B-37F4-F8C8-C3228D2699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5D0C5-9096-4257-B5AB-51C8D06749F8}" type="slidenum">
              <a:rPr lang="en-US" smtClean="0"/>
              <a:t>15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5D447-D87E-EFC9-3AD6-D666B3585B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1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6C054-C8EF-3942-758C-C3337F35C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E0DD3-EAB9-2B00-602E-5C97BA8041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2BD92C-EDE6-BF79-AE85-AD0ADD7F6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CCBE2-0A99-9280-A851-D7569B001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5D0C5-9096-4257-B5AB-51C8D06749F8}" type="slidenum">
              <a:rPr lang="en-US" smtClean="0"/>
              <a:t>16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F8DAB3-41E4-D7B3-0A02-7654AF4CCB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5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E6FF7-27DF-C90B-C2C3-E5DCE5185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657373-3695-F230-C33A-F9EE087C40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5A4C32-2147-87FC-6110-A953AE069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908853-3E27-AAFD-A43F-BCEF86164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5D0C5-9096-4257-B5AB-51C8D06749F8}" type="slidenum">
              <a:rPr lang="en-US" smtClean="0"/>
              <a:t>17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E3052-8CEA-0B13-8959-02714CE8AB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19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D5E3E-8BF0-4C64-3CF6-C2F77DE6C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03C2B-27B2-350F-B00F-173E39501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146BC2-C2F0-892E-B2DE-2D178F264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8A7E8-F433-A4FF-C071-2665A9C38C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974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af3dd36c9d_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af3dd36c9d_0_0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47" name="Google Shape;147;g2af3dd36c9d_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af3dd36c9d_0_0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1</a:t>
            </a:r>
            <a:endParaRPr/>
          </a:p>
        </p:txBody>
      </p:sp>
      <p:sp>
        <p:nvSpPr>
          <p:cNvPr id="149" name="Google Shape;149;g2af3dd36c9d_0_0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af3dd36c9d_0_0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041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ru-RU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E001D-552F-4144-8CBD-4095E3CACDB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0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2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13DBD-0BCC-2E58-51A1-DAC969439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F63F6-948E-F186-CCCA-35BF5E960B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C93FA4-8EDF-1045-D3D0-1F61CEAAC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BCE5C-3B53-E784-CFB8-FF8EB1E39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31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7589e71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8250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27589e7125_0_0:notes"/>
          <p:cNvSpPr txBox="1">
            <a:spLocks noGrp="1"/>
          </p:cNvSpPr>
          <p:nvPr>
            <p:ph type="body" idx="1"/>
          </p:nvPr>
        </p:nvSpPr>
        <p:spPr>
          <a:xfrm>
            <a:off x="679768" y="4776431"/>
            <a:ext cx="5438100" cy="3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327589e7125_0_0:notes"/>
          <p:cNvSpPr txBox="1">
            <a:spLocks noGrp="1"/>
          </p:cNvSpPr>
          <p:nvPr>
            <p:ph type="sldNum" idx="12"/>
          </p:nvPr>
        </p:nvSpPr>
        <p:spPr>
          <a:xfrm>
            <a:off x="3850444" y="9427076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39319-4C6C-4C19-812A-EC6F611A99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04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6ABFC-4093-5060-B452-F4E17F5F4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A4C04-A6DB-D071-3FF3-8D557412D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87D9E4-EA23-E2D0-D3D6-4014396A5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B9636-BD80-892F-97A6-0A64A1E59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BC9A82-F47A-8FC1-0A54-FA1AB97277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94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23D48-0AB7-FF61-CC6C-151E8A52F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8ED220-53FA-E56B-D867-B41BE760F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0AB3B7-D4AD-557A-9CF9-1BA29C2351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82214-3FD9-9ECA-FC06-042FC1DC8E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EB038-85DD-D155-754A-31EA313883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64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E9AA-25D3-DE51-CA25-8596B3D6D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523BE8-9D3F-5CF8-5ADA-E8FD7F027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C25101-B3DF-4918-836E-94F47A949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41528-7B32-A5AE-13CC-41561AAA3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741E5-BB3B-B607-B351-10A485EAE4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18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539B2-4A49-05B8-39D8-819CCDF44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27B45-414B-5878-00E8-31BFE5B727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2AC5D-5B21-F416-22D7-0B9EDEACA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9667C-BDFD-5C19-6A51-A25339FB9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5D0C5-9096-4257-B5AB-51C8D06749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99EA-0339-FC9C-8F27-61BAF02706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/>
          <a:lstStyle>
            <a:lvl1pPr>
              <a:defRPr sz="5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37EA71EC-399A-A093-69EB-79BAB4F565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igtipc.org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C7A1E7ED-8931-5EF5-3E07-42C46B8EC42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76F3C-CEE0-441E-BE08-EE89E7F38A05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7956F41-0778-2004-93E3-DBFA715768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5C88-A93F-4798-9F2D-C2FDC0CAAF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63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CA26-E6BD-5BC8-C1A1-07006933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C5FD-9417-B91C-E0A2-0107FA41F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CAD91-F8C3-DD6D-1E4B-B200211B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F68B6-DD2C-CEEC-0A8A-78787932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2DAC6-E934-2CFF-C633-85DC0C8A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043A1-3A49-4F13-5981-0D95E267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71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9333-54E7-C7CE-3CEC-8C53FE0A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2E9AF-7225-01A3-30A9-78E189F35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02A20-6861-1A03-6951-7AB6D1C17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B5FFD-5E49-60E2-F9F4-EBCBABE13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4D15E-AE87-4EB2-AFCE-06C56FD89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76B8F-9F3E-67EE-E286-D7FFFCCB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20583-1166-DA4C-0B5D-46F439DA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D1FF3-F68B-0027-105C-6C82E0E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4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A6D9-82DD-5711-BA11-45FB25DD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D84EB-E22C-9E14-A2F4-66BA18F8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43B5D-78FF-21B6-7D44-DA70272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AC80-9B55-4075-B75D-F51A980F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34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198A4-F2F7-464D-ABB6-91D4189C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40DD9-D291-248A-F5C4-290C2B38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AE669-6876-808C-0A30-229FAA23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56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2BDD-C45B-57E4-3D67-FA5CB7BB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75ED-52BB-08A9-7E5F-4BD9E303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B0894-17C7-26FB-B451-716364D9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27B9A-3CA6-9152-ADB0-F39907DB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AC4B3-78CD-B614-7ED0-3765E432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32616-6AF4-6BFF-8ACB-273DAF55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EC50-7D0A-5213-62D3-C3B1F2D4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B0441-B2AD-D582-0BBD-0564C8C3A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2F66-8D0C-D100-4089-BBB29798D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F05C4-7DFE-3D66-F355-84E80C98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0397-9CC3-CED0-7A68-952C844A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2EFA-89F8-1B7D-38E3-C6CAF5A6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25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15C5-0FCD-4D18-0B03-F53E8629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62FF-6D2E-0E8E-E06A-FF2D5A288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CBF3-9064-36B5-86B3-DB7946AE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1E8F-6594-8141-D34A-84CA2A81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08E67-B32C-FDB2-5BE5-F175CB2B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4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91D00-03EB-BED5-3B79-FCED999D0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479C0-BC91-80EB-4759-1E6FAADEF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30BA4-36FB-AEEF-8576-3494E73D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43A7-5F29-298C-E070-5240D168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55845-4725-5F53-4542-D8143C5E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5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36" y="30397"/>
            <a:ext cx="17551337" cy="530915"/>
          </a:xfrm>
        </p:spPr>
        <p:txBody>
          <a:bodyPr lIns="0" tIns="0" rIns="0" bIns="0"/>
          <a:lstStyle>
            <a:lvl1pPr>
              <a:defRPr sz="3375" b="1" i="0">
                <a:solidFill>
                  <a:srgbClr val="00882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8"/>
            <a:ext cx="7955280" cy="58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8"/>
            <a:ext cx="7955280" cy="58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F5CD88EB-3FE5-4AE5-A0B7-3706957A63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17447" y="9567863"/>
            <a:ext cx="5853113" cy="611982"/>
          </a:xfr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17516723-6CDB-46C1-8C77-792FEEACB0F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14401" y="9567863"/>
            <a:ext cx="4205288" cy="611982"/>
          </a:xfr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7E755888-C4C3-4CD3-B782-30E078E8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168315" y="9567863"/>
            <a:ext cx="4205288" cy="611982"/>
          </a:xfr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5BF587C4-CFD6-4FB9-BE02-5883DA02A34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375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8FD9C98-5607-2C7F-6811-0C3E982067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igtipc.org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4D5F56BA-7D86-A9AE-FF9E-F8BCCD04742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B3BD-3FE0-441A-A2D1-E95515B306AD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F9C7687D-E24B-0019-0612-A084FE400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CA2BC-9EB1-4AEE-8119-6CB613A08D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038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00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35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88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30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1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11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2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0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0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A450B1C4-5C66-A0EE-AB02-AB7410B62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igtipc.org</a:t>
            </a:r>
          </a:p>
        </p:txBody>
      </p:sp>
      <p:sp>
        <p:nvSpPr>
          <p:cNvPr id="6" name="Holder 5">
            <a:extLst>
              <a:ext uri="{FF2B5EF4-FFF2-40B4-BE49-F238E27FC236}">
                <a16:creationId xmlns:a16="http://schemas.microsoft.com/office/drawing/2014/main" id="{83B6F39F-46F3-4661-6E87-CC5266C9EB9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145B5-29A9-4AC2-A3CD-FE689DCD7451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69F923FA-1643-35F1-6013-FB39FCC61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FBDED-C618-4991-83C8-476619D28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8670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36" y="30397"/>
            <a:ext cx="17551337" cy="530915"/>
          </a:xfrm>
        </p:spPr>
        <p:txBody>
          <a:bodyPr lIns="0" tIns="0" rIns="0" bIns="0"/>
          <a:lstStyle>
            <a:lvl1pPr>
              <a:defRPr sz="3375" b="1" i="0">
                <a:solidFill>
                  <a:srgbClr val="00882B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8"/>
            <a:ext cx="7955280" cy="58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8"/>
            <a:ext cx="7955280" cy="5816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6217447" y="9567863"/>
            <a:ext cx="5853113" cy="611982"/>
          </a:xfrm>
        </p:spPr>
        <p:txBody>
          <a:bodyPr lIns="0" tIns="0" rIns="0" bIns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914401" y="9567863"/>
            <a:ext cx="4205288" cy="611982"/>
          </a:xfr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13168315" y="9567863"/>
            <a:ext cx="4205288" cy="611982"/>
          </a:xfr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BF587C4-CFD6-4FB9-BE02-5883DA02A3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0504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8F3D-D646-76CE-311F-721B05D3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564D7-108F-EFEC-80B2-74E2C000F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C1BD-1E1A-ADDD-D012-15FE5DDE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4FC98-5AA0-4E0E-AEF7-1588F723306F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FB8AB-6AF2-A67A-929E-B38528BB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0B0D-60B8-16B4-4372-FD31C05A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3A66-F89F-5845-D9D9-F88EAE01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2BC2-6335-826D-0574-18099672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C516A-C49F-204F-B7C1-09ADC11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CACC-F3E7-44A8-9752-21514C029A0B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245EC-62FA-D103-B148-72A96BFF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4C9BB-BF4D-D208-CF70-A41ACAE5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82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2F45-5D1D-15AD-FBB1-A494EA20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43F4-D879-F193-18B5-42DE9C6C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876A-34BD-3AB9-C1AB-76C953C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E2673-E51D-44C7-852B-DC500FA7E1BF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D8E1-5D29-7439-BB43-03320B8E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BA5-0EE0-8BE0-A22E-67435131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70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CA26-E6BD-5BC8-C1A1-07006933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C5FD-9417-B91C-E0A2-0107FA41F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7CAD91-F8C3-DD6D-1E4B-B200211B9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F68B6-DD2C-CEEC-0A8A-78787932A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9FEE6-3D52-45FC-960E-4C389FD4EB19}" type="datetime1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2DAC6-E934-2CFF-C633-85DC0C8A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043A1-3A49-4F13-5981-0D95E267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68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9333-54E7-C7CE-3CEC-8C53FE0A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2E9AF-7225-01A3-30A9-78E189F35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02A20-6861-1A03-6951-7AB6D1C17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3B5FFD-5E49-60E2-F9F4-EBCBABE13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04D15E-AE87-4EB2-AFCE-06C56FD89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76B8F-9F3E-67EE-E286-D7FFFCCB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9113B-CADE-4241-B9C3-BABBDD65F867}" type="datetime1">
              <a:rPr lang="en-US" smtClean="0"/>
              <a:t>8/27/2025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20583-1166-DA4C-0B5D-46F439DA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D1FF3-F68B-0027-105C-6C82E0E5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FA6D9-82DD-5711-BA11-45FB25DD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D84EB-E22C-9E14-A2F4-66BA18F8F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5E79-7B24-4A8F-9246-6394D965BFF4}" type="datetime1">
              <a:rPr lang="en-US" smtClean="0"/>
              <a:t>8/27/2025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43B5D-78FF-21B6-7D44-DA70272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7AC80-9B55-4075-B75D-F51A980F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919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198A4-F2F7-464D-ABB6-91D4189C8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C0AE-D349-444B-A556-38F2E5CBBCD0}" type="datetime1">
              <a:rPr lang="en-US" smtClean="0"/>
              <a:t>8/27/2025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F40DD9-D291-248A-F5C4-290C2B38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AE669-6876-808C-0A30-229FAA23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2BDD-C45B-57E4-3D67-FA5CB7BB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75ED-52BB-08A9-7E5F-4BD9E303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B0894-17C7-26FB-B451-716364D9D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27B9A-3CA6-9152-ADB0-F39907DB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DB379-386D-4271-BF2B-8CE85AF8B92C}" type="datetime1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AC4B3-78CD-B614-7ED0-3765E432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32616-6AF4-6BFF-8ACB-273DAF55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66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EC50-7D0A-5213-62D3-C3B1F2D4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B0441-B2AD-D582-0BBD-0564C8C3A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B2F66-8D0C-D100-4089-BBB29798D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F05C4-7DFE-3D66-F355-84E80C98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1D8B-CB63-4F52-9C52-E9B279D247D9}" type="datetime1">
              <a:rPr lang="en-US" smtClean="0"/>
              <a:t>8/27/2025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0397-9CC3-CED0-7A68-952C844A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42EFA-89F8-1B7D-38E3-C6CAF5A6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4">
            <a:extLst>
              <a:ext uri="{FF2B5EF4-FFF2-40B4-BE49-F238E27FC236}">
                <a16:creationId xmlns:a16="http://schemas.microsoft.com/office/drawing/2014/main" id="{2AE3DEEF-C180-6016-F0F0-315E803F9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igtipc.org</a:t>
            </a:r>
          </a:p>
        </p:txBody>
      </p:sp>
      <p:sp>
        <p:nvSpPr>
          <p:cNvPr id="4" name="Holder 5">
            <a:extLst>
              <a:ext uri="{FF2B5EF4-FFF2-40B4-BE49-F238E27FC236}">
                <a16:creationId xmlns:a16="http://schemas.microsoft.com/office/drawing/2014/main" id="{03E8CA98-05AC-8386-1666-70684837A9B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244A6-5432-4340-BB54-8C7BC3FB033C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5" name="Holder 6">
            <a:extLst>
              <a:ext uri="{FF2B5EF4-FFF2-40B4-BE49-F238E27FC236}">
                <a16:creationId xmlns:a16="http://schemas.microsoft.com/office/drawing/2014/main" id="{99F26129-DF3A-E431-5170-890F91D39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93BC4-9EA1-4234-BE40-9732173F1F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075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15C5-0FCD-4D18-0B03-F53E8629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362FF-6D2E-0E8E-E06A-FF2D5A288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8CBF3-9064-36B5-86B3-DB7946AE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F926A-5744-4C24-BB52-1E556770DC14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1E8F-6594-8141-D34A-84CA2A81D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08E67-B32C-FDB2-5BE5-F175CB2B5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73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991D00-03EB-BED5-3B79-FCED999D0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479C0-BC91-80EB-4759-1E6FAADEF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30BA4-36FB-AEEF-8576-3494E73D8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F09-3828-4429-A996-3AAE1DF1DB04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043A7-5F29-298C-E070-5240D168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55845-4725-5F53-4542-D8143C5E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83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60AE2-0A2E-BFE7-9008-49E8B5A6D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F031C3-BF37-0E31-9B75-DB128B182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0EB7F-B272-B588-F545-E57562CAF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854492-6552-7B06-CBB6-09C205AF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5D06C-0AF1-E795-09AA-2D62C6F63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061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FE059-A80C-4164-4EB9-5A79F122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118300-945E-AB07-2C23-344A1FA5B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FDB296-F5C8-5A85-1FCF-E832C5C0E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740A23-1193-F92D-ED3E-F66260B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9C299-2D2B-E2A1-98C2-AD09B5977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68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07866-2970-AC1F-892A-5FDC9C56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9AAE4F-14A5-DEB2-CD75-E674741C5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55AC3E-5E81-C259-3260-D2E952B7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8901F-147B-B412-381B-7AA8C6F1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388AF4-B1AF-AB91-033D-85D4B49F9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64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F3FF3-F3F0-4470-C809-17F8B9260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1B101-74CB-C272-AE81-415DC81CB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D13113-CCEB-1168-58D8-7B6CAA628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F9DFE0-550D-7440-9BB3-9725A3F0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9510D3-6221-C7CC-5807-FACC3D674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026F0-EC5B-1C07-C0DF-3370D649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69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3F38D-3919-287E-E31C-247E70018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B0546-4B1D-3DA7-E02F-6EAA705F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A15B76-C801-709C-E32D-21B8EB1B3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7F2049-1F5B-2781-5D80-84FF9C60C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036B7B-1CFB-294A-B497-E8CA43EF57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2AC359-7DD6-6320-DF4D-202EE96B8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C7FB12-259F-3664-7F87-6DB4C1FD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E87A9F-D8FF-7BD5-087A-08D9201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9352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BF6C2-A570-A9D8-6EEF-48CCC2CF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E54642-AB0B-D6B1-C4D6-2A0E78A4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21FF5-F5D2-4080-E578-8DE6DE09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A116C9-A0E9-270D-E578-94B0798D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613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910873-CB0D-8205-D43A-F3B98D31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1B8FE3-35AF-13ED-F31F-1E004974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F8ACD-DDF1-992A-4FCE-69603560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02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E2C3A9-391E-AA48-B887-C4A43B39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6870F-5B69-E7C6-0302-4DF574C49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AB33DA-3D10-84D2-FAD3-DF0B6D75D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171EC-A14C-C6A2-AA72-77222B49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ACBB30-1AD6-C653-974D-015BADB0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742AC-4155-210D-9B6C-8340D6D7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13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F12946FA-2AD5-1D6F-A7BD-5CD7F749F6A6}"/>
              </a:ext>
            </a:extLst>
          </p:cNvPr>
          <p:cNvSpPr>
            <a:spLocks/>
          </p:cNvSpPr>
          <p:nvPr/>
        </p:nvSpPr>
        <p:spPr bwMode="auto">
          <a:xfrm>
            <a:off x="5486400" y="5570538"/>
            <a:ext cx="7315200" cy="36512"/>
          </a:xfrm>
          <a:custGeom>
            <a:avLst/>
            <a:gdLst>
              <a:gd name="T0" fmla="*/ 0 w 7315200"/>
              <a:gd name="T1" fmla="*/ 0 h 36829"/>
              <a:gd name="T2" fmla="*/ 0 w 7315200"/>
              <a:gd name="T3" fmla="*/ 36148 h 36829"/>
              <a:gd name="T4" fmla="*/ 7315199 w 7315200"/>
              <a:gd name="T5" fmla="*/ 36148 h 36829"/>
              <a:gd name="T6" fmla="*/ 7315199 w 7315200"/>
              <a:gd name="T7" fmla="*/ 0 h 36829"/>
              <a:gd name="T8" fmla="*/ 0 w 7315200"/>
              <a:gd name="T9" fmla="*/ 0 h 368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15200" h="36829">
                <a:moveTo>
                  <a:pt x="0" y="0"/>
                </a:moveTo>
                <a:lnTo>
                  <a:pt x="0" y="36462"/>
                </a:lnTo>
                <a:lnTo>
                  <a:pt x="7315199" y="36462"/>
                </a:lnTo>
                <a:lnTo>
                  <a:pt x="7315199" y="0"/>
                </a:lnTo>
                <a:lnTo>
                  <a:pt x="0" y="0"/>
                </a:lnTo>
              </a:path>
            </a:pathLst>
          </a:custGeom>
          <a:noFill/>
          <a:ln w="1904999">
            <a:solidFill>
              <a:srgbClr val="81B1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Holder 2">
            <a:extLst>
              <a:ext uri="{FF2B5EF4-FFF2-40B4-BE49-F238E27FC236}">
                <a16:creationId xmlns:a16="http://schemas.microsoft.com/office/drawing/2014/main" id="{28627C9F-C3F8-31BF-7815-4369BD42A0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2500" b="0" i="0">
                <a:solidFill>
                  <a:srgbClr val="0F0E0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r>
              <a:t>igtipc.org</a:t>
            </a:r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C55B910C-AC97-DFB9-904F-DFD9F2ABAB3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AE8CA7-B45E-40C3-8050-862BD9D4D474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5" name="Holder 4">
            <a:extLst>
              <a:ext uri="{FF2B5EF4-FFF2-40B4-BE49-F238E27FC236}">
                <a16:creationId xmlns:a16="http://schemas.microsoft.com/office/drawing/2014/main" id="{80B1C9A2-BB80-5E94-59F2-DE207168F9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0529EA-91CD-4DC5-92BF-84B2464A4C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69858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27F37-2437-C29F-44E9-BBE4025C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2E9EC5-6623-2E47-44A1-A8253296A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EEE2E-06B1-0039-CDBE-2A4947E1B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860A8E-32BD-9CA9-7293-E22E2665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26D9D2-9663-DC3E-1EE8-5638B72B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C0EB8-A661-4102-E6BE-5BE29509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696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B4F2E-0190-395B-20C6-50783BAA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FF1044-74F8-5B9C-DB53-491FB80A4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7F99D9-DEFB-61A7-D94A-A6FB9EA64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72C0A-AC3D-6296-5D98-223673B5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C81F3-8D09-4817-CC2B-4190628E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2609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E54EC8-32E5-ADDC-DC1D-9118765612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913011-3CC1-69B9-711A-26A3C29952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5091FE-E3FB-8D7F-B341-B3371127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17E4E1-0589-68DE-F734-671A741E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93D36-15EB-8D16-18F8-0F9F50B3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977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84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776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437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735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7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885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2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1257300" y="547691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dt" idx="10"/>
          </p:nvPr>
        </p:nvSpPr>
        <p:spPr>
          <a:xfrm>
            <a:off x="1257300" y="9534529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ftr" idx="11"/>
          </p:nvPr>
        </p:nvSpPr>
        <p:spPr>
          <a:xfrm>
            <a:off x="6057900" y="9534529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sldNum" idx="12"/>
          </p:nvPr>
        </p:nvSpPr>
        <p:spPr>
          <a:xfrm>
            <a:off x="12915900" y="9534529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ru-RU" smtClean="0"/>
              <a:pPr>
                <a:spcAft>
                  <a:spcPts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634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843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37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737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26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8F3D-D646-76CE-311F-721B05D3E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564D7-108F-EFEC-80B2-74E2C000F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7C1BD-1E1A-ADDD-D012-15FE5DDE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FB8AB-6AF2-A67A-929E-B38528BB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50B0D-60B8-16B4-4372-FD31C05A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3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A3A66-F89F-5845-D9D9-F88EAE01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2BC2-6335-826D-0574-180996728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C516A-C49F-204F-B7C1-09ADC111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245EC-62FA-D103-B148-72A96BFFE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4C9BB-BF4D-D208-CF70-A41ACAE5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2F45-5D1D-15AD-FBB1-A494EA20B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343F4-D879-F193-18B5-42DE9C6CB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0876A-34BD-3AB9-C1AB-76C953C6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7D8E1-5D29-7439-BB43-03320B8E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BA5-0EE0-8BE0-A22E-67435131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1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>
            <a:extLst>
              <a:ext uri="{FF2B5EF4-FFF2-40B4-BE49-F238E27FC236}">
                <a16:creationId xmlns:a16="http://schemas.microsoft.com/office/drawing/2014/main" id="{2370F68B-50DB-4537-F999-250C5177C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6850" y="230188"/>
            <a:ext cx="131556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1027" name="Holder 3">
            <a:extLst>
              <a:ext uri="{FF2B5EF4-FFF2-40B4-BE49-F238E27FC236}">
                <a16:creationId xmlns:a16="http://schemas.microsoft.com/office/drawing/2014/main" id="{795512BD-AB05-EC66-A430-0AE0E7F6D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39825" y="2011363"/>
            <a:ext cx="13839825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53F5C872-11C8-3D6F-0A5E-C447396C7FE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432800" y="9510713"/>
            <a:ext cx="1422400" cy="411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eaLnBrk="1" fontAlgn="auto" hangingPunct="1">
              <a:spcBef>
                <a:spcPts val="20"/>
              </a:spcBef>
              <a:spcAft>
                <a:spcPts val="0"/>
              </a:spcAft>
              <a:defRPr sz="2500" b="0" i="0" kern="0" spc="45">
                <a:solidFill>
                  <a:srgbClr val="0F0E0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r>
              <a:t>igtipc.org</a:t>
            </a:r>
          </a:p>
        </p:txBody>
      </p:sp>
      <p:sp>
        <p:nvSpPr>
          <p:cNvPr id="1029" name="Holder 5">
            <a:extLst>
              <a:ext uri="{FF2B5EF4-FFF2-40B4-BE49-F238E27FC236}">
                <a16:creationId xmlns:a16="http://schemas.microsoft.com/office/drawing/2014/main" id="{2A935B4C-736D-896C-EB9B-69ED43BBCFF5}"/>
              </a:ext>
            </a:extLst>
          </p:cNvPr>
          <p:cNvSpPr>
            <a:spLocks noGrp="1" noChangeArrowheads="1"/>
          </p:cNvSpPr>
          <p:nvPr>
            <p:ph type="dt" sz="half" idx="6"/>
          </p:nvPr>
        </p:nvSpPr>
        <p:spPr bwMode="auto">
          <a:xfrm>
            <a:off x="914400" y="9566275"/>
            <a:ext cx="4206875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085632-9511-41F8-8F26-6D157B4B7645}" type="datetimeFigureOut">
              <a:rPr lang="en-US" altLang="ru-RU"/>
              <a:pPr>
                <a:defRPr/>
              </a:pPr>
              <a:t>8/27/2025</a:t>
            </a:fld>
            <a:endParaRPr lang="en-US" altLang="ru-RU"/>
          </a:p>
        </p:txBody>
      </p:sp>
      <p:sp>
        <p:nvSpPr>
          <p:cNvPr id="1030" name="Holder 6">
            <a:extLst>
              <a:ext uri="{FF2B5EF4-FFF2-40B4-BE49-F238E27FC236}">
                <a16:creationId xmlns:a16="http://schemas.microsoft.com/office/drawing/2014/main" id="{EB0FFBF5-4EEC-0CCF-C853-1D05DAFD3E2B}"/>
              </a:ext>
            </a:extLst>
          </p:cNvPr>
          <p:cNvSpPr>
            <a:spLocks noGrp="1" noChangeArrowheads="1"/>
          </p:cNvSpPr>
          <p:nvPr>
            <p:ph type="sldNum" sz="quarter" idx="7"/>
          </p:nvPr>
        </p:nvSpPr>
        <p:spPr bwMode="auto">
          <a:xfrm>
            <a:off x="13166725" y="9566275"/>
            <a:ext cx="4206875" cy="5143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9A9FFF-C447-4536-BAD1-ADED790449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7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AA226-1F0B-426D-328C-8D815B8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2304D-7827-9E71-3639-DE90E13BE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0EED-B93B-804D-C33D-23771E9F3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5132-89FB-9958-296D-586C62FFC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E750A-4B34-4C4D-977A-3885D60DF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379ADE-49F9-4139-ACD0-1FD67BCFDD99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AA226-1F0B-426D-328C-8D815B86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2304D-7827-9E71-3639-DE90E13BE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0EED-B93B-804D-C33D-23771E9F3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BA6E7-3B6A-4827-8B59-7A4DBF9B2A27}" type="datetime1">
              <a:rPr lang="en-US" smtClean="0"/>
              <a:t>8/27/2025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45132-89FB-9958-296D-586C62FFC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E750A-4B34-4C4D-977A-3885D60DF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D1615F-1C8A-4F80-B4CF-B85FFB2BA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E647F-A5E5-12AA-0F97-BEE51615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A5471-5E72-CD72-A554-F83E0D5F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FDE565-0756-3249-F67E-7345B48C2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2BE9-2B5C-416F-9D0A-9ABFAE173BF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EF835-1142-69C6-BB85-7C5577A37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17A9A6-CE17-5094-FE1D-C7F8C02F2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C6A24-46E4-4FB9-85F4-212507A79B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8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223D-5229-4AFE-B098-493B86C317AC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0B33-11B3-4BF8-BABA-B77E0CF262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36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chart" Target="../charts/chart3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7.xml"/><Relationship Id="rId7" Type="http://schemas.openxmlformats.org/officeDocument/2006/relationships/image" Target="../media/image22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36.jfif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8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register.igtipc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>
            <a:extLst>
              <a:ext uri="{FF2B5EF4-FFF2-40B4-BE49-F238E27FC236}">
                <a16:creationId xmlns:a16="http://schemas.microsoft.com/office/drawing/2014/main" id="{9187545F-BACC-3C0C-072D-942B254E5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980" y="3482280"/>
            <a:ext cx="14070013" cy="26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02284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400"/>
              </a:spcBef>
            </a:pPr>
            <a:r>
              <a:rPr lang="ru-RU" altLang="ru-RU" sz="6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Годовой отчет</a:t>
            </a:r>
          </a:p>
          <a:p>
            <a:pPr algn="ctr" eaLnBrk="1" hangingPunct="1">
              <a:spcBef>
                <a:spcPts val="2400"/>
              </a:spcBef>
            </a:pPr>
            <a:r>
              <a:rPr lang="ru-RU" altLang="ru-RU" sz="6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по итогам 2024 года</a:t>
            </a:r>
          </a:p>
        </p:txBody>
      </p:sp>
      <p:sp>
        <p:nvSpPr>
          <p:cNvPr id="3078" name="object 6">
            <a:extLst>
              <a:ext uri="{FF2B5EF4-FFF2-40B4-BE49-F238E27FC236}">
                <a16:creationId xmlns:a16="http://schemas.microsoft.com/office/drawing/2014/main" id="{2D9BF7D9-6F1B-3269-98AE-97B1927B3846}"/>
              </a:ext>
            </a:extLst>
          </p:cNvPr>
          <p:cNvSpPr>
            <a:spLocks/>
          </p:cNvSpPr>
          <p:nvPr/>
        </p:nvSpPr>
        <p:spPr bwMode="auto">
          <a:xfrm>
            <a:off x="1028700" y="9542076"/>
            <a:ext cx="6597650" cy="0"/>
          </a:xfrm>
          <a:custGeom>
            <a:avLst/>
            <a:gdLst>
              <a:gd name="T0" fmla="*/ 0 w 6597015"/>
              <a:gd name="T1" fmla="*/ 6597326 w 65970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597015">
                <a:moveTo>
                  <a:pt x="0" y="0"/>
                </a:moveTo>
                <a:lnTo>
                  <a:pt x="6596691" y="0"/>
                </a:lnTo>
              </a:path>
            </a:pathLst>
          </a:custGeom>
          <a:noFill/>
          <a:ln w="66674">
            <a:solidFill>
              <a:srgbClr val="81B1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9" name="object 7">
            <a:extLst>
              <a:ext uri="{FF2B5EF4-FFF2-40B4-BE49-F238E27FC236}">
                <a16:creationId xmlns:a16="http://schemas.microsoft.com/office/drawing/2014/main" id="{FCA1460B-F692-7C1E-AF66-4275923D65F8}"/>
              </a:ext>
            </a:extLst>
          </p:cNvPr>
          <p:cNvSpPr>
            <a:spLocks/>
          </p:cNvSpPr>
          <p:nvPr/>
        </p:nvSpPr>
        <p:spPr bwMode="auto">
          <a:xfrm>
            <a:off x="10715625" y="9542076"/>
            <a:ext cx="6608763" cy="0"/>
          </a:xfrm>
          <a:custGeom>
            <a:avLst/>
            <a:gdLst>
              <a:gd name="T0" fmla="*/ 0 w 6607809"/>
              <a:gd name="T1" fmla="*/ 6608471 w 6607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607809">
                <a:moveTo>
                  <a:pt x="0" y="0"/>
                </a:moveTo>
                <a:lnTo>
                  <a:pt x="6607517" y="0"/>
                </a:lnTo>
              </a:path>
            </a:pathLst>
          </a:custGeom>
          <a:noFill/>
          <a:ln w="66674">
            <a:solidFill>
              <a:srgbClr val="81B1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EA180BC7-7B8E-294A-4858-ED66C80B9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980" y="1604654"/>
            <a:ext cx="15441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altLang="en-US" dirty="0"/>
              <a:t>МЕЖДУНАРОДНЫЙ ЦЕНТР ЗЕЛЕНЫХ ТЕХНОЛОГИЙ И ИНВЕСТИЦИОННЫХ ПРОЕКТОВ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9E1C38C9-F3DF-D4B3-BCAD-2F352D4B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860" y="1973986"/>
            <a:ext cx="12221336" cy="3838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l"/>
            <a:r>
              <a:rPr lang="ru-RU" b="0" dirty="0">
                <a:latin typeface="Montserrat" panose="00000500000000000000" pitchFamily="2" charset="0"/>
              </a:rPr>
              <a:t>Министерство экологии и природных ресурсов Республики Казахстан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8CAA6DE0-A216-A5B2-E979-262398141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2" y="564743"/>
            <a:ext cx="1809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9E0A6AEA-580C-14A1-6CE9-0DE3F5FF175C}"/>
              </a:ext>
            </a:extLst>
          </p:cNvPr>
          <p:cNvSpPr>
            <a:spLocks/>
          </p:cNvSpPr>
          <p:nvPr/>
        </p:nvSpPr>
        <p:spPr bwMode="auto">
          <a:xfrm>
            <a:off x="1028700" y="836206"/>
            <a:ext cx="6597650" cy="0"/>
          </a:xfrm>
          <a:custGeom>
            <a:avLst/>
            <a:gdLst>
              <a:gd name="T0" fmla="*/ 0 w 6597015"/>
              <a:gd name="T1" fmla="*/ 6597326 w 659701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597015">
                <a:moveTo>
                  <a:pt x="0" y="0"/>
                </a:moveTo>
                <a:lnTo>
                  <a:pt x="6596691" y="0"/>
                </a:lnTo>
              </a:path>
            </a:pathLst>
          </a:custGeom>
          <a:noFill/>
          <a:ln w="66674">
            <a:solidFill>
              <a:srgbClr val="81B1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CF14ED9A-E4A8-C34F-0670-4D3394FEDB2C}"/>
              </a:ext>
            </a:extLst>
          </p:cNvPr>
          <p:cNvSpPr>
            <a:spLocks/>
          </p:cNvSpPr>
          <p:nvPr/>
        </p:nvSpPr>
        <p:spPr bwMode="auto">
          <a:xfrm>
            <a:off x="10715625" y="836206"/>
            <a:ext cx="6608763" cy="0"/>
          </a:xfrm>
          <a:custGeom>
            <a:avLst/>
            <a:gdLst>
              <a:gd name="T0" fmla="*/ 0 w 6607809"/>
              <a:gd name="T1" fmla="*/ 6608471 w 6607809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607809">
                <a:moveTo>
                  <a:pt x="0" y="0"/>
                </a:moveTo>
                <a:lnTo>
                  <a:pt x="6607517" y="0"/>
                </a:lnTo>
              </a:path>
            </a:pathLst>
          </a:custGeom>
          <a:noFill/>
          <a:ln w="66674">
            <a:solidFill>
              <a:srgbClr val="81B12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C938ACD0-C4D5-977C-0877-B9A41A0AF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417" y="9258300"/>
            <a:ext cx="2148423" cy="364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r"/>
            <a:r>
              <a:rPr lang="ru-RU" sz="1800" b="0" dirty="0">
                <a:latin typeface="Montserrat" panose="00000500000000000000" pitchFamily="2" charset="-52"/>
              </a:rPr>
              <a:t>г. Астана, 2025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57">
            <a:extLst>
              <a:ext uri="{FF2B5EF4-FFF2-40B4-BE49-F238E27FC236}">
                <a16:creationId xmlns:a16="http://schemas.microsoft.com/office/drawing/2014/main" id="{82F10C46-BD2F-AE16-4D06-6128BADAE6BD}"/>
              </a:ext>
            </a:extLst>
          </p:cNvPr>
          <p:cNvSpPr/>
          <p:nvPr/>
        </p:nvSpPr>
        <p:spPr>
          <a:xfrm>
            <a:off x="4258947" y="4672044"/>
            <a:ext cx="2887925" cy="4751355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</a:rPr>
              <a:t>Нагиев Расул</a:t>
            </a: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член Совета директоров, независимый директор</a:t>
            </a:r>
          </a:p>
        </p:txBody>
      </p:sp>
      <p:sp>
        <p:nvSpPr>
          <p:cNvPr id="37" name="Прямоугольник 57">
            <a:extLst>
              <a:ext uri="{FF2B5EF4-FFF2-40B4-BE49-F238E27FC236}">
                <a16:creationId xmlns:a16="http://schemas.microsoft.com/office/drawing/2014/main" id="{2982C433-A945-6027-4389-38DA684A05D5}"/>
              </a:ext>
            </a:extLst>
          </p:cNvPr>
          <p:cNvSpPr/>
          <p:nvPr/>
        </p:nvSpPr>
        <p:spPr>
          <a:xfrm>
            <a:off x="7599799" y="4672044"/>
            <a:ext cx="2887925" cy="4751355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Киршимбеков</a:t>
            </a: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Адильхан</a:t>
            </a: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Картаевич</a:t>
            </a: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член Совета директоров, независимый директор   </a:t>
            </a:r>
          </a:p>
        </p:txBody>
      </p:sp>
      <p:sp>
        <p:nvSpPr>
          <p:cNvPr id="38" name="Прямоугольник 57">
            <a:extLst>
              <a:ext uri="{FF2B5EF4-FFF2-40B4-BE49-F238E27FC236}">
                <a16:creationId xmlns:a16="http://schemas.microsoft.com/office/drawing/2014/main" id="{249D3BCE-2739-1618-5FCD-B6603BF90EA5}"/>
              </a:ext>
            </a:extLst>
          </p:cNvPr>
          <p:cNvSpPr/>
          <p:nvPr/>
        </p:nvSpPr>
        <p:spPr>
          <a:xfrm>
            <a:off x="10968791" y="4672044"/>
            <a:ext cx="2887925" cy="4751355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</a:rPr>
              <a:t>Иванова Анна Олеговна</a:t>
            </a:r>
            <a:endParaRPr lang="en-US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член Совета директоров, представитель акционера</a:t>
            </a:r>
          </a:p>
        </p:txBody>
      </p:sp>
      <p:sp>
        <p:nvSpPr>
          <p:cNvPr id="39" name="Прямоугольник 57">
            <a:extLst>
              <a:ext uri="{FF2B5EF4-FFF2-40B4-BE49-F238E27FC236}">
                <a16:creationId xmlns:a16="http://schemas.microsoft.com/office/drawing/2014/main" id="{8DB5959F-72EE-2780-995F-67251699D122}"/>
              </a:ext>
            </a:extLst>
          </p:cNvPr>
          <p:cNvSpPr/>
          <p:nvPr/>
        </p:nvSpPr>
        <p:spPr>
          <a:xfrm>
            <a:off x="14348590" y="4672044"/>
            <a:ext cx="2887925" cy="4751355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Каримсаков</a:t>
            </a: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</a:rPr>
              <a:t> Дидар </a:t>
            </a:r>
            <a:r>
              <a:rPr lang="ru-RU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Нурлыбекович</a:t>
            </a:r>
            <a:endParaRPr lang="ru-RU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Председатель Правления,</a:t>
            </a: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член Совета директоров</a:t>
            </a:r>
          </a:p>
        </p:txBody>
      </p:sp>
      <p:sp>
        <p:nvSpPr>
          <p:cNvPr id="35" name="Прямоугольник 57">
            <a:extLst>
              <a:ext uri="{FF2B5EF4-FFF2-40B4-BE49-F238E27FC236}">
                <a16:creationId xmlns:a16="http://schemas.microsoft.com/office/drawing/2014/main" id="{ADFF6236-4DD8-B260-4821-A5CD0BC0FF96}"/>
              </a:ext>
            </a:extLst>
          </p:cNvPr>
          <p:cNvSpPr/>
          <p:nvPr/>
        </p:nvSpPr>
        <p:spPr>
          <a:xfrm>
            <a:off x="861814" y="4672044"/>
            <a:ext cx="2887925" cy="4751355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b="1" dirty="0">
                <a:solidFill>
                  <a:prstClr val="black"/>
                </a:solidFill>
                <a:latin typeface="Montserrat" panose="00000500000000000000" pitchFamily="2" charset="-52"/>
              </a:rPr>
              <a:t>Алиев Жомарт Шияпович</a:t>
            </a:r>
            <a:endParaRPr lang="en-US" b="1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algn="ctr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Председатель Совета директоров, представитель акционера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680B26FA-5E36-C93A-9690-B97AFA09B1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4A903BF2-28D0-1E32-2C52-712BEF472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prstClr val="black"/>
                </a:solidFill>
              </a:rPr>
              <a:t>АКЦИОНЕР</a:t>
            </a:r>
          </a:p>
        </p:txBody>
      </p:sp>
      <p:sp>
        <p:nvSpPr>
          <p:cNvPr id="6" name="Прямоугольник: скругленные углы 16">
            <a:extLst>
              <a:ext uri="{FF2B5EF4-FFF2-40B4-BE49-F238E27FC236}">
                <a16:creationId xmlns:a16="http://schemas.microsoft.com/office/drawing/2014/main" id="{B5F075FC-4A1F-3AEC-E9F9-AEF7E17F33CE}"/>
              </a:ext>
            </a:extLst>
          </p:cNvPr>
          <p:cNvSpPr/>
          <p:nvPr/>
        </p:nvSpPr>
        <p:spPr>
          <a:xfrm>
            <a:off x="861813" y="2086608"/>
            <a:ext cx="16370220" cy="1456692"/>
          </a:xfrm>
          <a:prstGeom prst="roundRect">
            <a:avLst>
              <a:gd name="adj" fmla="val 1307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lnSpc>
                <a:spcPct val="90000"/>
              </a:lnSpc>
              <a:spcAft>
                <a:spcPts val="9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</a:rPr>
              <a:t>С 31  </a:t>
            </a:r>
            <a:r>
              <a:rPr lang="en-US" sz="2400" dirty="0" err="1">
                <a:solidFill>
                  <a:prstClr val="black"/>
                </a:solidFill>
                <a:latin typeface="Montserrat" panose="00000500000000000000" pitchFamily="2" charset="-52"/>
              </a:rPr>
              <a:t>августа</a:t>
            </a: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</a:rPr>
              <a:t> 2022 </a:t>
            </a:r>
            <a:r>
              <a:rPr lang="en-US" sz="2400" dirty="0" err="1">
                <a:solidFill>
                  <a:prstClr val="black"/>
                </a:solidFill>
                <a:latin typeface="Montserrat" panose="00000500000000000000" pitchFamily="2" charset="-52"/>
              </a:rPr>
              <a:t>года</a:t>
            </a: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Montserrat" panose="00000500000000000000" pitchFamily="2" charset="-52"/>
              </a:rPr>
              <a:t>Единственный</a:t>
            </a: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Montserrat" panose="00000500000000000000" pitchFamily="2" charset="-52"/>
              </a:rPr>
              <a:t>акционер</a:t>
            </a: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Montserrat" panose="00000500000000000000" pitchFamily="2" charset="-52"/>
              </a:rPr>
              <a:t>Центра</a:t>
            </a: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</a:rPr>
              <a:t> - </a:t>
            </a:r>
            <a:r>
              <a:rPr lang="en-US" sz="24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Министерство</a:t>
            </a:r>
            <a:r>
              <a:rPr lang="en-US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экологии</a:t>
            </a:r>
            <a:r>
              <a:rPr lang="en-US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 и </a:t>
            </a:r>
            <a:r>
              <a:rPr lang="en-US" sz="24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природных</a:t>
            </a:r>
            <a:r>
              <a:rPr lang="en-US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ресурсов</a:t>
            </a:r>
            <a:r>
              <a:rPr lang="en-US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Республики</a:t>
            </a:r>
            <a:r>
              <a:rPr lang="en-US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Montserrat" panose="00000500000000000000" pitchFamily="2" charset="-52"/>
              </a:rPr>
              <a:t>Казахстан</a:t>
            </a:r>
            <a:endParaRPr lang="en-US" sz="2400" b="1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92B9C0E-868F-9D7B-61F9-C7F5B147683C}"/>
              </a:ext>
            </a:extLst>
          </p:cNvPr>
          <p:cNvSpPr txBox="1">
            <a:spLocks/>
          </p:cNvSpPr>
          <p:nvPr/>
        </p:nvSpPr>
        <p:spPr bwMode="auto">
          <a:xfrm>
            <a:off x="373110" y="7562780"/>
            <a:ext cx="3418419" cy="1263678"/>
          </a:xfrm>
          <a:prstGeom prst="rect">
            <a:avLst/>
          </a:prstGeom>
        </p:spPr>
        <p:txBody>
          <a:bodyPr lIns="164592" tIns="82296" rIns="164592" bIns="822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34440" fontAlgn="auto">
              <a:spcAft>
                <a:spcPts val="0"/>
              </a:spcAft>
              <a:buNone/>
              <a:defRPr/>
            </a:pPr>
            <a:endParaRPr lang="ru-RU" sz="1800" dirty="0">
              <a:solidFill>
                <a:srgbClr val="4EA72E">
                  <a:lumMod val="75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D26936-4173-4728-08CA-7754289B1F9D}"/>
              </a:ext>
            </a:extLst>
          </p:cNvPr>
          <p:cNvSpPr txBox="1">
            <a:spLocks/>
          </p:cNvSpPr>
          <p:nvPr/>
        </p:nvSpPr>
        <p:spPr bwMode="auto">
          <a:xfrm>
            <a:off x="10481691" y="7469057"/>
            <a:ext cx="3692241" cy="1054419"/>
          </a:xfrm>
          <a:prstGeom prst="rect">
            <a:avLst/>
          </a:prstGeom>
        </p:spPr>
        <p:txBody>
          <a:bodyPr lIns="164592" tIns="82296" rIns="164592" bIns="822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34440" fontAlgn="auto">
              <a:spcAft>
                <a:spcPts val="0"/>
              </a:spcAft>
              <a:buNone/>
              <a:defRPr/>
            </a:pPr>
            <a:endParaRPr lang="ru-RU" sz="1800" dirty="0">
              <a:solidFill>
                <a:srgbClr val="4EA72E">
                  <a:lumMod val="75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DB363C5-96B9-61E0-8313-347D1C2BDB9A}"/>
              </a:ext>
            </a:extLst>
          </p:cNvPr>
          <p:cNvSpPr txBox="1">
            <a:spLocks/>
          </p:cNvSpPr>
          <p:nvPr/>
        </p:nvSpPr>
        <p:spPr bwMode="auto">
          <a:xfrm>
            <a:off x="7654835" y="7485998"/>
            <a:ext cx="2600115" cy="1263680"/>
          </a:xfrm>
          <a:prstGeom prst="rect">
            <a:avLst/>
          </a:prstGeom>
        </p:spPr>
        <p:txBody>
          <a:bodyPr lIns="164592" tIns="82296" rIns="164592" bIns="822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34440" fontAlgn="auto">
              <a:spcAft>
                <a:spcPts val="0"/>
              </a:spcAft>
              <a:buNone/>
              <a:defRPr/>
            </a:pPr>
            <a:endParaRPr lang="ru-RU" sz="1800" dirty="0">
              <a:solidFill>
                <a:srgbClr val="4EA72E">
                  <a:lumMod val="75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4129B66-B05D-268B-B5F6-F2622700C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78" y="3916547"/>
            <a:ext cx="8200431" cy="48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643063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sz="3000" b="1" dirty="0">
                <a:solidFill>
                  <a:prstClr val="black"/>
                </a:solidFill>
                <a:latin typeface="Montserrat" panose="00000500000000000000" pitchFamily="2" charset="-52"/>
                <a:ea typeface="微软雅黑" pitchFamily="2" charset="-122"/>
              </a:rPr>
              <a:t>СОВЕТ ДИРЕКТОРОВ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5D645C5-2DEF-FC65-4AEA-73B87232D64C}"/>
              </a:ext>
            </a:extLst>
          </p:cNvPr>
          <p:cNvSpPr txBox="1">
            <a:spLocks/>
          </p:cNvSpPr>
          <p:nvPr/>
        </p:nvSpPr>
        <p:spPr bwMode="auto">
          <a:xfrm>
            <a:off x="14566975" y="7498218"/>
            <a:ext cx="2429549" cy="1054419"/>
          </a:xfrm>
          <a:prstGeom prst="rect">
            <a:avLst/>
          </a:prstGeom>
        </p:spPr>
        <p:txBody>
          <a:bodyPr lIns="164592" tIns="82296" rIns="164592" bIns="82296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34440" fontAlgn="auto">
              <a:spcAft>
                <a:spcPts val="0"/>
              </a:spcAft>
              <a:buNone/>
              <a:defRPr/>
            </a:pPr>
            <a:endParaRPr lang="ru-RU" sz="1800" dirty="0">
              <a:solidFill>
                <a:srgbClr val="4EA72E">
                  <a:lumMod val="75000"/>
                </a:srgbClr>
              </a:solidFill>
              <a:latin typeface="Montserrat" panose="00000500000000000000" pitchFamily="2" charset="-52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F50F59C-A102-9D7B-1111-61AA79BC24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15400" y="4914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82801D1-DF6E-2BB8-A1F0-FDD82F66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32039" y="9534529"/>
            <a:ext cx="598661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2" descr="Каримсаков Дидар Нурлыбекович">
            <a:extLst>
              <a:ext uri="{FF2B5EF4-FFF2-40B4-BE49-F238E27FC236}">
                <a16:creationId xmlns:a16="http://schemas.microsoft.com/office/drawing/2014/main" id="{B8A8389F-4E42-37D0-3E23-5651A9F1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379" y="4913435"/>
            <a:ext cx="2710736" cy="2710736"/>
          </a:xfrm>
          <a:prstGeom prst="roundRect">
            <a:avLst>
              <a:gd name="adj" fmla="val 664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6D75F7-2508-1A8F-ADD9-B2309A16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13" y="4862976"/>
            <a:ext cx="2776042" cy="2776042"/>
          </a:xfrm>
          <a:prstGeom prst="roundRect">
            <a:avLst>
              <a:gd name="adj" fmla="val 98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5366A47-EA9C-057B-D16D-56FD7DD4B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850" y="4906744"/>
            <a:ext cx="2724118" cy="2724118"/>
          </a:xfrm>
          <a:prstGeom prst="roundRect">
            <a:avLst>
              <a:gd name="adj" fmla="val 98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624B650-2062-9E74-8B5C-AB980FE40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64" y="4914900"/>
            <a:ext cx="2724118" cy="2724118"/>
          </a:xfrm>
          <a:prstGeom prst="roundRect">
            <a:avLst>
              <a:gd name="adj" fmla="val 98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855F3B6-130A-BD58-F3AD-6197D92FA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43" y="4914900"/>
            <a:ext cx="2724118" cy="2724118"/>
          </a:xfrm>
          <a:prstGeom prst="roundRect">
            <a:avLst>
              <a:gd name="adj" fmla="val 98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57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2CCD4-B50C-F488-CC57-30D811F5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43C31-CD85-F034-7C85-1ADEC5FB1580}"/>
              </a:ext>
            </a:extLst>
          </p:cNvPr>
          <p:cNvSpPr txBox="1"/>
          <p:nvPr/>
        </p:nvSpPr>
        <p:spPr>
          <a:xfrm>
            <a:off x="664370" y="2582071"/>
            <a:ext cx="3971925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ОШУРБАЕВ МАНСУР ТУРСЫНОВИЧ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Председатель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Вице-министр экологии и природных ресурсов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ИВАНОВА АННА ОЛЕГОВНА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Руководитель Управления государственного мониторинга собственности, доверительного управления и концессии КГИП МФ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ДАИРБЕКОВ НУРБЕК СЛЯМХАНОВИЧ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КАНАПЬЯНОВ ЧИНГИЗ СЕРЖАНОВИЧ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АГАБЕКОВ ОЛЖАС ПЕРНЕХАНОВИЧ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Председатель Правления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1DAF3-E994-7B6F-C6D2-337BDA13B05E}"/>
              </a:ext>
            </a:extLst>
          </p:cNvPr>
          <p:cNvSpPr txBox="1"/>
          <p:nvPr/>
        </p:nvSpPr>
        <p:spPr>
          <a:xfrm>
            <a:off x="13436601" y="2578268"/>
            <a:ext cx="3971925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АЛИЕВ ЖОМАРТ ШИЯПОВИЧ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Председатель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Вице-министр экологии и природных ресурсов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ИВАНОВА АННА ОЛЕГОВНА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Руководитель Управления государственного мониторинга собственности, доверительного управления и концессии КГИП МФ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НАГИЕВ РАСУЛ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КИРШИМБЕКОВ АДИЛЬХАН КАРТАЕВИЧ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  <a:endParaRPr lang="ru-RU" sz="1500" dirty="0">
              <a:solidFill>
                <a:prstClr val="black"/>
              </a:solidFill>
              <a:latin typeface="Aptos" panose="02110004020202020204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КАРИМСАКОВ ДИДАР НУРЛЫБЕКОВИЧ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Председатель Правления</a:t>
            </a:r>
            <a:endParaRPr lang="ru-RU" sz="1500" dirty="0">
              <a:solidFill>
                <a:prstClr val="black"/>
              </a:solidFill>
              <a:latin typeface="Aptos" panose="02110004020202020204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2" name="TextBox 13">
            <a:extLst>
              <a:ext uri="{FF2B5EF4-FFF2-40B4-BE49-F238E27FC236}">
                <a16:creationId xmlns:a16="http://schemas.microsoft.com/office/drawing/2014/main" id="{9A4B5D8E-627C-26DE-06C8-1340502CD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62" y="1866901"/>
            <a:ext cx="35179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l" defTabSz="12343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Montserrat" pitchFamily="2" charset="-52"/>
              </a:rPr>
              <a:t>НА 1 ЯНВАРЯ 2024 Г.</a:t>
            </a:r>
            <a:endParaRPr lang="ru-RU" altLang="en-US" sz="3000" dirty="0">
              <a:solidFill>
                <a:schemeClr val="tx1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A547D11-3B4A-ED42-FCB5-3E0A85D3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434" y="1866900"/>
            <a:ext cx="29363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l" defTabSz="12343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Montserrat" pitchFamily="2" charset="-52"/>
              </a:rPr>
              <a:t>НА 1 АПРЕЛЯ 2024 Г. </a:t>
            </a:r>
            <a:endParaRPr lang="ru-RU" altLang="en-US" sz="3000" dirty="0">
              <a:solidFill>
                <a:schemeClr val="tx1"/>
              </a:solidFill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91BC199-CA12-7FCA-CCF0-E973CDE13A9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250848" y="1866900"/>
            <a:ext cx="29363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l" defTabSz="12343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schemeClr val="tx1"/>
                </a:solidFill>
                <a:latin typeface="Montserrat" pitchFamily="2" charset="-52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Montserrat" pitchFamily="2" charset="-52"/>
              </a:rPr>
              <a:t>НА 1 ИЮЛЯ 2024 Г. </a:t>
            </a:r>
            <a:endParaRPr lang="ru-RU" altLang="en-US" sz="30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B9BD75-DEB6-499E-BCDE-144949FF7E51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651706" y="1866900"/>
            <a:ext cx="27312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algn="l" defTabSz="12343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Montserrat" pitchFamily="2" charset="-52"/>
              </a:rPr>
              <a:t>НА 1 ОКТЯБРЯ 2024 Г. </a:t>
            </a:r>
            <a:endParaRPr lang="ru-RU" altLang="en-US" sz="30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06DF4C-A720-5A8A-A39F-8213B72AF424}"/>
              </a:ext>
            </a:extLst>
          </p:cNvPr>
          <p:cNvSpPr txBox="1"/>
          <p:nvPr/>
        </p:nvSpPr>
        <p:spPr>
          <a:xfrm>
            <a:off x="4986033" y="2578268"/>
            <a:ext cx="3548367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АЛИЕВ ЖОМАРТ ШИЯПОВИЧ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Председатель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Вице-министр экологии и природных ресурсов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ИВАНОВА АННА ОЛЕГОВНА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Руководитель Управления государственного мониторинга собственности, доверительного управления и концессии КГИП МФ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ДАИРБЕКОВ НУРБЕК СЛЯМХАНОВИЧ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КАНАПЬЯНОВ ЧИНГИЗ СЕРЖАНОВИЧ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7043B2-1751-A33C-AAB1-5355E89EA3A3}"/>
              </a:ext>
            </a:extLst>
          </p:cNvPr>
          <p:cNvSpPr txBox="1"/>
          <p:nvPr/>
        </p:nvSpPr>
        <p:spPr>
          <a:xfrm>
            <a:off x="9227574" y="2578268"/>
            <a:ext cx="3421626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АЛИЕВ ЖОМАРТ ШИЯПОВИЧ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Председатель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Вице-министр экологии и природных ресурсов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ИВАНОВА АННА ОЛЕГОВНА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Руководитель Управления государственного мониторинга собственности, доверительного управления и концессии КГИП МФ РК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ДАИРБЕКОВ НУРБЕК СЛЯМХАНОВИЧ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КАНАПЬЯНОВ ЧИНГИЗ СЕРЖАНОВИЧ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Член Совета директоров,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Montserrat" pitchFamily="2" charset="-52"/>
              </a:rPr>
              <a:t>Независимый директор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prstClr val="black"/>
              </a:solidFill>
              <a:latin typeface="Montserrat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8E19D8-86FF-69D4-0C16-44955F5D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E0D1615F-1C8A-4F80-B4CF-B85FFB2BA77F}" type="slidenum">
              <a:rPr lang="en-US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78302DFB-6188-5450-AD46-8F5E6C7188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70F1E283-7860-B78D-8852-555B9D051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prstClr val="black"/>
                </a:solidFill>
              </a:rPr>
              <a:t>СОВЕТ ДИРЕКТОРОВ </a:t>
            </a:r>
            <a:r>
              <a:rPr lang="ru-RU" b="0" i="1" dirty="0">
                <a:solidFill>
                  <a:srgbClr val="196B24">
                    <a:lumMod val="75000"/>
                  </a:srgbClr>
                </a:solidFill>
                <a:latin typeface="Montserrat" pitchFamily="2" charset="-52"/>
              </a:rPr>
              <a:t>(изменение состава в течение 2024 г.) </a:t>
            </a:r>
            <a:endParaRPr lang="ru-RU" sz="3600" b="0" i="1" dirty="0">
              <a:solidFill>
                <a:prstClr val="black"/>
              </a:solidFill>
            </a:endParaRPr>
          </a:p>
        </p:txBody>
      </p:sp>
      <p:cxnSp>
        <p:nvCxnSpPr>
          <p:cNvPr id="23" name="Google Shape;136;g327589e7125_0_0">
            <a:extLst>
              <a:ext uri="{FF2B5EF4-FFF2-40B4-BE49-F238E27FC236}">
                <a16:creationId xmlns:a16="http://schemas.microsoft.com/office/drawing/2014/main" id="{D2470D16-05A0-70EF-E112-3649CD007F07}"/>
              </a:ext>
            </a:extLst>
          </p:cNvPr>
          <p:cNvCxnSpPr>
            <a:cxnSpLocks/>
          </p:cNvCxnSpPr>
          <p:nvPr/>
        </p:nvCxnSpPr>
        <p:spPr>
          <a:xfrm>
            <a:off x="13030200" y="2552700"/>
            <a:ext cx="0" cy="7181373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136;g327589e7125_0_0">
            <a:extLst>
              <a:ext uri="{FF2B5EF4-FFF2-40B4-BE49-F238E27FC236}">
                <a16:creationId xmlns:a16="http://schemas.microsoft.com/office/drawing/2014/main" id="{3EE30EA3-182D-256A-54C1-7F28FC640BD0}"/>
              </a:ext>
            </a:extLst>
          </p:cNvPr>
          <p:cNvCxnSpPr>
            <a:cxnSpLocks/>
          </p:cNvCxnSpPr>
          <p:nvPr/>
        </p:nvCxnSpPr>
        <p:spPr>
          <a:xfrm>
            <a:off x="8763000" y="2400300"/>
            <a:ext cx="0" cy="7333773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36;g327589e7125_0_0">
            <a:extLst>
              <a:ext uri="{FF2B5EF4-FFF2-40B4-BE49-F238E27FC236}">
                <a16:creationId xmlns:a16="http://schemas.microsoft.com/office/drawing/2014/main" id="{81D4F19D-E95A-0293-0D82-BDA233B7ABA5}"/>
              </a:ext>
            </a:extLst>
          </p:cNvPr>
          <p:cNvCxnSpPr>
            <a:cxnSpLocks/>
          </p:cNvCxnSpPr>
          <p:nvPr/>
        </p:nvCxnSpPr>
        <p:spPr>
          <a:xfrm>
            <a:off x="4636295" y="2476500"/>
            <a:ext cx="0" cy="7257573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4357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4889B-ABCF-7B64-B3BF-A88CD421C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C8DDCC8E-616D-9137-FDB3-60C5C7B81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8414805"/>
              </p:ext>
            </p:extLst>
          </p:nvPr>
        </p:nvGraphicFramePr>
        <p:xfrm>
          <a:off x="964012" y="2700277"/>
          <a:ext cx="7350033" cy="467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FDF21385-088A-3988-5845-D0EB43595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841674"/>
              </p:ext>
            </p:extLst>
          </p:nvPr>
        </p:nvGraphicFramePr>
        <p:xfrm>
          <a:off x="9395823" y="2700276"/>
          <a:ext cx="7667534" cy="4672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C0F5BCC-E76A-72FB-ABBE-D9590FB39D6C}"/>
              </a:ext>
            </a:extLst>
          </p:cNvPr>
          <p:cNvSpPr txBox="1"/>
          <p:nvPr/>
        </p:nvSpPr>
        <p:spPr>
          <a:xfrm>
            <a:off x="1477374" y="8110107"/>
            <a:ext cx="15699014" cy="79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tabLst>
                <a:tab pos="945833" algn="l"/>
              </a:tabLst>
            </a:pP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По итогам </a:t>
            </a: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Montserrat" pitchFamily="2" charset="-52"/>
              </a:rPr>
              <a:t>2024 года </a:t>
            </a: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проведено</a:t>
            </a:r>
            <a:r>
              <a:rPr lang="ru-RU" sz="2200" b="1" dirty="0">
                <a:solidFill>
                  <a:srgbClr val="0B1B10"/>
                </a:solidFill>
                <a:latin typeface="Montserrat" pitchFamily="2" charset="-52"/>
              </a:rPr>
              <a:t> 13 заседаний </a:t>
            </a: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Совета директоров и рассмотрено </a:t>
            </a:r>
            <a:r>
              <a:rPr lang="ru-RU" sz="2200" b="1" dirty="0">
                <a:solidFill>
                  <a:srgbClr val="0B1B10"/>
                </a:solidFill>
                <a:latin typeface="Montserrat" pitchFamily="2" charset="-52"/>
              </a:rPr>
              <a:t>68</a:t>
            </a: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 </a:t>
            </a:r>
            <a:r>
              <a:rPr lang="ru-RU" sz="2200" b="1" dirty="0">
                <a:solidFill>
                  <a:srgbClr val="0B1B10"/>
                </a:solidFill>
                <a:latin typeface="Montserrat" pitchFamily="2" charset="-52"/>
              </a:rPr>
              <a:t>вопросов</a:t>
            </a: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, </a:t>
            </a:r>
            <a:br>
              <a:rPr lang="ru-RU" sz="2200" dirty="0">
                <a:solidFill>
                  <a:srgbClr val="0B1B10"/>
                </a:solidFill>
                <a:latin typeface="Montserrat" pitchFamily="2" charset="-52"/>
              </a:rPr>
            </a:b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из запланированных Планом работы Совета директоров на 2024 год </a:t>
            </a:r>
            <a:r>
              <a:rPr lang="ru-RU" sz="2200" b="1" dirty="0">
                <a:solidFill>
                  <a:srgbClr val="0B1B10"/>
                </a:solidFill>
                <a:latin typeface="Montserrat" pitchFamily="2" charset="-52"/>
              </a:rPr>
              <a:t>6 заседаний </a:t>
            </a:r>
            <a:r>
              <a:rPr lang="ru-RU" sz="2200" dirty="0">
                <a:solidFill>
                  <a:srgbClr val="0B1B10"/>
                </a:solidFill>
                <a:latin typeface="Montserrat" pitchFamily="2" charset="-52"/>
              </a:rPr>
              <a:t>и</a:t>
            </a:r>
            <a:r>
              <a:rPr lang="ru-RU" sz="2200" b="1" dirty="0">
                <a:solidFill>
                  <a:srgbClr val="0B1B10"/>
                </a:solidFill>
                <a:latin typeface="Montserrat" pitchFamily="2" charset="-52"/>
              </a:rPr>
              <a:t> 22 вопросов.</a:t>
            </a:r>
            <a:endParaRPr lang="ru-RU" sz="2200" b="1" dirty="0">
              <a:solidFill>
                <a:srgbClr val="0B1B10"/>
              </a:solidFill>
              <a:highlight>
                <a:srgbClr val="FFFF00"/>
              </a:highlight>
              <a:latin typeface="Montserrat" pitchFamily="2" charset="-5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59DE12-A2C3-8BF0-623A-6A76CDB7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E0D1615F-1C8A-4F80-B4CF-B85FFB2BA77F}" type="slidenum">
              <a:rPr lang="en-US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US" dirty="0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C192DE3B-5CB5-A9B7-CE82-434C790C4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6" name="object 7">
            <a:extLst>
              <a:ext uri="{FF2B5EF4-FFF2-40B4-BE49-F238E27FC236}">
                <a16:creationId xmlns:a16="http://schemas.microsoft.com/office/drawing/2014/main" id="{C0377F54-736D-1665-C5D1-B8D412107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54" y="659918"/>
            <a:ext cx="129872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Montserrat" pitchFamily="2" charset="-52"/>
              </a:rPr>
              <a:t>ДЕЯТЕЛЬНОСТЬ СОВЕТА ДИРЕКТОРОВ </a:t>
            </a:r>
          </a:p>
          <a:p>
            <a:pPr algn="l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4EA72E">
                    <a:lumMod val="50000"/>
                  </a:srgbClr>
                </a:solidFill>
                <a:latin typeface="Montserrat" pitchFamily="2" charset="-52"/>
              </a:rPr>
              <a:t>ПО ИТОГАМ 2024 ГОДА</a:t>
            </a:r>
            <a:endParaRPr lang="en-US" sz="3600" b="1" dirty="0">
              <a:solidFill>
                <a:srgbClr val="4EA72E">
                  <a:lumMod val="50000"/>
                </a:srgbClr>
              </a:solidFill>
              <a:latin typeface="Montserrat" pitchFamily="2" charset="-52"/>
            </a:endParaRPr>
          </a:p>
        </p:txBody>
      </p:sp>
      <p:pic>
        <p:nvPicPr>
          <p:cNvPr id="8" name="Рисунок 7" descr="Открытый конверт контур">
            <a:extLst>
              <a:ext uri="{FF2B5EF4-FFF2-40B4-BE49-F238E27FC236}">
                <a16:creationId xmlns:a16="http://schemas.microsoft.com/office/drawing/2014/main" id="{DE4BA0C0-FBD7-ACC7-3245-F5B3A4984A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7861" y="8218620"/>
            <a:ext cx="579026" cy="57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7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386F2-676F-5E72-041A-17F5AE22B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203EFBF-2CE4-D040-B8B1-9EAD207A5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725011"/>
              </p:ext>
            </p:extLst>
          </p:nvPr>
        </p:nvGraphicFramePr>
        <p:xfrm>
          <a:off x="906874" y="2607066"/>
          <a:ext cx="5036726" cy="408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DDFB4E-04C5-49A7-B220-E645807BA985}"/>
              </a:ext>
            </a:extLst>
          </p:cNvPr>
          <p:cNvSpPr txBox="1"/>
          <p:nvPr/>
        </p:nvSpPr>
        <p:spPr>
          <a:xfrm>
            <a:off x="1219200" y="7263492"/>
            <a:ext cx="16383000" cy="1951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35255" algn="l"/>
                <a:tab pos="810578" algn="l"/>
              </a:tabLst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Montserrat" pitchFamily="2" charset="-52"/>
              </a:rPr>
              <a:t>В 2024 году </a:t>
            </a:r>
            <a:r>
              <a:rPr lang="ru-RU" sz="1900" dirty="0">
                <a:latin typeface="Montserrat" pitchFamily="2" charset="-52"/>
              </a:rPr>
              <a:t>независимыми директорами-членами Совета директоров НАО «МЦЗТИП» рассмотрено следующее количество вопросов согласно вышеуказанным показателям проведенных заседаний:</a:t>
            </a:r>
          </a:p>
          <a:p>
            <a:pPr marL="257175" indent="-25717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35255" algn="l"/>
                <a:tab pos="810578" algn="l"/>
              </a:tabLst>
            </a:pPr>
            <a:r>
              <a:rPr lang="ru-RU" sz="1900" dirty="0">
                <a:latin typeface="Montserrat" pitchFamily="2" charset="-52"/>
              </a:rPr>
              <a:t>Комитет по стратегическому планированию: 2 квартал – 1 вопрос, 4 квартал – 15 вопросов.</a:t>
            </a:r>
          </a:p>
          <a:p>
            <a:pPr marL="257175" indent="-25717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35255" algn="l"/>
                <a:tab pos="810578" algn="l"/>
              </a:tabLst>
            </a:pPr>
            <a:r>
              <a:rPr lang="ru-RU" sz="1900" dirty="0">
                <a:latin typeface="Montserrat" pitchFamily="2" charset="-52"/>
              </a:rPr>
              <a:t>Комитет по аудиту:  2 квартал – 4 вопроса, 4 квартал – </a:t>
            </a:r>
            <a:r>
              <a:rPr lang="en-US" sz="1900" dirty="0">
                <a:latin typeface="Montserrat" pitchFamily="2" charset="-52"/>
              </a:rPr>
              <a:t>9</a:t>
            </a:r>
            <a:r>
              <a:rPr lang="ru-RU" sz="1900" dirty="0">
                <a:latin typeface="Montserrat" pitchFamily="2" charset="-52"/>
              </a:rPr>
              <a:t> вопросов.</a:t>
            </a:r>
          </a:p>
          <a:p>
            <a:pPr marL="257175" indent="-25717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135255" algn="l"/>
                <a:tab pos="810578" algn="l"/>
              </a:tabLst>
            </a:pPr>
            <a:r>
              <a:rPr lang="ru-RU" sz="1900" dirty="0">
                <a:latin typeface="Montserrat" pitchFamily="2" charset="-52"/>
              </a:rPr>
              <a:t>Комитет по кадрам, вознаграждениям и социальным вопросам – 1 квартал – 5 вопросов, 4 квартал – 12 вопросов. </a:t>
            </a:r>
            <a:endParaRPr lang="en-US" sz="1900" dirty="0">
              <a:latin typeface="Montserrat" pitchFamily="2" charset="-52"/>
            </a:endParaRPr>
          </a:p>
          <a:p>
            <a:pPr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135255" algn="l"/>
                <a:tab pos="810578" algn="l"/>
              </a:tabLst>
            </a:pPr>
            <a:r>
              <a:rPr lang="kk-KZ" sz="1900" i="1" dirty="0">
                <a:latin typeface="Montserrat" pitchFamily="2" charset="-52"/>
              </a:rPr>
              <a:t>Комитеты Совета директоров созданы решением Совета директоров Общества с 5 октября 2024 года (решение №02-02/23)</a:t>
            </a:r>
            <a:r>
              <a:rPr lang="ru-RU" sz="1900" i="1" dirty="0">
                <a:latin typeface="Montserrat" pitchFamily="2" charset="-52"/>
              </a:rPr>
              <a:t>.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E251CF7-8969-3AB6-2969-DB8BBB61D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2777574"/>
              </p:ext>
            </p:extLst>
          </p:nvPr>
        </p:nvGraphicFramePr>
        <p:xfrm>
          <a:off x="6542484" y="2573137"/>
          <a:ext cx="5203032" cy="4116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93623B24-6B5A-E333-6476-3110BB91C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7036430"/>
              </p:ext>
            </p:extLst>
          </p:nvPr>
        </p:nvGraphicFramePr>
        <p:xfrm>
          <a:off x="12279577" y="2460010"/>
          <a:ext cx="4952456" cy="423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6BAD546-56F4-1002-51F8-6D407D68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E0D1615F-1C8A-4F80-B4CF-B85FFB2BA77F}" type="slidenum">
              <a:rPr lang="en-US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41D47F5A-457E-F5BF-39F1-35493E2FB0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6DB9B948-6B88-BDCB-ACC3-701C829DE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54" y="659918"/>
            <a:ext cx="138254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234379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prstClr val="black"/>
                </a:solidFill>
                <a:latin typeface="Montserrat" pitchFamily="2" charset="-52"/>
              </a:rPr>
              <a:t>ДЕЯТЕЛЬНОСТЬ КОМИТЕТОВ СОВЕТА ДИРЕКТОРОВ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</a:rPr>
              <a:t>ПО ИТОГАМ 2024 ГОДА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</a:rPr>
              <a:t> </a:t>
            </a:r>
            <a:endParaRPr lang="ru-RU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Google Shape;136;g327589e7125_0_0">
            <a:extLst>
              <a:ext uri="{FF2B5EF4-FFF2-40B4-BE49-F238E27FC236}">
                <a16:creationId xmlns:a16="http://schemas.microsoft.com/office/drawing/2014/main" id="{074BC5C0-332B-A0E6-9995-96ACC5262199}"/>
              </a:ext>
            </a:extLst>
          </p:cNvPr>
          <p:cNvCxnSpPr>
            <a:cxnSpLocks/>
          </p:cNvCxnSpPr>
          <p:nvPr/>
        </p:nvCxnSpPr>
        <p:spPr>
          <a:xfrm flipV="1">
            <a:off x="981473" y="6819900"/>
            <a:ext cx="16250560" cy="74685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" name="Рисунок 14" descr="Открытый конверт контур">
            <a:extLst>
              <a:ext uri="{FF2B5EF4-FFF2-40B4-BE49-F238E27FC236}">
                <a16:creationId xmlns:a16="http://schemas.microsoft.com/office/drawing/2014/main" id="{614D88FD-6970-04DC-D79E-B576804BC5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062" y="7367312"/>
            <a:ext cx="472323" cy="47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0561-13E8-2EA7-6614-31CF418C2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C0E3F5C-3FC6-0385-1B80-3BBD3E354A11}"/>
              </a:ext>
            </a:extLst>
          </p:cNvPr>
          <p:cNvSpPr/>
          <p:nvPr/>
        </p:nvSpPr>
        <p:spPr>
          <a:xfrm>
            <a:off x="11125200" y="1990972"/>
            <a:ext cx="6400800" cy="5638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6FC99C2E-E6A1-D19C-339F-C824BDC53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327911"/>
              </p:ext>
            </p:extLst>
          </p:nvPr>
        </p:nvGraphicFramePr>
        <p:xfrm>
          <a:off x="381000" y="2843782"/>
          <a:ext cx="10924277" cy="432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E4CB32F-FBE4-5F52-5F39-640AD321AAA5}"/>
              </a:ext>
            </a:extLst>
          </p:cNvPr>
          <p:cNvSpPr txBox="1"/>
          <p:nvPr/>
        </p:nvSpPr>
        <p:spPr>
          <a:xfrm>
            <a:off x="11506200" y="2232539"/>
            <a:ext cx="5754531" cy="5120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5255" algn="ctr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50" dirty="0">
                <a:latin typeface="Montserrat" pitchFamily="2" charset="-52"/>
              </a:rPr>
              <a:t>Участие каждым из членов Совета директоров в заседаниях Совета директоров и Комитетов за отчетный период, с даты их избрания, в процентном выражении выглядит следующим образом:    </a:t>
            </a:r>
            <a:endParaRPr lang="en-US" sz="1650" dirty="0">
              <a:latin typeface="Montserrat" pitchFamily="2" charset="-52"/>
            </a:endParaRPr>
          </a:p>
          <a:p>
            <a:pPr marR="135255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650" dirty="0">
                <a:latin typeface="Montserrat" pitchFamily="2" charset="-52"/>
              </a:rPr>
              <a:t>               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b="1" dirty="0">
                <a:latin typeface="Montserrat" pitchFamily="2" charset="-52"/>
              </a:rPr>
              <a:t>Алиев Ж.Ш. </a:t>
            </a:r>
            <a:r>
              <a:rPr lang="ru-RU" sz="1650" dirty="0">
                <a:latin typeface="Montserrat" pitchFamily="2" charset="-52"/>
              </a:rPr>
              <a:t>– 12 из 12 (100%)  12 заседаний СД;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b="1" dirty="0">
                <a:latin typeface="Montserrat" pitchFamily="2" charset="-52"/>
              </a:rPr>
              <a:t>Иванова А.О.</a:t>
            </a:r>
            <a:r>
              <a:rPr lang="ru-RU" sz="1650" dirty="0">
                <a:latin typeface="Montserrat" pitchFamily="2" charset="-52"/>
              </a:rPr>
              <a:t> – 10 из 13 (76%) 13 заседаний СД;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b="1" dirty="0">
                <a:latin typeface="Montserrat" pitchFamily="2" charset="-52"/>
              </a:rPr>
              <a:t>Нагиев Р. </a:t>
            </a:r>
            <a:r>
              <a:rPr lang="ru-RU" sz="1650" dirty="0">
                <a:latin typeface="Montserrat" pitchFamily="2" charset="-52"/>
              </a:rPr>
              <a:t>– 14 из 14 (100%), 5 заседаний СД,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dirty="0">
                <a:latin typeface="Montserrat" pitchFamily="2" charset="-52"/>
              </a:rPr>
              <a:t>2 заседания Комитета по аудиту, 3 заседания Комитета КВСВ, 4 заседания Комитета СП;   </a:t>
            </a:r>
            <a:r>
              <a:rPr lang="ru-RU" sz="1650" b="1" dirty="0" err="1">
                <a:latin typeface="Montserrat" pitchFamily="2" charset="-52"/>
              </a:rPr>
              <a:t>Киршимбеков</a:t>
            </a:r>
            <a:r>
              <a:rPr lang="ru-RU" sz="1650" b="1" dirty="0">
                <a:latin typeface="Montserrat" pitchFamily="2" charset="-52"/>
              </a:rPr>
              <a:t> А.К. </a:t>
            </a:r>
            <a:r>
              <a:rPr lang="ru-RU" sz="1650" dirty="0">
                <a:latin typeface="Montserrat" pitchFamily="2" charset="-52"/>
              </a:rPr>
              <a:t>– 14 из 14 (100%)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dirty="0">
                <a:latin typeface="Montserrat" pitchFamily="2" charset="-52"/>
              </a:rPr>
              <a:t>5 заседаний СД, 4 заседания Комитета СП,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dirty="0">
                <a:latin typeface="Montserrat" pitchFamily="2" charset="-52"/>
              </a:rPr>
              <a:t>2 заседания Комитета по аудиту,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dirty="0">
                <a:latin typeface="Montserrat" pitchFamily="2" charset="-52"/>
              </a:rPr>
              <a:t>3 заседания Комитета КВСВ;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b="1" dirty="0" err="1">
                <a:latin typeface="Montserrat" pitchFamily="2" charset="-52"/>
              </a:rPr>
              <a:t>Каримсаков</a:t>
            </a:r>
            <a:r>
              <a:rPr lang="ru-RU" sz="1650" b="1" dirty="0">
                <a:latin typeface="Montserrat" pitchFamily="2" charset="-52"/>
              </a:rPr>
              <a:t> Д.Н. </a:t>
            </a:r>
            <a:r>
              <a:rPr lang="ru-RU" sz="1650" dirty="0">
                <a:latin typeface="Montserrat" pitchFamily="2" charset="-52"/>
              </a:rPr>
              <a:t>– 12 из 12 (100%)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dirty="0">
                <a:latin typeface="Montserrat" pitchFamily="2" charset="-52"/>
              </a:rPr>
              <a:t>5 заседаний СД, 4 заседания Комитета СП, </a:t>
            </a:r>
            <a:br>
              <a:rPr lang="ru-RU" sz="1650" dirty="0">
                <a:latin typeface="Montserrat" pitchFamily="2" charset="-52"/>
              </a:rPr>
            </a:br>
            <a:r>
              <a:rPr lang="ru-RU" sz="1650" dirty="0">
                <a:latin typeface="Montserrat" pitchFamily="2" charset="-52"/>
              </a:rPr>
              <a:t>3 заседания Комитета КВСВ.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2805B-AC7B-2D20-74ED-0E72ACE2F6F7}"/>
              </a:ext>
            </a:extLst>
          </p:cNvPr>
          <p:cNvSpPr txBox="1"/>
          <p:nvPr/>
        </p:nvSpPr>
        <p:spPr>
          <a:xfrm>
            <a:off x="664370" y="7269919"/>
            <a:ext cx="17029271" cy="2521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3525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b="1" dirty="0">
                <a:solidFill>
                  <a:srgbClr val="0B1B10"/>
                </a:solidFill>
                <a:latin typeface="Montserrat" pitchFamily="2" charset="-52"/>
              </a:rPr>
              <a:t>Примечание:</a:t>
            </a:r>
            <a:endParaRPr lang="en-US" sz="1650" b="1" dirty="0">
              <a:solidFill>
                <a:srgbClr val="0B1B10"/>
              </a:solidFill>
              <a:latin typeface="Montserrat" pitchFamily="2" charset="-52"/>
            </a:endParaRPr>
          </a:p>
          <a:p>
            <a:pPr marR="13525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i="1" dirty="0">
                <a:solidFill>
                  <a:srgbClr val="0B1B10"/>
                </a:solidFill>
                <a:latin typeface="Montserrat" pitchFamily="2" charset="-52"/>
              </a:rPr>
              <a:t>Алиев Ж.Ш.</a:t>
            </a:r>
            <a:r>
              <a:rPr lang="ru-RU" sz="1650" dirty="0">
                <a:solidFill>
                  <a:srgbClr val="0B1B10"/>
                </a:solidFill>
                <a:latin typeface="Montserrat" pitchFamily="2" charset="-52"/>
              </a:rPr>
              <a:t> с 16 апреля 2024 г. избран Председателем Совета директоров.</a:t>
            </a:r>
          </a:p>
          <a:p>
            <a:pPr marR="13525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i="1" dirty="0">
                <a:solidFill>
                  <a:srgbClr val="0B1B10"/>
                </a:solidFill>
                <a:latin typeface="Montserrat" pitchFamily="2" charset="-52"/>
              </a:rPr>
              <a:t>Иванова А.О. </a:t>
            </a:r>
            <a:r>
              <a:rPr lang="ru-RU" sz="1650" dirty="0">
                <a:solidFill>
                  <a:srgbClr val="0B1B10"/>
                </a:solidFill>
                <a:latin typeface="Montserrat" pitchFamily="2" charset="-52"/>
              </a:rPr>
              <a:t>с 29 мая 2023 г. избрана членом Совета директоров.</a:t>
            </a:r>
          </a:p>
          <a:p>
            <a:pPr marR="13525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i="1" dirty="0">
                <a:solidFill>
                  <a:srgbClr val="0B1B10"/>
                </a:solidFill>
                <a:latin typeface="Montserrat" pitchFamily="2" charset="-52"/>
              </a:rPr>
              <a:t>Нагиев Р.</a:t>
            </a:r>
            <a:r>
              <a:rPr lang="ru-RU" sz="1650" dirty="0">
                <a:solidFill>
                  <a:srgbClr val="0B1B10"/>
                </a:solidFill>
                <a:latin typeface="Montserrat" pitchFamily="2" charset="-52"/>
              </a:rPr>
              <a:t> с 19 сентября 2024 г. избран членом Совета директоров, с 05 октября 2024 г. избран Председателем Комитета по кадрам, вознаграждениям и социальным вопросам и Комитета по аудиту, членом Комитета по стратегическому планированию.</a:t>
            </a:r>
          </a:p>
          <a:p>
            <a:pPr marR="13525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i="1" dirty="0" err="1">
                <a:solidFill>
                  <a:srgbClr val="0B1B10"/>
                </a:solidFill>
                <a:latin typeface="Montserrat" pitchFamily="2" charset="-52"/>
              </a:rPr>
              <a:t>Киршимбеков</a:t>
            </a:r>
            <a:r>
              <a:rPr lang="ru-RU" sz="1650" i="1" dirty="0">
                <a:solidFill>
                  <a:srgbClr val="0B1B10"/>
                </a:solidFill>
                <a:latin typeface="Montserrat" pitchFamily="2" charset="-52"/>
              </a:rPr>
              <a:t> А.К.</a:t>
            </a:r>
            <a:r>
              <a:rPr lang="ru-RU" sz="1650" dirty="0">
                <a:solidFill>
                  <a:srgbClr val="0B1B10"/>
                </a:solidFill>
                <a:latin typeface="Montserrat" pitchFamily="2" charset="-52"/>
              </a:rPr>
              <a:t> с 19 сентября 2024 г. избран членом Совета директоров, с 05 октября 2024 г. избран Председателем Комитета по стратегическому планированию, членом Комитета по кадрам, вознаграждениям и социальным вопросам и Комитета по аудиту.   </a:t>
            </a:r>
          </a:p>
          <a:p>
            <a:pPr marR="135255" algn="just" defTabSz="13716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50" i="1" dirty="0" err="1">
                <a:solidFill>
                  <a:srgbClr val="0B1B10"/>
                </a:solidFill>
                <a:latin typeface="Montserrat" pitchFamily="2" charset="-52"/>
              </a:rPr>
              <a:t>Каримсаков</a:t>
            </a:r>
            <a:r>
              <a:rPr lang="ru-RU" sz="1650" i="1" dirty="0">
                <a:solidFill>
                  <a:srgbClr val="0B1B10"/>
                </a:solidFill>
                <a:latin typeface="Montserrat" pitchFamily="2" charset="-52"/>
              </a:rPr>
              <a:t> Д.Н.</a:t>
            </a:r>
            <a:r>
              <a:rPr lang="ru-RU" sz="1650" dirty="0">
                <a:solidFill>
                  <a:srgbClr val="0B1B10"/>
                </a:solidFill>
                <a:latin typeface="Montserrat" pitchFamily="2" charset="-52"/>
              </a:rPr>
              <a:t> с 19 сентября 2024 г. избран членом Совета директоров, с 05 октября 2024 г. избран членом Комитета по стратегическому планированию и Комитета по кадрам, вознаграждениям и социальным вопросам.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872299F-7D22-93C8-0ADC-0A82AB49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E0D1615F-1C8A-4F80-B4CF-B85FFB2BA77F}" type="slidenum">
              <a:rPr lang="en-US">
                <a:solidFill>
                  <a:prstClr val="black">
                    <a:tint val="82000"/>
                  </a:prstClr>
                </a:solidFill>
                <a:latin typeface="Aptos" panose="02110004020202020204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US">
              <a:solidFill>
                <a:prstClr val="black">
                  <a:tint val="82000"/>
                </a:prstClr>
              </a:solidFill>
              <a:latin typeface="Aptos" panose="02110004020202020204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A32DE9BC-E4A8-EE00-B100-75D1A1890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8" name="object 7">
            <a:extLst>
              <a:ext uri="{FF2B5EF4-FFF2-40B4-BE49-F238E27FC236}">
                <a16:creationId xmlns:a16="http://schemas.microsoft.com/office/drawing/2014/main" id="{53CCDBC2-52DF-AD26-F03D-EE99FDD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54" y="659918"/>
            <a:ext cx="1473984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prstClr val="black"/>
                </a:solidFill>
                <a:latin typeface="Montserrat" pitchFamily="2" charset="-52"/>
              </a:rPr>
              <a:t>Участие в заседаниях Совета директоров и Комитетов </a:t>
            </a:r>
            <a:br>
              <a:rPr lang="ru-RU" sz="3600" b="1" dirty="0">
                <a:solidFill>
                  <a:prstClr val="black"/>
                </a:solidFill>
                <a:latin typeface="Montserrat" pitchFamily="2" charset="-52"/>
              </a:rPr>
            </a:br>
            <a:r>
              <a:rPr lang="ru-RU" sz="2000" i="1" dirty="0">
                <a:solidFill>
                  <a:prstClr val="black"/>
                </a:solidFill>
                <a:latin typeface="Montserrat" pitchFamily="2" charset="-52"/>
              </a:rPr>
              <a:t>(действующего состава Совета директоров и Комитетов)</a:t>
            </a:r>
            <a:r>
              <a:rPr lang="en-US" sz="2000" i="1" dirty="0">
                <a:solidFill>
                  <a:prstClr val="black"/>
                </a:solidFill>
                <a:latin typeface="Montserrat" pitchFamily="2" charset="-52"/>
              </a:rPr>
              <a:t>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tserrat" pitchFamily="2" charset="-52"/>
              </a:rPr>
              <a:t>по итогам 2024 г. </a:t>
            </a:r>
          </a:p>
        </p:txBody>
      </p:sp>
    </p:spTree>
    <p:extLst>
      <p:ext uri="{BB962C8B-B14F-4D97-AF65-F5344CB8AC3E}">
        <p14:creationId xmlns:p14="http://schemas.microsoft.com/office/powerpoint/2010/main" val="22285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DB871-F87F-B5E9-F24D-353084507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F2FCB2-8799-30B7-1EA7-849E4E265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827" y="1587467"/>
            <a:ext cx="1334733" cy="99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692F17-E58C-2236-2C9A-ADB088B77FC9}"/>
              </a:ext>
            </a:extLst>
          </p:cNvPr>
          <p:cNvSpPr txBox="1"/>
          <p:nvPr/>
        </p:nvSpPr>
        <p:spPr>
          <a:xfrm>
            <a:off x="2721770" y="2167919"/>
            <a:ext cx="14787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B1B10"/>
                </a:solidFill>
                <a:latin typeface="Montserrat" pitchFamily="2" charset="-52"/>
                <a:ea typeface="+mj-ea"/>
                <a:cs typeface="+mj-cs"/>
              </a:rPr>
              <a:t>Среди корпоративных событий за 2024 год, связанных с корпоративным управлением согласно Кодексу корпоративного управления НАО «МЦЗТИП», можно выделить следующие: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52D840-1DFC-2815-5ED8-A34843790875}"/>
              </a:ext>
            </a:extLst>
          </p:cNvPr>
          <p:cNvSpPr txBox="1"/>
          <p:nvPr/>
        </p:nvSpPr>
        <p:spPr>
          <a:xfrm>
            <a:off x="365762" y="3151019"/>
            <a:ext cx="16718279" cy="588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06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февраля 2024 </a:t>
            </a:r>
            <a:r>
              <a:rPr lang="kk-KZ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г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. решением Совета директоров одобрено увеличение обязательств Общества на величину, составляющую десять и более процентов размера его собственного капитала при заключении договора возмездного оказания услуг с АО «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Усть-Каменогорский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титано-магниевый комбинат» и заключение крупной сделки с АО «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Усть-Каменогорский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титано-магниевый комбинат» по разработке проекта справочника по наилучшим доступным техникам «Производство титана и магния». </a:t>
            </a: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16 апреля 2024 г. решением Единственного акционера досрочно прекращены полномочия Председателя Совета директоров – вице-министра Министерства экологии и природных ресурсов РК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Ошурбаева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М.Т., члена Совета директоров –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Агабекова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О.П. и избран на должность Председателя Совета директоров – вице-министр Министерства экологии и природных ресурсов РК Алиев Ж.Ш. (приказ №80-Ө);</a:t>
            </a: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10 мая 2024 г. решением Единственного акционера одобрена крупная сделка между Обществом и Министерством экологии и природных ресурсов РК о приобретении Обществом имущества на сумму 697 910 000 тенге с учетом НДС, в рамках Договора о государственных закупках услуг по бюджетной программы 044 «Содействие ускоренному переходу Казахстана к зеленой экономике путем продвижения технологи</a:t>
            </a:r>
            <a:r>
              <a:rPr lang="kk-KZ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й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и лучших практик, развития бизнеса и инвестиций» от 11 марта 2024 года №7.</a:t>
            </a: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16 мая 2024 г. решением Единственного акционера досрочно прекращены полномочия заместителя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Каримсакова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Д.Н.  и назначения на должность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Каримсакова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Д.Н. (приказ № 103-Ө);</a:t>
            </a: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20 мая 2024 г. решением Единственного акционера одобрено заключение дополнительных соглашений №1 и №2 к Соглашению о грантовой поддержки № KAZ-RS-002 программы поддержки готовности и подготовки Зеленого климатического фонда (ЗКФ): «Дальнейшее укрепление потенциала Казахстана в области программирования, институциональной поддержки для расширения прямого доступа к ЗКФ и развития системы «зеленых финансов» с UNOPS (приказ № 105-Ө);</a:t>
            </a:r>
            <a:endParaRPr lang="en-US" dirty="0">
              <a:solidFill>
                <a:srgbClr val="000000"/>
              </a:solidFill>
              <a:latin typeface="Montserrat" pitchFamily="2" charset="-52"/>
              <a:ea typeface="Batang" panose="02030600000101010101" pitchFamily="18" charset="-127"/>
              <a:cs typeface="Mangal" panose="02040503050203030202" pitchFamily="18" charset="0"/>
            </a:endParaRP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28 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мая 2024 г. решением Единственного акционера избран на должность заместителя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Атарбаев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Т.М. (приказ № 109-Ө);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endParaRPr lang="ru-RU" sz="1650" dirty="0">
              <a:latin typeface="Montserrat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20A4AA-0C9D-347D-BCA7-5743075D1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9A9E54F4-A8C9-1180-0128-5C88686CB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173" y="457693"/>
            <a:ext cx="162234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1371600" eaLnBrk="1" fontAlgn="auto" hangingPunct="1">
              <a:spcBef>
                <a:spcPts val="0"/>
              </a:spcBef>
              <a:spcAft>
                <a:spcPts val="0"/>
              </a:spcAft>
              <a:defRPr sz="3600" b="1" i="0">
                <a:solidFill>
                  <a:prstClr val="black"/>
                </a:solidFill>
                <a:latin typeface="Montserrat" pitchFamily="2" charset="-52"/>
                <a:ea typeface="+mj-ea"/>
                <a:cs typeface="Arial Black"/>
              </a:defRPr>
            </a:lvl1pPr>
            <a:lvl2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/>
              <a:t>Информация о корпоративных событиях за 2024 год </a:t>
            </a:r>
            <a:endParaRPr lang="ru-RU" altLang="en-US" dirty="0"/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3F36E30E-9583-3F81-F153-E41673A92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AED68-9ADA-C747-6F8A-34C9594AB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E00540F2-E742-BDAD-EE17-5BC5F6B33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385" y="526198"/>
            <a:ext cx="162234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1371600" eaLnBrk="1" fontAlgn="auto" hangingPunct="1">
              <a:spcBef>
                <a:spcPts val="0"/>
              </a:spcBef>
              <a:spcAft>
                <a:spcPts val="0"/>
              </a:spcAft>
              <a:defRPr sz="3600" b="1" i="0">
                <a:solidFill>
                  <a:prstClr val="black"/>
                </a:solidFill>
                <a:latin typeface="Montserrat" pitchFamily="2" charset="-52"/>
                <a:ea typeface="+mj-ea"/>
                <a:cs typeface="Arial Black"/>
              </a:defRPr>
            </a:lvl1pPr>
            <a:lvl2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dirty="0"/>
              <a:t>Информация о корпоративных событиях за 2024 год </a:t>
            </a:r>
            <a:endParaRPr lang="ru-RU" alt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A69EEB-4F39-97EF-A451-326F4EDB6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827" y="1587467"/>
            <a:ext cx="1334733" cy="99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9868EA-2501-36D9-CC80-677F38D1311E}"/>
              </a:ext>
            </a:extLst>
          </p:cNvPr>
          <p:cNvSpPr txBox="1"/>
          <p:nvPr/>
        </p:nvSpPr>
        <p:spPr>
          <a:xfrm>
            <a:off x="2721770" y="2167919"/>
            <a:ext cx="14787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B1B10"/>
                </a:solidFill>
                <a:latin typeface="Montserrat" pitchFamily="2" charset="-52"/>
                <a:ea typeface="+mj-ea"/>
                <a:cs typeface="+mj-cs"/>
              </a:rPr>
              <a:t>Среди корпоративных событий за 2024 год, связанных с корпоративным управлением согласно Кодексу корпоративного управления НАО «МЦЗТИП», можно выделить следующие: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B7F255-8480-67D5-8ECB-93296D73B3DB}"/>
              </a:ext>
            </a:extLst>
          </p:cNvPr>
          <p:cNvSpPr txBox="1"/>
          <p:nvPr/>
        </p:nvSpPr>
        <p:spPr>
          <a:xfrm>
            <a:off x="427703" y="2875367"/>
            <a:ext cx="1708163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28 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мая 2024 г. решением Единственного акционера внесено изменение в приказ №105-Ө от 20 мая 2024 г. «Об одобрении заключения дополнительных соглашений №1 и №2 к Соглашению о грантовой поддержке №KAZ-RS-002» (приказ №105-</a:t>
            </a:r>
            <a:r>
              <a:rPr lang="kk-KZ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Ө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вступает в силу с 9 мая 2024 г.) (приказ № 138-Ө);</a:t>
            </a: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20 августа 2024 г. решением Единственного акционера досрочно прекращены полномочия заместителя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Тасбаева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Е.Э. (приказ № 183-Ө);</a:t>
            </a:r>
          </a:p>
          <a:p>
            <a:pPr marL="257175" indent="414338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21 августа 2024 г. решением Единственного акционера определена аудиторская организация ТОО «Аудиторская компания «Казына» с целью проведения аудита годовой финансовой отчетности Общества за 2023 год (приказ №189-Ө);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29 августа 2024 г. решением Единственного акционера утверждена годовая финансовая отчетность  Общества за 2023 г. (приказ № 198-Ө);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05 сентября 2024 г. решением Единственного акционера утверждены изменения основных условий крупной сделки по соглашению о грантовой поддержки от 31 октября 2022 года </a:t>
            </a:r>
            <a:r>
              <a:rPr lang="en-US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№KAZ-RS-002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, заключенному между Обществом и </a:t>
            </a:r>
            <a:r>
              <a:rPr lang="en-US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UNOPS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(приказ № 202-Ө);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19 сентября 2024 г. решением Единственного акционера досрочно прекращены полномочия членов Совета директоров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Даирбекова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Нурбека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Слямхановича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и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Канапьянова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Чингиза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Сержановича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и избраны членами Совета директоров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Киршимбеков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Адильхан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Картаевич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, Нагиев Расул и Председатель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Каримсаков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Дидар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Нурлыбекович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(приказ №216-Ө);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20 сентября 2024 г. решением Единственного акционера досрочно прекращены полномочия заместителя председателя Правления –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Атарбаева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Т.М. и избран на должность заместителя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Жакеев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Б.И. (приказ №222-Ө);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30 сентября 2024 г. решением Единственного акционера избрана на должность заместителя Председателя Правления </a:t>
            </a:r>
            <a:r>
              <a:rPr lang="ru-RU" dirty="0" err="1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Козыке</a:t>
            </a: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 С.К. (приказ №140).</a:t>
            </a:r>
          </a:p>
          <a:p>
            <a:pPr marL="257175" indent="414338" algn="just">
              <a:buFont typeface="Wingdings" panose="05000000000000000000" pitchFamily="2" charset="2"/>
              <a:buChar char="§"/>
              <a:tabLst>
                <a:tab pos="945833" algn="l"/>
              </a:tabLst>
            </a:pPr>
            <a:r>
              <a:rPr lang="ru-RU" dirty="0">
                <a:solidFill>
                  <a:srgbClr val="000000"/>
                </a:solidFill>
                <a:latin typeface="Montserrat" pitchFamily="2" charset="-52"/>
                <a:ea typeface="Batang" panose="02030600000101010101" pitchFamily="18" charset="-127"/>
                <a:cs typeface="Mangal" panose="02040503050203030202" pitchFamily="18" charset="0"/>
              </a:rPr>
              <a:t>9 декабря 2024 г. решением Совета директоров одобрено увеличение обязательств Общества на величину, составляющую десять и более процентов размера его собственного капитала путем заключения с АО «Костанайские минералы» договора об оказании услуг по разработке справочника по наилучшим доступным техникам «Производство асбеста» и заключение крупной сделки с АО «Костанайские минералы» об оказании услуг по разработке справочника по наилучшим доступным техникам «Производство асбеста».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2B1152-14B4-6198-FB4F-C6A79E338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7C0C165-D86C-5454-2273-C88BFBED6F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F8F3B-19DC-E7E7-C96D-8EB584C73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3">
            <a:extLst>
              <a:ext uri="{FF2B5EF4-FFF2-40B4-BE49-F238E27FC236}">
                <a16:creationId xmlns:a16="http://schemas.microsoft.com/office/drawing/2014/main" id="{956DB5FA-E458-AF75-1E6A-CD3209ABC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" y="478429"/>
            <a:ext cx="157726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defTabSz="822919">
              <a:lnSpc>
                <a:spcPts val="3150"/>
              </a:lnSpc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</a:defRPr>
            </a:lvl1pPr>
          </a:lstStyle>
          <a:p>
            <a:pPr marL="0" lvl="1">
              <a:buSzPts val="1400"/>
              <a:tabLst>
                <a:tab pos="1215390" algn="l"/>
              </a:tabLst>
            </a:pPr>
            <a:r>
              <a:rPr lang="ru-RU" sz="3600" b="1" dirty="0">
                <a:solidFill>
                  <a:prstClr val="black"/>
                </a:solidFill>
                <a:latin typeface="Montserrat" pitchFamily="2" charset="-52"/>
                <a:ea typeface="+mj-ea"/>
              </a:rPr>
              <a:t>Предпринимаемые</a:t>
            </a:r>
            <a:r>
              <a:rPr lang="ru-RU" sz="2400" b="1" dirty="0">
                <a:solidFill>
                  <a:srgbClr val="0B1B10"/>
                </a:solidFill>
                <a:latin typeface="Montserrat" pitchFamily="2" charset="-52"/>
                <a:ea typeface="+mj-ea"/>
                <a:cs typeface="+mj-cs"/>
              </a:rPr>
              <a:t> меры по совершенствованию системы корпоративного управления</a:t>
            </a:r>
            <a:r>
              <a:rPr lang="ru-RU" sz="1800" dirty="0">
                <a:solidFill>
                  <a:schemeClr val="accent3">
                    <a:lumMod val="75000"/>
                  </a:schemeClr>
                </a:solidFill>
                <a:latin typeface="Montserrat" pitchFamily="2" charset="-52"/>
                <a:ea typeface="+mj-ea"/>
                <a:cs typeface="+mj-cs"/>
              </a:rPr>
              <a:t> </a:t>
            </a:r>
            <a:endParaRPr lang="ru-RU" altLang="en-US" sz="3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1C563-0CDF-D1F2-1DF0-43C054EF40EF}"/>
              </a:ext>
            </a:extLst>
          </p:cNvPr>
          <p:cNvSpPr txBox="1"/>
          <p:nvPr/>
        </p:nvSpPr>
        <p:spPr>
          <a:xfrm>
            <a:off x="621508" y="2035259"/>
            <a:ext cx="17233785" cy="89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Учитывая основной фактор риска в части угрозы неисполнения обязательств перед стейкхолдерами и с целью обеспечения роста долгосрочной стоимости и устойчивого развития Общества на регулярной основе осуществляется актуализация внутренних нормативных документов, направленных на обеспечение последовательности процессов корпоративного управления и следования его принципам.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1828F-4948-41AB-8884-F9B5E87E5C87}"/>
              </a:ext>
            </a:extLst>
          </p:cNvPr>
          <p:cNvSpPr txBox="1"/>
          <p:nvPr/>
        </p:nvSpPr>
        <p:spPr>
          <a:xfrm>
            <a:off x="2212259" y="3283431"/>
            <a:ext cx="15643034" cy="371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  <a:tabLst>
                <a:tab pos="270510" algn="l"/>
              </a:tabLst>
            </a:pPr>
            <a:r>
              <a:rPr lang="ru-RU" b="1" dirty="0">
                <a:solidFill>
                  <a:srgbClr val="0B1B10"/>
                </a:solidFill>
                <a:latin typeface="Montserrat" pitchFamily="2" charset="-52"/>
                <a:ea typeface="+mj-ea"/>
                <a:cs typeface="+mj-cs"/>
              </a:rPr>
              <a:t>Советом директоров рассмотрены и утверждены следующие документы, регулирующие деятельность: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B4030-0928-DC31-1624-FB71DB3FB962}"/>
              </a:ext>
            </a:extLst>
          </p:cNvPr>
          <p:cNvSpPr txBox="1"/>
          <p:nvPr/>
        </p:nvSpPr>
        <p:spPr>
          <a:xfrm>
            <a:off x="855407" y="4055807"/>
            <a:ext cx="16975388" cy="2885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 algn="just">
              <a:buFont typeface="Wingdings" panose="05000000000000000000" pitchFamily="2" charset="2"/>
              <a:buChar char="ü"/>
            </a:pPr>
            <a:endParaRPr lang="en-US" sz="1650" dirty="0">
              <a:solidFill>
                <a:schemeClr val="accent4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О предварительном одобрении вопроса, выносимого на рассмотрение Единственного акционера вопроса «Об утверждении Устава Общества в новой редакции».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О предварительном одобрении вопроса, выносимого на рассмотрение Единственного акционера вопроса «Об утверждении Кодекса корпоративного управления Общества в новой редакции».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Утверждены изменения в Положение о Службе комплаенс Общества. 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Утверждено Положение о Службе внутреннего аудита Общества в новой редакции.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Утверждены Правила организации внутреннего аудита в Обществе в новой редакции.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Утверждена Политика экологического и социального управления Общества в новой редакции.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Утверждена Гендерная политика Общества в новой редакции.</a:t>
            </a:r>
            <a:endParaRPr lang="en-US" sz="1650" dirty="0">
              <a:solidFill>
                <a:schemeClr val="accent6">
                  <a:lumMod val="50000"/>
                </a:schemeClr>
              </a:solidFill>
              <a:latin typeface="Montserrat" pitchFamily="2" charset="-52"/>
              <a:ea typeface="+mj-ea"/>
              <a:cs typeface="+mj-cs"/>
            </a:endParaRP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Montserrat" pitchFamily="2" charset="-52"/>
                <a:ea typeface="+mj-ea"/>
                <a:cs typeface="+mj-cs"/>
              </a:rPr>
              <a:t>Утверждены изменения и дополнения в Политику финансового контроля в Обществе.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B8A121-6543-4A8F-0B16-5E5DE84B8E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53" t="23257" r="17870" b="22408"/>
          <a:stretch/>
        </p:blipFill>
        <p:spPr>
          <a:xfrm>
            <a:off x="621506" y="7444456"/>
            <a:ext cx="1031909" cy="9562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A24AFD-284D-3A75-AE15-A14DA6674F9C}"/>
              </a:ext>
            </a:extLst>
          </p:cNvPr>
          <p:cNvSpPr txBox="1"/>
          <p:nvPr/>
        </p:nvSpPr>
        <p:spPr>
          <a:xfrm>
            <a:off x="2061632" y="7444457"/>
            <a:ext cx="15474201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50" dirty="0">
                <a:solidFill>
                  <a:srgbClr val="0B1B10"/>
                </a:solidFill>
                <a:latin typeface="Montserrat" pitchFamily="2" charset="-52"/>
                <a:ea typeface="+mj-ea"/>
                <a:cs typeface="+mj-cs"/>
              </a:rPr>
              <a:t>После утверждения Единственным акционером Устава и Кодекса корпоративного управления Общества в новой редакции будут реализованы мероприятия по приведению в соответствие внутренних нормативных документов для совершенствования системы корпоративного управления которое оказывает действенное значение на развитие внутренних бизнес-процессов, разделение и конкретизации полномочий между органами управления, систематизацию работы органов, развитие компетенций работников, улучшение политики в области комплаенс контроля и повышения качества предоставляемой и раскрываемой информации.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D2C7907F-FC3F-E548-31BF-764424F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1615F-1C8A-4F80-B4CF-B85FFB2BA7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601931-808C-4FBD-5D9D-CFF1608113EA}"/>
              </a:ext>
            </a:extLst>
          </p:cNvPr>
          <p:cNvSpPr txBox="1"/>
          <p:nvPr/>
        </p:nvSpPr>
        <p:spPr>
          <a:xfrm>
            <a:off x="7559040" y="9525000"/>
            <a:ext cx="531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81E2FEA4-C5DB-126A-E1C3-4377EDC4E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7">
            <a:extLst>
              <a:ext uri="{FF2B5EF4-FFF2-40B4-BE49-F238E27FC236}">
                <a16:creationId xmlns:a16="http://schemas.microsoft.com/office/drawing/2014/main" id="{D28F4464-2D3B-EE6E-F81C-E41CDCF5A0CF}"/>
              </a:ext>
            </a:extLst>
          </p:cNvPr>
          <p:cNvSpPr/>
          <p:nvPr/>
        </p:nvSpPr>
        <p:spPr>
          <a:xfrm>
            <a:off x="12561682" y="1617063"/>
            <a:ext cx="4670351" cy="6539410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 "/>
              <a:cs typeface="Arial"/>
            </a:endParaRPr>
          </a:p>
        </p:txBody>
      </p:sp>
      <p:sp>
        <p:nvSpPr>
          <p:cNvPr id="9" name="Прямоугольник 57">
            <a:extLst>
              <a:ext uri="{FF2B5EF4-FFF2-40B4-BE49-F238E27FC236}">
                <a16:creationId xmlns:a16="http://schemas.microsoft.com/office/drawing/2014/main" id="{2D8A62D1-655F-3E15-7867-25DD74F462DB}"/>
              </a:ext>
            </a:extLst>
          </p:cNvPr>
          <p:cNvSpPr/>
          <p:nvPr/>
        </p:nvSpPr>
        <p:spPr>
          <a:xfrm>
            <a:off x="6709486" y="1582038"/>
            <a:ext cx="4573094" cy="6574436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 "/>
              <a:cs typeface="Arial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D56A1DB9-F101-1627-9FB1-1C44E3625C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7F07BAD1-B0B3-439D-3505-07123D7E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643063">
              <a:defRPr/>
            </a:pPr>
            <a:r>
              <a:rPr lang="ru-RU" sz="3200" dirty="0">
                <a:latin typeface="Montserrat" panose="00000500000000000000" pitchFamily="2" charset="-52"/>
                <a:ea typeface="微软雅黑" pitchFamily="2" charset="-122"/>
              </a:rPr>
              <a:t>ПРАВЛЕНИЕ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26F9DB36-AED5-6535-80D5-FC93921A5515}"/>
              </a:ext>
            </a:extLst>
          </p:cNvPr>
          <p:cNvSpPr/>
          <p:nvPr/>
        </p:nvSpPr>
        <p:spPr>
          <a:xfrm>
            <a:off x="6819604" y="5978305"/>
            <a:ext cx="4357382" cy="1947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Председатель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Правления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  <a:p>
            <a:pPr algn="ctr"/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Каримсаков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 Дидар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Нурлыбекович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6" name="Прямоугольник 9">
            <a:extLst>
              <a:ext uri="{FF2B5EF4-FFF2-40B4-BE49-F238E27FC236}">
                <a16:creationId xmlns:a16="http://schemas.microsoft.com/office/drawing/2014/main" id="{5101143A-455A-6A72-D564-3603978857D2}"/>
              </a:ext>
            </a:extLst>
          </p:cNvPr>
          <p:cNvSpPr/>
          <p:nvPr/>
        </p:nvSpPr>
        <p:spPr>
          <a:xfrm>
            <a:off x="12797725" y="5794273"/>
            <a:ext cx="4434305" cy="2362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Заместитель Председателя Правления</a:t>
            </a:r>
          </a:p>
          <a:p>
            <a:pPr algn="ctr"/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Козыке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 Сауле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Козыкеевна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  <a:p>
            <a:pPr algn="ctr"/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57">
            <a:extLst>
              <a:ext uri="{FF2B5EF4-FFF2-40B4-BE49-F238E27FC236}">
                <a16:creationId xmlns:a16="http://schemas.microsoft.com/office/drawing/2014/main" id="{7C33DEFC-2292-5465-866B-1242DCBAA8BA}"/>
              </a:ext>
            </a:extLst>
          </p:cNvPr>
          <p:cNvSpPr/>
          <p:nvPr/>
        </p:nvSpPr>
        <p:spPr>
          <a:xfrm>
            <a:off x="861814" y="1617064"/>
            <a:ext cx="4573094" cy="6574436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Montserrat "/>
              <a:cs typeface="Arial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409427-3751-D7DE-EDE7-AAF6E76C3044}"/>
              </a:ext>
            </a:extLst>
          </p:cNvPr>
          <p:cNvSpPr/>
          <p:nvPr/>
        </p:nvSpPr>
        <p:spPr>
          <a:xfrm>
            <a:off x="1055967" y="6183696"/>
            <a:ext cx="4137653" cy="1742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Заместитель Председателя Правления</a:t>
            </a:r>
          </a:p>
          <a:p>
            <a:pPr algn="ctr"/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Жакеев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Бекежан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-52"/>
                <a:cs typeface="Segoe UI Light" panose="020B0502040204020203" pitchFamily="34" charset="0"/>
              </a:rPr>
              <a:t>Искандарович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  <a:p>
            <a:pPr algn="ctr"/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-52"/>
              <a:cs typeface="Segoe UI Light" panose="020B0502040204020203" pitchFamily="34" charset="0"/>
            </a:endParaRPr>
          </a:p>
        </p:txBody>
      </p:sp>
      <p:pic>
        <p:nvPicPr>
          <p:cNvPr id="12" name="Picture 2" descr="Каримсаков Дидар Нурлыбекович">
            <a:extLst>
              <a:ext uri="{FF2B5EF4-FFF2-40B4-BE49-F238E27FC236}">
                <a16:creationId xmlns:a16="http://schemas.microsoft.com/office/drawing/2014/main" id="{8D1CE5E0-99FE-B597-7B47-A707A687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12" y="1796647"/>
            <a:ext cx="4091765" cy="4091765"/>
          </a:xfrm>
          <a:prstGeom prst="roundRect">
            <a:avLst>
              <a:gd name="adj" fmla="val 664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C0EF45A-D21F-D331-8921-E22F7B1A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432039" y="9534529"/>
            <a:ext cx="598661" cy="547688"/>
          </a:xfrm>
        </p:spPr>
        <p:txBody>
          <a:bodyPr/>
          <a:lstStyle/>
          <a:p>
            <a:fld id="{6B3CCD0A-A661-4717-AC1A-925CB584A779}" type="slidenum">
              <a:rPr lang="ru-RU" smtClean="0">
                <a:latin typeface="Montserrat" panose="00000500000000000000" pitchFamily="2" charset="0"/>
              </a:rPr>
              <a:t>18</a:t>
            </a:fld>
            <a:endParaRPr lang="ru-RU" dirty="0">
              <a:latin typeface="Montserra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98A5D8-4E87-3F28-1991-9006781E3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24" y="1796647"/>
            <a:ext cx="4181658" cy="4181658"/>
          </a:xfrm>
          <a:prstGeom prst="roundRect">
            <a:avLst>
              <a:gd name="adj" fmla="val 664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Жакеев Бекежан Искандарович - НАО &quot;Международный центр ...">
            <a:extLst>
              <a:ext uri="{FF2B5EF4-FFF2-40B4-BE49-F238E27FC236}">
                <a16:creationId xmlns:a16="http://schemas.microsoft.com/office/drawing/2014/main" id="{55D291F6-A704-7745-EAA2-52C455BF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83" y="1796647"/>
            <a:ext cx="4091765" cy="4091765"/>
          </a:xfrm>
          <a:prstGeom prst="roundRect">
            <a:avLst>
              <a:gd name="adj" fmla="val 664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22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CF79290-26F4-186F-C3FF-71A88FCBF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8C6AD078-BC61-7E87-6ACC-A3405B0FB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643063" fontAlgn="auto">
              <a:spcAft>
                <a:spcPts val="0"/>
              </a:spcAft>
              <a:defRPr/>
            </a:pPr>
            <a:r>
              <a:rPr lang="ru-RU" altLang="en-US" sz="3200" dirty="0">
                <a:solidFill>
                  <a:schemeClr val="tx1"/>
                </a:solidFill>
                <a:latin typeface="Montserrat" panose="00000500000000000000" pitchFamily="2" charset="-52"/>
                <a:ea typeface="微软雅黑" pitchFamily="2" charset="-122"/>
              </a:rPr>
              <a:t>ОТЧЕТ ПРАВЛЕНИЯ НАО «МЦЗТИП»</a:t>
            </a:r>
            <a:endParaRPr lang="ru-RU" sz="3200" dirty="0">
              <a:solidFill>
                <a:schemeClr val="tx1"/>
              </a:solidFill>
              <a:latin typeface="Montserrat" panose="00000500000000000000" pitchFamily="2" charset="-52"/>
              <a:ea typeface="微软雅黑" pitchFamily="2" charset="-12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EA6244CC-69D9-1F0C-6F00-3DC658B0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19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DFCA6-4A5F-7411-146A-D3AAD5BADB16}"/>
              </a:ext>
            </a:extLst>
          </p:cNvPr>
          <p:cNvSpPr txBox="1"/>
          <p:nvPr/>
        </p:nvSpPr>
        <p:spPr>
          <a:xfrm>
            <a:off x="861812" y="1272906"/>
            <a:ext cx="128287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Montserrat" panose="00000500000000000000" pitchFamily="2" charset="0"/>
              </a:rPr>
              <a:t>О проделанной работе в 2024 корпоративном году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78EE43-5340-0497-3B07-5DB9A1A2C917}"/>
              </a:ext>
            </a:extLst>
          </p:cNvPr>
          <p:cNvGrpSpPr/>
          <p:nvPr/>
        </p:nvGrpSpPr>
        <p:grpSpPr>
          <a:xfrm>
            <a:off x="861812" y="2428373"/>
            <a:ext cx="16370222" cy="1432428"/>
            <a:chOff x="665988" y="2192327"/>
            <a:chExt cx="10913481" cy="954952"/>
          </a:xfrm>
        </p:grpSpPr>
        <p:sp>
          <p:nvSpPr>
            <p:cNvPr id="9" name="Прямоугольник: скругленные углы 16">
              <a:extLst>
                <a:ext uri="{FF2B5EF4-FFF2-40B4-BE49-F238E27FC236}">
                  <a16:creationId xmlns:a16="http://schemas.microsoft.com/office/drawing/2014/main" id="{635487A8-1BFE-7812-F420-CC38B9B412E3}"/>
                </a:ext>
              </a:extLst>
            </p:cNvPr>
            <p:cNvSpPr/>
            <p:nvPr/>
          </p:nvSpPr>
          <p:spPr>
            <a:xfrm>
              <a:off x="820435" y="2192327"/>
              <a:ext cx="10759034" cy="954952"/>
            </a:xfrm>
            <a:prstGeom prst="roundRect">
              <a:avLst>
                <a:gd name="adj" fmla="val 11375"/>
              </a:avLst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07195" algn="just" defTabSz="12343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" panose="00000500000000000000" pitchFamily="2" charset="-52"/>
                </a:rPr>
                <a:t>Правление осуществляет свою деятельность в соответствии с законодательством Республики Казахстан, Уставом Центра, решениями Общего собрания акционеров (Единственного акционера) и Совета директоров Центра, в том числе Положением о Правлении и иными внутренними документами Центра.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030F134-E67F-B487-F615-9F1808C3B6E6}"/>
                </a:ext>
              </a:extLst>
            </p:cNvPr>
            <p:cNvSpPr/>
            <p:nvPr/>
          </p:nvSpPr>
          <p:spPr>
            <a:xfrm>
              <a:off x="665988" y="2499874"/>
              <a:ext cx="339858" cy="3398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b="1" dirty="0">
                  <a:solidFill>
                    <a:srgbClr val="4EA72E">
                      <a:lumMod val="75000"/>
                    </a:srgbClr>
                  </a:solidFill>
                  <a:latin typeface="Montserrat" panose="00000500000000000000" pitchFamily="2" charset="0"/>
                </a:rPr>
                <a:t>1</a:t>
              </a:r>
              <a:endParaRPr lang="en-US" b="1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0F15DB-2F0F-9D9D-E0E6-0E2725C6E98B}"/>
              </a:ext>
            </a:extLst>
          </p:cNvPr>
          <p:cNvGrpSpPr/>
          <p:nvPr/>
        </p:nvGrpSpPr>
        <p:grpSpPr>
          <a:xfrm>
            <a:off x="861812" y="4120383"/>
            <a:ext cx="16370222" cy="1432428"/>
            <a:chOff x="665988" y="2192327"/>
            <a:chExt cx="10913481" cy="954952"/>
          </a:xfrm>
        </p:grpSpPr>
        <p:sp>
          <p:nvSpPr>
            <p:cNvPr id="12" name="Прямоугольник: скругленные углы 16">
              <a:extLst>
                <a:ext uri="{FF2B5EF4-FFF2-40B4-BE49-F238E27FC236}">
                  <a16:creationId xmlns:a16="http://schemas.microsoft.com/office/drawing/2014/main" id="{D9D089F4-D083-DB66-7F58-21A322BBBB7F}"/>
                </a:ext>
              </a:extLst>
            </p:cNvPr>
            <p:cNvSpPr/>
            <p:nvPr/>
          </p:nvSpPr>
          <p:spPr>
            <a:xfrm>
              <a:off x="820435" y="2192327"/>
              <a:ext cx="10759034" cy="954952"/>
            </a:xfrm>
            <a:prstGeom prst="roundRect">
              <a:avLst>
                <a:gd name="adj" fmla="val 11375"/>
              </a:avLst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07195" algn="just" defTabSz="12343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" panose="00000500000000000000" pitchFamily="2" charset="-52"/>
                </a:rPr>
                <a:t>Положение о Правлении определяет статус, порядок формирования и функционирования Правления, права, обязанности и ответственность членов Правления, порядок созыва, проведения заседаний Правления, регламент работы Правления.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EBBC03-9250-AC00-2A71-7288D1380AE0}"/>
                </a:ext>
              </a:extLst>
            </p:cNvPr>
            <p:cNvSpPr/>
            <p:nvPr/>
          </p:nvSpPr>
          <p:spPr>
            <a:xfrm>
              <a:off x="665988" y="2499874"/>
              <a:ext cx="339858" cy="3398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4EA72E">
                      <a:lumMod val="75000"/>
                    </a:srgbClr>
                  </a:solidFill>
                  <a:latin typeface="Montserrat" panose="00000500000000000000" pitchFamily="2" charset="0"/>
                </a:rPr>
                <a:t>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4FD8779-4240-DA24-8055-5DC8C265432B}"/>
              </a:ext>
            </a:extLst>
          </p:cNvPr>
          <p:cNvGrpSpPr/>
          <p:nvPr/>
        </p:nvGrpSpPr>
        <p:grpSpPr>
          <a:xfrm>
            <a:off x="861812" y="5808621"/>
            <a:ext cx="16370222" cy="1432428"/>
            <a:chOff x="665988" y="2192327"/>
            <a:chExt cx="10913481" cy="954952"/>
          </a:xfrm>
        </p:grpSpPr>
        <p:sp>
          <p:nvSpPr>
            <p:cNvPr id="18" name="Прямоугольник: скругленные углы 16">
              <a:extLst>
                <a:ext uri="{FF2B5EF4-FFF2-40B4-BE49-F238E27FC236}">
                  <a16:creationId xmlns:a16="http://schemas.microsoft.com/office/drawing/2014/main" id="{E6CC4C05-FB7E-05D3-40D3-3F4182787404}"/>
                </a:ext>
              </a:extLst>
            </p:cNvPr>
            <p:cNvSpPr/>
            <p:nvPr/>
          </p:nvSpPr>
          <p:spPr>
            <a:xfrm>
              <a:off x="820435" y="2192327"/>
              <a:ext cx="10759034" cy="954952"/>
            </a:xfrm>
            <a:prstGeom prst="roundRect">
              <a:avLst>
                <a:gd name="adj" fmla="val 11375"/>
              </a:avLst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07195" algn="just" defTabSz="12343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" panose="00000500000000000000" pitchFamily="2" charset="-52"/>
                </a:rPr>
                <a:t>Правление вправе принимать решения по любым вопросам деятельности Центра, не отнесенным законодательными актами Республики Казахстан, Уставом Центра к компетенции других органов и должностных лиц Центра.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E53E118-6DFD-75A8-773B-80B72AE243A2}"/>
                </a:ext>
              </a:extLst>
            </p:cNvPr>
            <p:cNvSpPr/>
            <p:nvPr/>
          </p:nvSpPr>
          <p:spPr>
            <a:xfrm>
              <a:off x="665988" y="2499874"/>
              <a:ext cx="339858" cy="3398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4EA72E">
                      <a:lumMod val="75000"/>
                    </a:srgbClr>
                  </a:solidFill>
                  <a:latin typeface="Montserrat" panose="00000500000000000000" pitchFamily="2" charset="0"/>
                </a:rPr>
                <a:t>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868166-9B52-73A5-DA19-B1E9406EFCAE}"/>
              </a:ext>
            </a:extLst>
          </p:cNvPr>
          <p:cNvGrpSpPr/>
          <p:nvPr/>
        </p:nvGrpSpPr>
        <p:grpSpPr>
          <a:xfrm>
            <a:off x="861812" y="7496859"/>
            <a:ext cx="16370222" cy="1432428"/>
            <a:chOff x="665988" y="2192327"/>
            <a:chExt cx="10913481" cy="954952"/>
          </a:xfrm>
        </p:grpSpPr>
        <p:sp>
          <p:nvSpPr>
            <p:cNvPr id="21" name="Прямоугольник: скругленные углы 16">
              <a:extLst>
                <a:ext uri="{FF2B5EF4-FFF2-40B4-BE49-F238E27FC236}">
                  <a16:creationId xmlns:a16="http://schemas.microsoft.com/office/drawing/2014/main" id="{19C06163-9C5A-5FD6-DD79-47788194204C}"/>
                </a:ext>
              </a:extLst>
            </p:cNvPr>
            <p:cNvSpPr/>
            <p:nvPr/>
          </p:nvSpPr>
          <p:spPr>
            <a:xfrm>
              <a:off x="820435" y="2192327"/>
              <a:ext cx="10759034" cy="954952"/>
            </a:xfrm>
            <a:prstGeom prst="roundRect">
              <a:avLst>
                <a:gd name="adj" fmla="val 11375"/>
              </a:avLst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07195" algn="just" defTabSz="123437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9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Montserrat" panose="00000500000000000000" pitchFamily="2" charset="-52"/>
                </a:rPr>
                <a:t>За период с 1 января 2024 года по 31 декабря 2024 года Правлением проведено 31 заседание, рассмотрено 105 вопросов. 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9935B9-F792-4C87-C8F6-052B1D84ED2B}"/>
                </a:ext>
              </a:extLst>
            </p:cNvPr>
            <p:cNvSpPr/>
            <p:nvPr/>
          </p:nvSpPr>
          <p:spPr>
            <a:xfrm>
              <a:off x="665988" y="2499874"/>
              <a:ext cx="339858" cy="33985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4EA72E">
                      <a:lumMod val="75000"/>
                    </a:srgbClr>
                  </a:solidFill>
                  <a:latin typeface="Montserrat" panose="00000500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23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5E78B77E-D115-6EF9-3995-96B80899D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88" y="665444"/>
            <a:ext cx="11126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en-US" sz="3600" dirty="0">
                <a:solidFill>
                  <a:prstClr val="black"/>
                </a:solidFill>
              </a:rPr>
              <a:t>СОДЕРЖАНИЕ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E560543-934C-2AEF-9723-740AE32BE4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4" name="TextBox 13">
            <a:extLst>
              <a:ext uri="{FF2B5EF4-FFF2-40B4-BE49-F238E27FC236}">
                <a16:creationId xmlns:a16="http://schemas.microsoft.com/office/drawing/2014/main" id="{8B5C6606-DBD4-67B6-B210-89470BABA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676" y="1415019"/>
            <a:ext cx="7377864" cy="81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Ключевые события 2024 года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Обращение Председателя Совета директоров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Обращение Председателя Правления  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О Центре 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Стратегия развития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Содействие переходу Республики Казахстан на принципы наилучших доступных техник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Развитие рынка зеленых технологий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Корпоративное управление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0C60BB3-8A25-491F-19E5-3053F3EA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5DD006B6-CEED-DB19-AB7E-76F0B99DD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722" y="1415019"/>
            <a:ext cx="7377864" cy="88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Информация о корпоративных событиях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Международное сотрудничество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Информационная работа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Система управление рисками и основные факторы риска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Устойчивое развитие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Управление человеческими ресурсами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Финансово-экономический обзор деятельности Центра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Аудит и финансовая отчетность</a:t>
            </a:r>
          </a:p>
          <a:p>
            <a:pPr marL="685800" indent="-685800" defTabSz="13716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9"/>
            </a:pPr>
            <a:r>
              <a:rPr lang="ru-RU" b="0" dirty="0">
                <a:solidFill>
                  <a:prstClr val="black"/>
                </a:solidFill>
                <a:latin typeface="Montserrat" panose="00000500000000000000" pitchFamily="2" charset="0"/>
              </a:rPr>
              <a:t>Цели и планы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87267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9C7E0-1EE7-178B-91A3-75B172EEC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D8A3088D-090E-E0F8-AF22-58273183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613438" y="9546079"/>
            <a:ext cx="53076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F5EE300C-428C-48ED-BE16-2A98B139324D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08F71607-A73F-6C1F-7B29-5F1FFE4CE137}"/>
              </a:ext>
            </a:extLst>
          </p:cNvPr>
          <p:cNvSpPr/>
          <p:nvPr/>
        </p:nvSpPr>
        <p:spPr>
          <a:xfrm>
            <a:off x="1229358" y="3692715"/>
            <a:ext cx="7558935" cy="494632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777" tIns="601827" rIns="103436" bIns="601829" numCol="1" spcCol="1270" anchor="ctr" anchorCtr="0">
            <a:noAutofit/>
          </a:bodyPr>
          <a:lstStyle/>
          <a:p>
            <a:pPr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2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Отработка программы работы Павильона на каждый день с 10 по 22 ноября, контроль ее реализации</a:t>
            </a:r>
          </a:p>
          <a:p>
            <a:pPr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ru-RU" sz="2200" b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428625" indent="-428625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Подписан </a:t>
            </a:r>
            <a:r>
              <a:rPr lang="ru-RU" sz="32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21</a:t>
            </a: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документ </a:t>
            </a:r>
            <a:r>
              <a:rPr lang="en-US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c </a:t>
            </a: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различными организациями</a:t>
            </a:r>
          </a:p>
          <a:p>
            <a:pPr marL="428625" indent="-428625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428625" indent="-428625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МЦЗТ</a:t>
            </a:r>
            <a:r>
              <a:rPr lang="kk-KZ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ИП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подписаны </a:t>
            </a:r>
            <a:r>
              <a:rPr lang="ru-RU" sz="3200" b="1" i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 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меморандума с </a:t>
            </a:r>
            <a:r>
              <a:rPr lang="en-US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      </a:t>
            </a:r>
            <a:r>
              <a:rPr lang="en-US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Deep Rock </a:t>
            </a:r>
            <a:r>
              <a:rPr lang="kk-KZ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и</a:t>
            </a:r>
            <a:r>
              <a:rPr lang="en-US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TACT+INVEST Group</a:t>
            </a:r>
            <a:endParaRPr lang="ru-RU" sz="2200" b="1" i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428625" indent="-428625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kk-KZ" sz="2200" b="1" i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428625" indent="-428625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Проведено </a:t>
            </a:r>
            <a:r>
              <a:rPr lang="ru-RU" sz="32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33</a:t>
            </a: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тематических мероприятия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  <a:endParaRPr lang="ru-RU" sz="2200" b="1" i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pic>
        <p:nvPicPr>
          <p:cNvPr id="28" name="Google Shape;73;g3025dc973fd_0_5">
            <a:extLst>
              <a:ext uri="{FF2B5EF4-FFF2-40B4-BE49-F238E27FC236}">
                <a16:creationId xmlns:a16="http://schemas.microsoft.com/office/drawing/2014/main" id="{1584474A-7338-2500-25EA-27F1FD3894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799" y="2250275"/>
            <a:ext cx="2132085" cy="8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07E14AE8-AA20-A991-91C6-3BDD863B6460}"/>
              </a:ext>
            </a:extLst>
          </p:cNvPr>
          <p:cNvSpPr/>
          <p:nvPr/>
        </p:nvSpPr>
        <p:spPr>
          <a:xfrm>
            <a:off x="4495800" y="2464683"/>
            <a:ext cx="13249889" cy="52164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777" tIns="601827" rIns="103436" bIns="601829" numCol="1" spcCol="1270" anchor="ctr" anchorCtr="0">
            <a:noAutofit/>
          </a:bodyPr>
          <a:lstStyle/>
          <a:p>
            <a:pPr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СОДЕРЖАТЕЛЬНОЕ НАПОЛНЕНИЕ ПАВИЛЬОНА </a:t>
            </a:r>
            <a:r>
              <a:rPr lang="en-US" sz="24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QAZAQSTAN </a:t>
            </a:r>
            <a:r>
              <a:rPr lang="ru-RU" sz="24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 СОР-29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7CFAA3D-6D0F-AAF6-E3F3-EE0B8CAB621A}"/>
              </a:ext>
            </a:extLst>
          </p:cNvPr>
          <p:cNvSpPr/>
          <p:nvPr/>
        </p:nvSpPr>
        <p:spPr>
          <a:xfrm>
            <a:off x="9067800" y="3771900"/>
            <a:ext cx="7794812" cy="54102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777" tIns="601827" rIns="103436" bIns="601829" numCol="1" spcCol="1270" anchor="ctr" anchorCtr="0">
            <a:noAutofit/>
          </a:bodyPr>
          <a:lstStyle/>
          <a:p>
            <a:pPr algn="just"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Организованы сайд - ивенты по созданию </a:t>
            </a:r>
            <a:r>
              <a:rPr lang="ru-RU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Карбонового фонда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обновлению </a:t>
            </a:r>
            <a:r>
              <a:rPr lang="ru-RU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ППЗМ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и механизму </a:t>
            </a:r>
            <a:r>
              <a:rPr lang="ru-RU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трансфера технологий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Цифровой </a:t>
            </a:r>
            <a:r>
              <a:rPr lang="ru-RU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платформы НДТ для ЦА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, низкоуглеродному развитию городов</a:t>
            </a:r>
          </a:p>
          <a:p>
            <a:pPr algn="just"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ru-RU" sz="2200" i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marL="428625" indent="-428625" algn="just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Формирование медиаконтента (видеороликов) для использования возможностей Павильона в целях формирования положительного имиджа страны и бренда </a:t>
            </a:r>
            <a:r>
              <a:rPr lang="en-US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IGTIC</a:t>
            </a: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</a:p>
          <a:p>
            <a:pPr marL="428625" indent="-428625" algn="just" defTabSz="733425" eaLnBrk="1" fontAlgn="auto" hangingPunct="1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Участие в двусторонних и многосторонних встречах.</a:t>
            </a:r>
          </a:p>
          <a:p>
            <a:pPr algn="just"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endParaRPr lang="ru-RU" sz="2200" i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algn="just"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По итогам сформирован перечень из </a:t>
            </a:r>
            <a:r>
              <a:rPr lang="ru-RU" sz="2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52 </a:t>
            </a: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контактов для дальнейшего взаимодействия.</a:t>
            </a:r>
            <a:endParaRPr lang="ru-RU" sz="2200" b="1" i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cxnSp>
        <p:nvCxnSpPr>
          <p:cNvPr id="17" name="Google Shape;136;g327589e7125_0_0">
            <a:extLst>
              <a:ext uri="{FF2B5EF4-FFF2-40B4-BE49-F238E27FC236}">
                <a16:creationId xmlns:a16="http://schemas.microsoft.com/office/drawing/2014/main" id="{4AA11C34-B007-20CE-1098-7673C03427BE}"/>
              </a:ext>
            </a:extLst>
          </p:cNvPr>
          <p:cNvCxnSpPr>
            <a:cxnSpLocks/>
          </p:cNvCxnSpPr>
          <p:nvPr/>
        </p:nvCxnSpPr>
        <p:spPr>
          <a:xfrm flipV="1">
            <a:off x="1229358" y="3467100"/>
            <a:ext cx="15839442" cy="8945"/>
          </a:xfrm>
          <a:prstGeom prst="straightConnector1">
            <a:avLst/>
          </a:prstGeom>
          <a:noFill/>
          <a:ln w="9525" cap="flat" cmpd="sng">
            <a:solidFill>
              <a:schemeClr val="bg2">
                <a:lumMod val="9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object 7">
            <a:extLst>
              <a:ext uri="{FF2B5EF4-FFF2-40B4-BE49-F238E27FC236}">
                <a16:creationId xmlns:a16="http://schemas.microsoft.com/office/drawing/2014/main" id="{00BCED3A-0481-2396-4EC7-D39A5C29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58" y="874144"/>
            <a:ext cx="1298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kern="1200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МЕЖДУНАРОДНОЕ СОТРУДНИЧЕСТВО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DE825B86-251A-B2C0-91A9-0298E73B27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1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FB5B5D1-6CBB-A01A-CE1C-5CE4E180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75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9F6B3-F311-602B-44E3-12A96E9A0160}"/>
              </a:ext>
            </a:extLst>
          </p:cNvPr>
          <p:cNvSpPr txBox="1"/>
          <p:nvPr/>
        </p:nvSpPr>
        <p:spPr>
          <a:xfrm>
            <a:off x="838200" y="2074307"/>
            <a:ext cx="9709806" cy="78319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/>
                </a:solidFill>
                <a:latin typeface="Montserrat "/>
              </a:rPr>
              <a:t>10 ноября 2022 года подписано Соглашение с </a:t>
            </a:r>
            <a:r>
              <a:rPr lang="en-US" sz="2000" dirty="0">
                <a:solidFill>
                  <a:prstClr val="black"/>
                </a:solidFill>
                <a:latin typeface="Montserrat "/>
              </a:rPr>
              <a:t>UNOPS</a:t>
            </a:r>
            <a:r>
              <a:rPr lang="ru-RU" sz="2000" dirty="0">
                <a:solidFill>
                  <a:prstClr val="black"/>
                </a:solidFill>
                <a:latin typeface="Montserrat "/>
              </a:rPr>
              <a:t> на сумму 998,000 долларов США: </a:t>
            </a:r>
            <a:r>
              <a:rPr lang="en-US" sz="2000" b="1" dirty="0">
                <a:solidFill>
                  <a:prstClr val="black"/>
                </a:solidFill>
                <a:latin typeface="Montserrat "/>
                <a:cs typeface="Segoe UI Light" panose="020B0502040204020203" pitchFamily="34" charset="0"/>
              </a:rPr>
              <a:t>202</a:t>
            </a:r>
            <a:r>
              <a:rPr lang="ru-RU" sz="2000" b="1" dirty="0">
                <a:solidFill>
                  <a:prstClr val="black"/>
                </a:solidFill>
                <a:latin typeface="Montserrat "/>
                <a:cs typeface="Segoe UI Light" panose="020B0502040204020203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Montserrat "/>
                <a:cs typeface="Segoe UI Light" panose="020B0502040204020203" pitchFamily="34" charset="0"/>
              </a:rPr>
              <a:t> – 202</a:t>
            </a:r>
            <a:r>
              <a:rPr lang="ru-RU" sz="2000" b="1" dirty="0">
                <a:solidFill>
                  <a:prstClr val="black"/>
                </a:solidFill>
                <a:latin typeface="Montserrat "/>
                <a:cs typeface="Segoe UI Light" panose="020B0502040204020203" pitchFamily="34" charset="0"/>
              </a:rPr>
              <a:t>5 (26 месяцев)</a:t>
            </a:r>
            <a:endParaRPr lang="ru-RU" dirty="0">
              <a:solidFill>
                <a:prstClr val="white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9" name="Прямоугольник 11">
            <a:extLst>
              <a:ext uri="{FF2B5EF4-FFF2-40B4-BE49-F238E27FC236}">
                <a16:creationId xmlns:a16="http://schemas.microsoft.com/office/drawing/2014/main" id="{906ADBB9-27AA-64DB-C15A-8C795D167526}"/>
              </a:ext>
            </a:extLst>
          </p:cNvPr>
          <p:cNvSpPr/>
          <p:nvPr/>
        </p:nvSpPr>
        <p:spPr>
          <a:xfrm>
            <a:off x="11118819" y="1874101"/>
            <a:ext cx="6113214" cy="427040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srgbClr val="70AD47">
                    <a:lumMod val="75000"/>
                  </a:srgbClr>
                </a:solidFill>
                <a:latin typeface="Montserrat" panose="00000500000000000000" pitchFamily="2" charset="0"/>
              </a:rPr>
              <a:t>Основные </a:t>
            </a:r>
            <a:r>
              <a:rPr lang="en-US" sz="2100" b="1" dirty="0">
                <a:solidFill>
                  <a:srgbClr val="70AD47">
                    <a:lumMod val="75000"/>
                  </a:srgbClr>
                </a:solidFill>
                <a:latin typeface="Montserrat" panose="00000500000000000000" pitchFamily="2" charset="0"/>
              </a:rPr>
              <a:t>KPI</a:t>
            </a:r>
            <a:r>
              <a:rPr lang="ru-RU" sz="2100" b="1" dirty="0">
                <a:solidFill>
                  <a:srgbClr val="70AD47">
                    <a:lumMod val="75000"/>
                  </a:srgbClr>
                </a:solidFill>
                <a:latin typeface="Montserrat" panose="00000500000000000000" pitchFamily="2" charset="0"/>
              </a:rPr>
              <a:t> по окончании проекта</a:t>
            </a:r>
          </a:p>
        </p:txBody>
      </p:sp>
      <p:sp>
        <p:nvSpPr>
          <p:cNvPr id="10" name="Прямоугольник 12">
            <a:extLst>
              <a:ext uri="{FF2B5EF4-FFF2-40B4-BE49-F238E27FC236}">
                <a16:creationId xmlns:a16="http://schemas.microsoft.com/office/drawing/2014/main" id="{E9074C0D-B1C1-1EEF-70EA-168A9233DA82}"/>
              </a:ext>
            </a:extLst>
          </p:cNvPr>
          <p:cNvSpPr/>
          <p:nvPr/>
        </p:nvSpPr>
        <p:spPr>
          <a:xfrm>
            <a:off x="11118819" y="2348338"/>
            <a:ext cx="6113214" cy="896285"/>
          </a:xfrm>
          <a:prstGeom prst="round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0"/>
              </a:rPr>
              <a:t>Страновая программа РК. Создан межведомственный координационный механизм для рассмотрения проектов в ЗКФ</a:t>
            </a:r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id="{8291633D-6B64-0353-6C34-AFF9019BA1FD}"/>
              </a:ext>
            </a:extLst>
          </p:cNvPr>
          <p:cNvSpPr/>
          <p:nvPr/>
        </p:nvSpPr>
        <p:spPr>
          <a:xfrm>
            <a:off x="11118821" y="4273787"/>
            <a:ext cx="6113214" cy="770423"/>
          </a:xfrm>
          <a:prstGeom prst="round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75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0"/>
              </a:rPr>
              <a:t>Частный сектор и участники финансового рынка и регуляторов активно вовлечены в деятельность ЗКФ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75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Прямоугольник 14">
            <a:extLst>
              <a:ext uri="{FF2B5EF4-FFF2-40B4-BE49-F238E27FC236}">
                <a16:creationId xmlns:a16="http://schemas.microsoft.com/office/drawing/2014/main" id="{DB5B3839-7151-097F-4FBC-97FA18A9F17B}"/>
              </a:ext>
            </a:extLst>
          </p:cNvPr>
          <p:cNvSpPr/>
          <p:nvPr/>
        </p:nvSpPr>
        <p:spPr>
          <a:xfrm>
            <a:off x="11118819" y="5197983"/>
            <a:ext cx="6113214" cy="761658"/>
          </a:xfrm>
          <a:prstGeom prst="round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0"/>
              </a:rPr>
              <a:t>Интегрированы механизмы «зеленого» финансирования в существующие операции банковского сектора и финансовых учреждений</a:t>
            </a:r>
          </a:p>
        </p:txBody>
      </p:sp>
      <p:sp>
        <p:nvSpPr>
          <p:cNvPr id="13" name="Прямоугольник 17">
            <a:extLst>
              <a:ext uri="{FF2B5EF4-FFF2-40B4-BE49-F238E27FC236}">
                <a16:creationId xmlns:a16="http://schemas.microsoft.com/office/drawing/2014/main" id="{EAD43F48-837D-8F71-FA8E-76A83084295D}"/>
              </a:ext>
            </a:extLst>
          </p:cNvPr>
          <p:cNvSpPr/>
          <p:nvPr/>
        </p:nvSpPr>
        <p:spPr>
          <a:xfrm>
            <a:off x="11118819" y="3387323"/>
            <a:ext cx="6113214" cy="750933"/>
          </a:xfrm>
          <a:prstGeom prst="round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75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0"/>
              </a:rPr>
              <a:t>Усилен потенциал 3-х организаций для получения аккредитации в ЗКФ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575" dirty="0">
              <a:solidFill>
                <a:prstClr val="black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Прямоугольник 20">
            <a:extLst>
              <a:ext uri="{FF2B5EF4-FFF2-40B4-BE49-F238E27FC236}">
                <a16:creationId xmlns:a16="http://schemas.microsoft.com/office/drawing/2014/main" id="{CEFBE1A7-2DAA-2E0F-E707-E75288A6F16A}"/>
              </a:ext>
            </a:extLst>
          </p:cNvPr>
          <p:cNvSpPr/>
          <p:nvPr/>
        </p:nvSpPr>
        <p:spPr>
          <a:xfrm>
            <a:off x="685800" y="2897734"/>
            <a:ext cx="9836667" cy="7259680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</a:bodyPr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Montserrat "/>
                <a:cs typeface="Mongolian Baiti" panose="03000500000000000000" pitchFamily="66" charset="0"/>
              </a:rPr>
              <a:t>Результаты работы в 2024 году</a:t>
            </a: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  <a:latin typeface="Montserrat 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Подготовлена Страновая Программа и отправлена в ЗКФ для согласования и рассмотрения.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Подготовлены 7 видеороликов по декарбонизации в для 5 промышленных секторов. 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Подготовлена медиастратегия по декарбонизации для </a:t>
            </a:r>
            <a:r>
              <a:rPr lang="en-US" sz="1650" dirty="0">
                <a:solidFill>
                  <a:prstClr val="black"/>
                </a:solidFill>
                <a:latin typeface="Montserrat" panose="00000500000000000000" pitchFamily="2" charset="-52"/>
              </a:rPr>
              <a:t>PR </a:t>
            </a: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специалистов промышленного сектора.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Проведены 5 тренингов по реализации зеленых проектов через механизмы зеленого финансирования в 5 городах, для представителей организаций из сельского, частного секторов и НПО.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Проведено 5 тренингов для банковского сектора в области зеленых облигаций/кредитов и внедрения инструментов </a:t>
            </a:r>
            <a:r>
              <a:rPr lang="en-US" sz="1650" dirty="0">
                <a:solidFill>
                  <a:prstClr val="black"/>
                </a:solidFill>
                <a:latin typeface="Montserrat" panose="00000500000000000000" pitchFamily="2" charset="-52"/>
              </a:rPr>
              <a:t>ESG</a:t>
            </a: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.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Разработаны упрощенные коэффициенты пересчета выбросов парниковых газов для банковского сектора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Разработаны типовые политики по управлению ESG-рисками, дорожная карта действий по внедрению системы ESMS для банковского сектора. 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Разработана методология для оценки климатических рисков для финансового сектора.</a:t>
            </a: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</a:endParaRPr>
          </a:p>
          <a:p>
            <a:pPr marL="257175" indent="-257175" algn="just" defTabSz="13716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</a:rPr>
              <a:t>Разработана Методика моделирования риска прорыва моренных озер для МЧС РК. </a:t>
            </a:r>
          </a:p>
        </p:txBody>
      </p:sp>
      <p:pic>
        <p:nvPicPr>
          <p:cNvPr id="16" name="Рисунок 23">
            <a:extLst>
              <a:ext uri="{FF2B5EF4-FFF2-40B4-BE49-F238E27FC236}">
                <a16:creationId xmlns:a16="http://schemas.microsoft.com/office/drawing/2014/main" id="{1A334E19-3CDD-790B-CBB4-95F1DA036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819" y="6149702"/>
            <a:ext cx="6113214" cy="3309825"/>
          </a:xfrm>
          <a:prstGeom prst="roundRect">
            <a:avLst>
              <a:gd name="adj" fmla="val 6634"/>
            </a:avLst>
          </a:prstGeom>
        </p:spPr>
      </p:pic>
      <p:sp>
        <p:nvSpPr>
          <p:cNvPr id="5" name="object 7">
            <a:extLst>
              <a:ext uri="{FF2B5EF4-FFF2-40B4-BE49-F238E27FC236}">
                <a16:creationId xmlns:a16="http://schemas.microsoft.com/office/drawing/2014/main" id="{F4B7CD17-57C1-0549-70A4-121B8CB0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59" y="561850"/>
            <a:ext cx="1365063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kern="1200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МЕЖДУНАРОДНОЕ СОТРУДНИЧЕСТВО</a:t>
            </a:r>
          </a:p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в рамках проекта </a:t>
            </a:r>
            <a:r>
              <a:rPr lang="en-US" sz="3200" b="1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READINESS-II</a:t>
            </a:r>
            <a:r>
              <a:rPr lang="ru-RU" sz="3200" b="1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 </a:t>
            </a:r>
          </a:p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(ПРОГРАММА ПОДДЕРЖКИ ГОТОВНОСТИ К ФИНАНСИРОВАНИЮ РК ЗКФ (READINESS-</a:t>
            </a:r>
            <a:r>
              <a:rPr lang="en-US" alt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II</a:t>
            </a:r>
            <a:r>
              <a:rPr lang="ru-RU" altLang="ru-RU" sz="1200" dirty="0">
                <a:solidFill>
                  <a:prstClr val="black"/>
                </a:solidFill>
                <a:latin typeface="Montserrat" panose="00000500000000000000" pitchFamily="2" charset="-52"/>
              </a:rPr>
              <a:t>)</a:t>
            </a:r>
            <a:endParaRPr lang="ru-RU" altLang="ru-RU" sz="1200" b="1" dirty="0">
              <a:solidFill>
                <a:prstClr val="black"/>
              </a:solidFill>
              <a:latin typeface="Montserrat" panose="00000500000000000000" pitchFamily="2" charset="-52"/>
              <a:ea typeface="Segoe UI Black" panose="020B0A02040204020203" pitchFamily="34" charset="0"/>
              <a:cs typeface="+mn-cs"/>
            </a:endParaRP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916B3AA7-6E3F-2C9E-36BD-119F1362D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9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571F1E1A-5E35-EB22-9D76-F75FA90D02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51274"/>
              </p:ext>
            </p:extLst>
          </p:nvPr>
        </p:nvGraphicFramePr>
        <p:xfrm>
          <a:off x="878878" y="4464630"/>
          <a:ext cx="7112794" cy="51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" name="Google Shape;153;g2af3dd36c9d_0_0"/>
          <p:cNvSpPr txBox="1"/>
          <p:nvPr/>
        </p:nvSpPr>
        <p:spPr>
          <a:xfrm>
            <a:off x="17493339" y="9637845"/>
            <a:ext cx="6579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ru-RU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2af3dd36c9d_0_0"/>
          <p:cNvSpPr txBox="1"/>
          <p:nvPr/>
        </p:nvSpPr>
        <p:spPr>
          <a:xfrm>
            <a:off x="12573000" y="1877398"/>
            <a:ext cx="4323569" cy="44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0661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1" dirty="0">
                <a:solidFill>
                  <a:srgbClr val="262626"/>
                </a:solidFill>
                <a:latin typeface="Montserrat" panose="00000500000000000000" pitchFamily="2" charset="-52"/>
              </a:rPr>
              <a:t>Бюджет:  </a:t>
            </a:r>
            <a:r>
              <a:rPr lang="ru-RU" sz="2400" b="1" dirty="0">
                <a:solidFill>
                  <a:srgbClr val="4EA72E"/>
                </a:solidFill>
                <a:latin typeface="Montserrat" panose="00000500000000000000" pitchFamily="2" charset="-52"/>
              </a:rPr>
              <a:t>$</a:t>
            </a:r>
            <a:r>
              <a:rPr lang="ru-RU" sz="2700" b="1" dirty="0">
                <a:solidFill>
                  <a:srgbClr val="4EA72E"/>
                </a:solidFill>
                <a:latin typeface="Montserrat" panose="00000500000000000000" pitchFamily="2" charset="-52"/>
              </a:rPr>
              <a:t>1 </a:t>
            </a:r>
            <a:r>
              <a:rPr lang="ru-RU" sz="2000" b="1" dirty="0">
                <a:solidFill>
                  <a:srgbClr val="4EA72E"/>
                </a:solidFill>
                <a:latin typeface="Montserrat" panose="00000500000000000000" pitchFamily="2" charset="-52"/>
              </a:rPr>
              <a:t>млн</a:t>
            </a:r>
            <a:r>
              <a:rPr lang="ru-RU" sz="2700" b="1" dirty="0">
                <a:solidFill>
                  <a:srgbClr val="4EA72E"/>
                </a:solidFill>
                <a:latin typeface="Montserrat" panose="00000500000000000000" pitchFamily="2" charset="-52"/>
              </a:rPr>
              <a:t> 433 </a:t>
            </a:r>
            <a:r>
              <a:rPr lang="ru-RU" sz="2000" b="1" dirty="0">
                <a:solidFill>
                  <a:srgbClr val="4EA72E"/>
                </a:solidFill>
                <a:latin typeface="Montserrat" panose="00000500000000000000" pitchFamily="2" charset="-52"/>
              </a:rPr>
              <a:t>тыс.</a:t>
            </a:r>
            <a:endParaRPr sz="2100" b="1" dirty="0">
              <a:solidFill>
                <a:srgbClr val="4EA72E"/>
              </a:solidFill>
              <a:latin typeface="Montserrat" panose="00000500000000000000" pitchFamily="2" charset="-52"/>
            </a:endParaRPr>
          </a:p>
        </p:txBody>
      </p:sp>
      <p:sp>
        <p:nvSpPr>
          <p:cNvPr id="156" name="Google Shape;156;g2af3dd36c9d_0_0"/>
          <p:cNvSpPr txBox="1"/>
          <p:nvPr/>
        </p:nvSpPr>
        <p:spPr>
          <a:xfrm>
            <a:off x="12414803" y="2259785"/>
            <a:ext cx="5373844" cy="66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ct val="17142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262626"/>
                </a:solidFill>
                <a:latin typeface="Montserrat" panose="00000500000000000000" pitchFamily="2" charset="-52"/>
              </a:rPr>
              <a:t>Период реализации: </a:t>
            </a:r>
            <a:r>
              <a:rPr lang="ru-RU" sz="2000" dirty="0">
                <a:solidFill>
                  <a:srgbClr val="262626"/>
                </a:solidFill>
                <a:latin typeface="Montserrat" panose="00000500000000000000" pitchFamily="2" charset="-52"/>
              </a:rPr>
              <a:t>2023 -2025 гг.</a:t>
            </a:r>
            <a:endParaRPr sz="2000" dirty="0">
              <a:solidFill>
                <a:srgbClr val="262626"/>
              </a:solidFill>
              <a:latin typeface="Montserrat" panose="00000500000000000000" pitchFamily="2" charset="-52"/>
            </a:endParaRPr>
          </a:p>
        </p:txBody>
      </p:sp>
      <p:sp>
        <p:nvSpPr>
          <p:cNvPr id="157" name="Google Shape;157;g2af3dd36c9d_0_0"/>
          <p:cNvSpPr txBox="1"/>
          <p:nvPr/>
        </p:nvSpPr>
        <p:spPr>
          <a:xfrm>
            <a:off x="513439" y="1794717"/>
            <a:ext cx="1129432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dk1"/>
                </a:solidFill>
                <a:latin typeface="Montserrat" panose="00000500000000000000" pitchFamily="2" charset="-52"/>
              </a:rPr>
              <a:t>Цель проекта: </a:t>
            </a:r>
            <a:r>
              <a:rPr lang="ru-RU" dirty="0">
                <a:solidFill>
                  <a:schemeClr val="dk1"/>
                </a:solidFill>
                <a:latin typeface="Montserrat" panose="00000500000000000000" pitchFamily="2" charset="-52"/>
              </a:rPr>
              <a:t>- продвижение инноваций в области чистых технологий посредством межотраслевого и многоуровневого подхода для сокращения выбросов парниковых газов и создания устойчивых инновационных экосистем для малых и средних предприятий, а также стартапов.</a:t>
            </a:r>
            <a:endParaRPr dirty="0">
              <a:solidFill>
                <a:schemeClr val="dk1"/>
              </a:solidFill>
              <a:latin typeface="Montserrat" panose="00000500000000000000" pitchFamily="2" charset="-52"/>
            </a:endParaRPr>
          </a:p>
        </p:txBody>
      </p:sp>
      <p:sp>
        <p:nvSpPr>
          <p:cNvPr id="158" name="Google Shape;158;g2af3dd36c9d_0_0"/>
          <p:cNvSpPr/>
          <p:nvPr/>
        </p:nvSpPr>
        <p:spPr>
          <a:xfrm>
            <a:off x="10983693" y="3183096"/>
            <a:ext cx="5955045" cy="431100"/>
          </a:xfrm>
          <a:prstGeom prst="round1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Montserrat" panose="00000500000000000000" pitchFamily="2" charset="-52"/>
              </a:rPr>
              <a:t>Результаты за 2024 год:</a:t>
            </a:r>
            <a:endParaRPr sz="1200" dirty="0">
              <a:latin typeface="Montserrat" panose="00000500000000000000" pitchFamily="2" charset="-52"/>
            </a:endParaRPr>
          </a:p>
        </p:txBody>
      </p:sp>
      <p:pic>
        <p:nvPicPr>
          <p:cNvPr id="162" name="Google Shape;162;g2af3dd36c9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6612" y="634924"/>
            <a:ext cx="756854" cy="59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af3dd36c9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76387" y="634924"/>
            <a:ext cx="1248054" cy="624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af3dd36c9d_0_0" descr="GEF Logo | GEF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52512" y="653251"/>
            <a:ext cx="1798475" cy="67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af3dd36c9d_0_0"/>
          <p:cNvSpPr txBox="1"/>
          <p:nvPr/>
        </p:nvSpPr>
        <p:spPr>
          <a:xfrm>
            <a:off x="6588800" y="5243843"/>
            <a:ext cx="1370336" cy="615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8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35%</a:t>
            </a:r>
            <a:endParaRPr sz="100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2af3dd36c9d_0_0"/>
          <p:cNvSpPr txBox="1"/>
          <p:nvPr/>
        </p:nvSpPr>
        <p:spPr>
          <a:xfrm>
            <a:off x="4858645" y="9353602"/>
            <a:ext cx="1370336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8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18%</a:t>
            </a:r>
            <a:endParaRPr sz="100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2af3dd36c9d_0_0"/>
          <p:cNvSpPr txBox="1"/>
          <p:nvPr/>
        </p:nvSpPr>
        <p:spPr>
          <a:xfrm>
            <a:off x="1781358" y="8468327"/>
            <a:ext cx="115931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8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16%</a:t>
            </a:r>
            <a:endParaRPr sz="100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2af3dd36c9d_0_0"/>
          <p:cNvSpPr txBox="1"/>
          <p:nvPr/>
        </p:nvSpPr>
        <p:spPr>
          <a:xfrm>
            <a:off x="1161484" y="6346038"/>
            <a:ext cx="1239747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8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14%</a:t>
            </a:r>
            <a:endParaRPr sz="100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af3dd36c9d_0_0"/>
          <p:cNvSpPr txBox="1"/>
          <p:nvPr/>
        </p:nvSpPr>
        <p:spPr>
          <a:xfrm>
            <a:off x="3336230" y="4142731"/>
            <a:ext cx="1044469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8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8%</a:t>
            </a:r>
            <a:endParaRPr sz="100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af3dd36c9d_0_0"/>
          <p:cNvSpPr txBox="1"/>
          <p:nvPr/>
        </p:nvSpPr>
        <p:spPr>
          <a:xfrm>
            <a:off x="2252294" y="4690983"/>
            <a:ext cx="922118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r>
              <a:rPr lang="ru-RU" sz="28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8%</a:t>
            </a:r>
            <a:endParaRPr sz="100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af3dd36c9d_0_0"/>
          <p:cNvSpPr txBox="1"/>
          <p:nvPr/>
        </p:nvSpPr>
        <p:spPr>
          <a:xfrm>
            <a:off x="6821959" y="5781644"/>
            <a:ext cx="20709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управление отходами</a:t>
            </a:r>
            <a:endParaRPr sz="100" i="1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af3dd36c9d_0_0"/>
          <p:cNvSpPr txBox="1"/>
          <p:nvPr/>
        </p:nvSpPr>
        <p:spPr>
          <a:xfrm>
            <a:off x="5772768" y="9002180"/>
            <a:ext cx="30024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энерго-</a:t>
            </a:r>
            <a:endParaRPr sz="1600" b="1" i="1" dirty="0">
              <a:solidFill>
                <a:srgbClr val="1D406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эффективность</a:t>
            </a:r>
            <a:endParaRPr sz="100" i="1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af3dd36c9d_0_0"/>
          <p:cNvSpPr txBox="1"/>
          <p:nvPr/>
        </p:nvSpPr>
        <p:spPr>
          <a:xfrm>
            <a:off x="532513" y="9090179"/>
            <a:ext cx="3035092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эффект. использование воды</a:t>
            </a:r>
            <a:endParaRPr sz="100" b="1" i="1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af3dd36c9d_0_0"/>
          <p:cNvSpPr txBox="1"/>
          <p:nvPr/>
        </p:nvSpPr>
        <p:spPr>
          <a:xfrm>
            <a:off x="1066784" y="6819900"/>
            <a:ext cx="95469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20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ВИЭ</a:t>
            </a:r>
            <a:endParaRPr sz="200" i="1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af3dd36c9d_0_0"/>
          <p:cNvSpPr txBox="1"/>
          <p:nvPr/>
        </p:nvSpPr>
        <p:spPr>
          <a:xfrm>
            <a:off x="1171552" y="4895304"/>
            <a:ext cx="16785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чистый транспорт</a:t>
            </a:r>
            <a:endParaRPr sz="100" i="1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af3dd36c9d_0_0"/>
          <p:cNvSpPr txBox="1"/>
          <p:nvPr/>
        </p:nvSpPr>
        <p:spPr>
          <a:xfrm>
            <a:off x="4065591" y="3849389"/>
            <a:ext cx="330887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b="1" i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передовые материалы и химикаты</a:t>
            </a:r>
            <a:endParaRPr sz="100" i="1" dirty="0">
              <a:solidFill>
                <a:srgbClr val="000000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af3dd36c9d_0_0"/>
          <p:cNvSpPr txBox="1"/>
          <p:nvPr/>
        </p:nvSpPr>
        <p:spPr>
          <a:xfrm>
            <a:off x="2029702" y="3071643"/>
            <a:ext cx="5827707" cy="64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ru-RU" sz="2000" b="1" dirty="0">
                <a:latin typeface="Montserrat" panose="00000500000000000000" pitchFamily="2" charset="-52"/>
                <a:ea typeface="Arial"/>
                <a:cs typeface="Arial"/>
                <a:sym typeface="Arial"/>
              </a:rPr>
              <a:t>Отрасли проектов 2023-2024 гг.</a:t>
            </a:r>
            <a:endParaRPr sz="2000" b="1" dirty="0"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cxnSp>
        <p:nvCxnSpPr>
          <p:cNvPr id="188" name="Google Shape;188;g2af3dd36c9d_0_0"/>
          <p:cNvCxnSpPr/>
          <p:nvPr/>
        </p:nvCxnSpPr>
        <p:spPr>
          <a:xfrm>
            <a:off x="927210" y="3670448"/>
            <a:ext cx="7615350" cy="1485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g2af3dd36c9d_0_0"/>
          <p:cNvCxnSpPr/>
          <p:nvPr/>
        </p:nvCxnSpPr>
        <p:spPr>
          <a:xfrm>
            <a:off x="9992282" y="3670448"/>
            <a:ext cx="7615350" cy="14850"/>
          </a:xfrm>
          <a:prstGeom prst="straightConnector1">
            <a:avLst/>
          </a:prstGeom>
          <a:noFill/>
          <a:ln w="9525" cap="flat" cmpd="sng">
            <a:solidFill>
              <a:srgbClr val="385623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A7A6892-1E6A-A8E1-5F43-29C022BF870E}"/>
              </a:ext>
            </a:extLst>
          </p:cNvPr>
          <p:cNvGrpSpPr/>
          <p:nvPr/>
        </p:nvGrpSpPr>
        <p:grpSpPr>
          <a:xfrm>
            <a:off x="9292410" y="6423421"/>
            <a:ext cx="8399966" cy="908959"/>
            <a:chOff x="9643256" y="6751074"/>
            <a:chExt cx="8399966" cy="908959"/>
          </a:xfrm>
        </p:grpSpPr>
        <p:sp>
          <p:nvSpPr>
            <p:cNvPr id="160" name="Google Shape;160;g2af3dd36c9d_0_0"/>
            <p:cNvSpPr/>
            <p:nvPr/>
          </p:nvSpPr>
          <p:spPr>
            <a:xfrm>
              <a:off x="10514460" y="6754633"/>
              <a:ext cx="7528762" cy="90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 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  <a:p>
              <a:pPr algn="just">
                <a:spcBef>
                  <a:spcPts val="15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Проведено 3 мероприятия </a:t>
              </a:r>
              <a:r>
                <a:rPr lang="ru-RU" sz="1650" dirty="0" err="1">
                  <a:solidFill>
                    <a:srgbClr val="151857"/>
                  </a:solidFill>
                  <a:latin typeface="Montserrat" panose="00000500000000000000" pitchFamily="2" charset="-52"/>
                </a:rPr>
                <a:t>Investor</a:t>
              </a: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 Connect (февраль, сентябрь, декабрь 2024 года), где установлено 52 контакта с финансовыми институтами;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  <a:p>
              <a:pPr algn="just">
                <a:spcBef>
                  <a:spcPts val="150"/>
                </a:spcBef>
                <a:spcAft>
                  <a:spcPts val="0"/>
                </a:spcAft>
              </a:pP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60816F59-7883-AD48-05C8-E2845F206E5B}"/>
                </a:ext>
              </a:extLst>
            </p:cNvPr>
            <p:cNvGrpSpPr/>
            <p:nvPr/>
          </p:nvGrpSpPr>
          <p:grpSpPr>
            <a:xfrm>
              <a:off x="9643256" y="6751074"/>
              <a:ext cx="792450" cy="819900"/>
              <a:chOff x="10323722" y="6751074"/>
              <a:chExt cx="792450" cy="819900"/>
            </a:xfrm>
          </p:grpSpPr>
          <p:sp>
            <p:nvSpPr>
              <p:cNvPr id="152" name="Google Shape;152;g2af3dd36c9d_0_0"/>
              <p:cNvSpPr/>
              <p:nvPr/>
            </p:nvSpPr>
            <p:spPr>
              <a:xfrm>
                <a:off x="10323722" y="6751074"/>
                <a:ext cx="792450" cy="819900"/>
              </a:xfrm>
              <a:prstGeom prst="ellipse">
                <a:avLst/>
              </a:pr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275" tIns="274275" rIns="274275" bIns="27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600"/>
                </a:pPr>
                <a:endParaRPr sz="6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2af3dd36c9d_0_0"/>
              <p:cNvSpPr/>
              <p:nvPr/>
            </p:nvSpPr>
            <p:spPr>
              <a:xfrm>
                <a:off x="10424866" y="6881260"/>
                <a:ext cx="542318" cy="545852"/>
              </a:xfrm>
              <a:custGeom>
                <a:avLst/>
                <a:gdLst/>
                <a:ahLst/>
                <a:cxnLst/>
                <a:rect l="l" t="t" r="r" b="b"/>
                <a:pathLst>
                  <a:path w="600075" h="573072" extrusionOk="0">
                    <a:moveTo>
                      <a:pt x="0" y="0"/>
                    </a:moveTo>
                    <a:lnTo>
                      <a:pt x="600075" y="0"/>
                    </a:lnTo>
                    <a:lnTo>
                      <a:pt x="600075" y="573072"/>
                    </a:lnTo>
                    <a:lnTo>
                      <a:pt x="0" y="57307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21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5949D391-123B-FDE6-2332-8AD9AF25845D}"/>
              </a:ext>
            </a:extLst>
          </p:cNvPr>
          <p:cNvGrpSpPr/>
          <p:nvPr/>
        </p:nvGrpSpPr>
        <p:grpSpPr>
          <a:xfrm>
            <a:off x="9292410" y="5284447"/>
            <a:ext cx="8496237" cy="819900"/>
            <a:chOff x="9623742" y="5831505"/>
            <a:chExt cx="8496237" cy="819900"/>
          </a:xfrm>
        </p:grpSpPr>
        <p:sp>
          <p:nvSpPr>
            <p:cNvPr id="161" name="Google Shape;161;g2af3dd36c9d_0_0"/>
            <p:cNvSpPr txBox="1"/>
            <p:nvPr/>
          </p:nvSpPr>
          <p:spPr>
            <a:xfrm>
              <a:off x="10591217" y="5921469"/>
              <a:ext cx="7528762" cy="675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Отобрано 32 стартапа, 24 из которых прошли акселерацию GCIP-Kazakhstan 2024;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6BB3AE47-0114-C10B-D1D2-C7EF34DDCD89}"/>
                </a:ext>
              </a:extLst>
            </p:cNvPr>
            <p:cNvGrpSpPr/>
            <p:nvPr/>
          </p:nvGrpSpPr>
          <p:grpSpPr>
            <a:xfrm>
              <a:off x="9623742" y="5831505"/>
              <a:ext cx="792450" cy="819900"/>
              <a:chOff x="10304208" y="5831505"/>
              <a:chExt cx="792450" cy="819900"/>
            </a:xfrm>
          </p:grpSpPr>
          <p:sp>
            <p:nvSpPr>
              <p:cNvPr id="194" name="Google Shape;194;g2af3dd36c9d_0_0"/>
              <p:cNvSpPr/>
              <p:nvPr/>
            </p:nvSpPr>
            <p:spPr>
              <a:xfrm>
                <a:off x="10304208" y="5831505"/>
                <a:ext cx="792450" cy="819900"/>
              </a:xfrm>
              <a:prstGeom prst="ellipse">
                <a:avLst/>
              </a:pr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275" tIns="274275" rIns="274275" bIns="27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600"/>
                </a:pPr>
                <a:endParaRPr sz="6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96" name="Google Shape;196;g2af3dd36c9d_0_0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10422455" y="5927093"/>
                <a:ext cx="555944" cy="5699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E7AF910E-CC16-A475-3CB3-C825827206F8}"/>
              </a:ext>
            </a:extLst>
          </p:cNvPr>
          <p:cNvGrpSpPr/>
          <p:nvPr/>
        </p:nvGrpSpPr>
        <p:grpSpPr>
          <a:xfrm>
            <a:off x="9329305" y="7461090"/>
            <a:ext cx="8238854" cy="1137600"/>
            <a:chOff x="9591945" y="7638489"/>
            <a:chExt cx="8238854" cy="1137600"/>
          </a:xfrm>
        </p:grpSpPr>
        <p:sp>
          <p:nvSpPr>
            <p:cNvPr id="159" name="Google Shape;159;g2af3dd36c9d_0_0"/>
            <p:cNvSpPr/>
            <p:nvPr/>
          </p:nvSpPr>
          <p:spPr>
            <a:xfrm>
              <a:off x="10540672" y="7638489"/>
              <a:ext cx="7290127" cy="1137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 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  <a:p>
              <a:pPr algn="just">
                <a:spcBef>
                  <a:spcPts val="15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12 декабря проведен Национальный форум GCIP Kazakhstan 2024, по результатам которого были определены 5 национальных победителей в области чистых технологий;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  <a:p>
              <a:pPr algn="just">
                <a:spcBef>
                  <a:spcPts val="150"/>
                </a:spcBef>
                <a:spcAft>
                  <a:spcPts val="0"/>
                </a:spcAft>
              </a:pP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0B2C7A0-59A1-01CB-FDAD-CF44BDAB30A0}"/>
                </a:ext>
              </a:extLst>
            </p:cNvPr>
            <p:cNvGrpSpPr/>
            <p:nvPr/>
          </p:nvGrpSpPr>
          <p:grpSpPr>
            <a:xfrm>
              <a:off x="9591945" y="7764033"/>
              <a:ext cx="792450" cy="819900"/>
              <a:chOff x="10272411" y="7764033"/>
              <a:chExt cx="792450" cy="819900"/>
            </a:xfrm>
          </p:grpSpPr>
          <p:sp>
            <p:nvSpPr>
              <p:cNvPr id="192" name="Google Shape;192;g2af3dd36c9d_0_0"/>
              <p:cNvSpPr/>
              <p:nvPr/>
            </p:nvSpPr>
            <p:spPr>
              <a:xfrm>
                <a:off x="10272411" y="7764033"/>
                <a:ext cx="792450" cy="819900"/>
              </a:xfrm>
              <a:prstGeom prst="ellipse">
                <a:avLst/>
              </a:pr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275" tIns="274275" rIns="274275" bIns="27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600"/>
                </a:pPr>
                <a:endParaRPr sz="6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g2af3dd36c9d_0_0"/>
              <p:cNvSpPr/>
              <p:nvPr/>
            </p:nvSpPr>
            <p:spPr>
              <a:xfrm>
                <a:off x="10398485" y="7884180"/>
                <a:ext cx="555605" cy="546234"/>
              </a:xfrm>
              <a:custGeom>
                <a:avLst/>
                <a:gdLst/>
                <a:ahLst/>
                <a:cxnLst/>
                <a:rect l="l" t="t" r="r" b="b"/>
                <a:pathLst>
                  <a:path w="809625" h="813756" extrusionOk="0">
                    <a:moveTo>
                      <a:pt x="0" y="0"/>
                    </a:moveTo>
                    <a:lnTo>
                      <a:pt x="809625" y="0"/>
                    </a:lnTo>
                    <a:lnTo>
                      <a:pt x="809625" y="813755"/>
                    </a:lnTo>
                    <a:lnTo>
                      <a:pt x="0" y="813755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9">
                  <a:alphaModFix/>
                </a:blip>
                <a:stretch>
                  <a:fillRect l="-1739" t="-1419" r="-1869" b="-1669"/>
                </a:stretch>
              </a:blipFill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30700C6C-522A-3934-8EF3-DFFA00337A29}"/>
              </a:ext>
            </a:extLst>
          </p:cNvPr>
          <p:cNvGrpSpPr/>
          <p:nvPr/>
        </p:nvGrpSpPr>
        <p:grpSpPr>
          <a:xfrm>
            <a:off x="9332151" y="8813849"/>
            <a:ext cx="8204211" cy="819900"/>
            <a:chOff x="9626588" y="8869764"/>
            <a:chExt cx="8204211" cy="819900"/>
          </a:xfrm>
        </p:grpSpPr>
        <p:sp>
          <p:nvSpPr>
            <p:cNvPr id="191" name="Google Shape;191;g2af3dd36c9d_0_0"/>
            <p:cNvSpPr/>
            <p:nvPr/>
          </p:nvSpPr>
          <p:spPr>
            <a:xfrm>
              <a:off x="10569137" y="8883311"/>
              <a:ext cx="7261662" cy="74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 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  <a:p>
              <a:pPr algn="just">
                <a:spcBef>
                  <a:spcPts val="15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Доля женщин среди победителей программы составила 40%, отражая успешность гендерной политики.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  <a:p>
              <a:pPr algn="just">
                <a:spcBef>
                  <a:spcPts val="150"/>
                </a:spcBef>
                <a:spcAft>
                  <a:spcPts val="0"/>
                </a:spcAft>
              </a:pP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A88716CB-8B51-45B2-5029-B416DBD32A65}"/>
                </a:ext>
              </a:extLst>
            </p:cNvPr>
            <p:cNvGrpSpPr/>
            <p:nvPr/>
          </p:nvGrpSpPr>
          <p:grpSpPr>
            <a:xfrm>
              <a:off x="9626588" y="8869764"/>
              <a:ext cx="792450" cy="819900"/>
              <a:chOff x="10307054" y="8869764"/>
              <a:chExt cx="792450" cy="819900"/>
            </a:xfrm>
          </p:grpSpPr>
          <p:sp>
            <p:nvSpPr>
              <p:cNvPr id="195" name="Google Shape;195;g2af3dd36c9d_0_0"/>
              <p:cNvSpPr/>
              <p:nvPr/>
            </p:nvSpPr>
            <p:spPr>
              <a:xfrm>
                <a:off x="10307054" y="8869764"/>
                <a:ext cx="792450" cy="819900"/>
              </a:xfrm>
              <a:prstGeom prst="ellipse">
                <a:avLst/>
              </a:pr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275" tIns="274275" rIns="274275" bIns="27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600"/>
                </a:pPr>
                <a:endParaRPr sz="6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2af3dd36c9d_0_0"/>
              <p:cNvSpPr/>
              <p:nvPr/>
            </p:nvSpPr>
            <p:spPr>
              <a:xfrm>
                <a:off x="10463788" y="8978747"/>
                <a:ext cx="480575" cy="546368"/>
              </a:xfrm>
              <a:custGeom>
                <a:avLst/>
                <a:gdLst/>
                <a:ahLst/>
                <a:cxnLst/>
                <a:rect l="l" t="t" r="r" b="b"/>
                <a:pathLst>
                  <a:path w="762816" h="762816" extrusionOk="0">
                    <a:moveTo>
                      <a:pt x="0" y="0"/>
                    </a:moveTo>
                    <a:lnTo>
                      <a:pt x="762815" y="0"/>
                    </a:lnTo>
                    <a:lnTo>
                      <a:pt x="762815" y="762816"/>
                    </a:lnTo>
                    <a:lnTo>
                      <a:pt x="0" y="76281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B5CB5FD-8840-255E-28CC-93FA01C8CA72}"/>
              </a:ext>
            </a:extLst>
          </p:cNvPr>
          <p:cNvGrpSpPr/>
          <p:nvPr/>
        </p:nvGrpSpPr>
        <p:grpSpPr>
          <a:xfrm>
            <a:off x="9271325" y="4193959"/>
            <a:ext cx="8502006" cy="856107"/>
            <a:chOff x="9656636" y="4853213"/>
            <a:chExt cx="8502006" cy="856107"/>
          </a:xfrm>
        </p:grpSpPr>
        <p:sp>
          <p:nvSpPr>
            <p:cNvPr id="199" name="Google Shape;199;g2af3dd36c9d_0_0"/>
            <p:cNvSpPr/>
            <p:nvPr/>
          </p:nvSpPr>
          <p:spPr>
            <a:xfrm>
              <a:off x="10629880" y="4880420"/>
              <a:ext cx="7528762" cy="828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ru-RU" sz="1650" dirty="0">
                  <a:solidFill>
                    <a:srgbClr val="151857"/>
                  </a:solidFill>
                  <a:latin typeface="Montserrat" panose="00000500000000000000" pitchFamily="2" charset="-52"/>
                </a:rPr>
                <a:t>С 28 по 31 июля 2024 года проведена Национальная академия, в рамках которой были проведены обучающие тренинги и семинары;</a:t>
              </a:r>
              <a:endParaRPr sz="1650" dirty="0">
                <a:solidFill>
                  <a:srgbClr val="151857"/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DF667C6-7DF9-A10B-46CF-EB553176A847}"/>
                </a:ext>
              </a:extLst>
            </p:cNvPr>
            <p:cNvGrpSpPr/>
            <p:nvPr/>
          </p:nvGrpSpPr>
          <p:grpSpPr>
            <a:xfrm>
              <a:off x="9656636" y="4853213"/>
              <a:ext cx="792450" cy="819900"/>
              <a:chOff x="10337102" y="4853213"/>
              <a:chExt cx="792450" cy="819900"/>
            </a:xfrm>
          </p:grpSpPr>
          <p:sp>
            <p:nvSpPr>
              <p:cNvPr id="200" name="Google Shape;200;g2af3dd36c9d_0_0"/>
              <p:cNvSpPr/>
              <p:nvPr/>
            </p:nvSpPr>
            <p:spPr>
              <a:xfrm>
                <a:off x="10337102" y="4853213"/>
                <a:ext cx="792450" cy="819900"/>
              </a:xfrm>
              <a:prstGeom prst="ellipse">
                <a:avLst/>
              </a:prstGeom>
              <a:solidFill>
                <a:srgbClr val="1F497D"/>
              </a:solidFill>
              <a:ln w="9525" cap="flat" cmpd="sng">
                <a:solidFill>
                  <a:srgbClr val="1F497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274275" tIns="274275" rIns="274275" bIns="27427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600"/>
                </a:pPr>
                <a:endParaRPr sz="69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2af3dd36c9d_0_0"/>
              <p:cNvSpPr/>
              <p:nvPr/>
            </p:nvSpPr>
            <p:spPr>
              <a:xfrm>
                <a:off x="10494137" y="5024429"/>
                <a:ext cx="477618" cy="517107"/>
              </a:xfrm>
              <a:custGeom>
                <a:avLst/>
                <a:gdLst/>
                <a:ahLst/>
                <a:cxnLst/>
                <a:rect l="l" t="t" r="r" b="b"/>
                <a:pathLst>
                  <a:path w="568593" h="534477" extrusionOk="0">
                    <a:moveTo>
                      <a:pt x="0" y="0"/>
                    </a:moveTo>
                    <a:lnTo>
                      <a:pt x="568592" y="0"/>
                    </a:lnTo>
                    <a:lnTo>
                      <a:pt x="568592" y="534478"/>
                    </a:lnTo>
                    <a:lnTo>
                      <a:pt x="0" y="534478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137138" tIns="68550" rIns="137138" bIns="68550" anchor="t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sz="2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ECCFBDD9-3D7F-24A1-54B6-C0F4608C60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CEC098E8-461B-4CBC-0695-EB9B45471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4" y="580409"/>
            <a:ext cx="49488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r>
              <a:rPr lang="en-US" sz="3600" dirty="0"/>
              <a:t> </a:t>
            </a:r>
          </a:p>
        </p:txBody>
      </p:sp>
      <p:sp>
        <p:nvSpPr>
          <p:cNvPr id="12" name="Google Shape;170;g2af3dd36c9d_0_0">
            <a:extLst>
              <a:ext uri="{FF2B5EF4-FFF2-40B4-BE49-F238E27FC236}">
                <a16:creationId xmlns:a16="http://schemas.microsoft.com/office/drawing/2014/main" id="{E6B128A4-876C-0015-04AF-32A8BA233B1A}"/>
              </a:ext>
            </a:extLst>
          </p:cNvPr>
          <p:cNvSpPr txBox="1"/>
          <p:nvPr/>
        </p:nvSpPr>
        <p:spPr>
          <a:xfrm>
            <a:off x="4065591" y="7288188"/>
            <a:ext cx="877965" cy="80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ru-RU" sz="40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77</a:t>
            </a:r>
            <a:endParaRPr sz="4000" b="1" dirty="0">
              <a:solidFill>
                <a:srgbClr val="1D406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71;g2af3dd36c9d_0_0">
            <a:extLst>
              <a:ext uri="{FF2B5EF4-FFF2-40B4-BE49-F238E27FC236}">
                <a16:creationId xmlns:a16="http://schemas.microsoft.com/office/drawing/2014/main" id="{A70569B9-7FD8-E101-CF33-F574609662CB}"/>
              </a:ext>
            </a:extLst>
          </p:cNvPr>
          <p:cNvSpPr txBox="1"/>
          <p:nvPr/>
        </p:nvSpPr>
        <p:spPr>
          <a:xfrm>
            <a:off x="3540602" y="7935680"/>
            <a:ext cx="2000022" cy="67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прошли отбор</a:t>
            </a:r>
            <a:br>
              <a:rPr lang="ru-RU" sz="1600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</a:br>
            <a:r>
              <a:rPr lang="ru-RU" sz="1600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и обучение</a:t>
            </a:r>
            <a:endParaRPr sz="1600" dirty="0">
              <a:solidFill>
                <a:srgbClr val="1D406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72;g2af3dd36c9d_0_0">
            <a:extLst>
              <a:ext uri="{FF2B5EF4-FFF2-40B4-BE49-F238E27FC236}">
                <a16:creationId xmlns:a16="http://schemas.microsoft.com/office/drawing/2014/main" id="{6EA0B63A-D5E6-4E31-E97F-FD25A151EB50}"/>
              </a:ext>
            </a:extLst>
          </p:cNvPr>
          <p:cNvSpPr txBox="1"/>
          <p:nvPr/>
        </p:nvSpPr>
        <p:spPr>
          <a:xfrm>
            <a:off x="3593885" y="6081190"/>
            <a:ext cx="1702017" cy="73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</a:pPr>
            <a:r>
              <a:rPr lang="ru-RU" sz="36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&gt;</a:t>
            </a:r>
            <a:r>
              <a:rPr lang="ru-RU" sz="3600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 </a:t>
            </a:r>
            <a:r>
              <a:rPr lang="ru-RU" sz="3600" b="1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230 </a:t>
            </a:r>
            <a:endParaRPr sz="3600" dirty="0">
              <a:solidFill>
                <a:srgbClr val="1D406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73;g2af3dd36c9d_0_0">
            <a:extLst>
              <a:ext uri="{FF2B5EF4-FFF2-40B4-BE49-F238E27FC236}">
                <a16:creationId xmlns:a16="http://schemas.microsoft.com/office/drawing/2014/main" id="{B4CD8008-1363-2A5A-816F-A65BE88F7A58}"/>
              </a:ext>
            </a:extLst>
          </p:cNvPr>
          <p:cNvSpPr txBox="1"/>
          <p:nvPr/>
        </p:nvSpPr>
        <p:spPr>
          <a:xfrm>
            <a:off x="3782717" y="5456945"/>
            <a:ext cx="1322683" cy="67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63" tIns="91463" rIns="91463" bIns="91463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ru-RU" sz="1600" dirty="0">
                <a:solidFill>
                  <a:srgbClr val="1D406F"/>
                </a:solidFill>
                <a:latin typeface="Montserrat" panose="00000500000000000000" pitchFamily="2" charset="-52"/>
                <a:ea typeface="Arial"/>
                <a:cs typeface="Arial"/>
                <a:sym typeface="Arial"/>
              </a:rPr>
              <a:t>заявок получено</a:t>
            </a:r>
            <a:endParaRPr sz="1600" dirty="0">
              <a:solidFill>
                <a:srgbClr val="1D406F"/>
              </a:solidFill>
              <a:latin typeface="Montserrat" panose="00000500000000000000" pitchFamily="2" charset="-52"/>
              <a:ea typeface="Arial"/>
              <a:cs typeface="Arial"/>
              <a:sym typeface="Arial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529873CA-6809-AFD1-4841-AF31656EC20E}"/>
              </a:ext>
            </a:extLst>
          </p:cNvPr>
          <p:cNvSpPr/>
          <p:nvPr/>
        </p:nvSpPr>
        <p:spPr>
          <a:xfrm>
            <a:off x="4171072" y="6743700"/>
            <a:ext cx="598262" cy="539431"/>
          </a:xfrm>
          <a:prstGeom prst="downArrow">
            <a:avLst>
              <a:gd name="adj1" fmla="val 44905"/>
              <a:gd name="adj2" fmla="val 50000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0526631-9068-0C20-331A-7FF4220BB08F}"/>
              </a:ext>
            </a:extLst>
          </p:cNvPr>
          <p:cNvSpPr/>
          <p:nvPr/>
        </p:nvSpPr>
        <p:spPr>
          <a:xfrm>
            <a:off x="12332956" y="1618664"/>
            <a:ext cx="5392642" cy="1305858"/>
          </a:xfrm>
          <a:prstGeom prst="roundRect">
            <a:avLst/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7BB10BD-6BB1-6750-67EA-FA10445AC35D}"/>
              </a:ext>
            </a:extLst>
          </p:cNvPr>
          <p:cNvSpPr/>
          <p:nvPr/>
        </p:nvSpPr>
        <p:spPr>
          <a:xfrm>
            <a:off x="297520" y="1642002"/>
            <a:ext cx="11742080" cy="1309307"/>
          </a:xfrm>
          <a:prstGeom prst="roundRect">
            <a:avLst/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9704236-27B4-0D01-5DE0-B53644827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01" y="495300"/>
            <a:ext cx="102116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kern="1200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МЕЖДУНАРОДНОЕ СОТРУДНИЧЕСТВО</a:t>
            </a:r>
          </a:p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в рамках проекта </a:t>
            </a:r>
            <a:r>
              <a:rPr lang="en-US" sz="3200" b="1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GCIP-KAZAKHSTAN</a:t>
            </a:r>
            <a:endParaRPr lang="ru-RU" altLang="ru-RU" sz="3200" b="1" dirty="0">
              <a:solidFill>
                <a:prstClr val="black"/>
              </a:solidFill>
              <a:latin typeface="Montserrat "/>
              <a:ea typeface="Segoe UI Black" panose="020B0A02040204020203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ject 3">
            <a:extLst>
              <a:ext uri="{FF2B5EF4-FFF2-40B4-BE49-F238E27FC236}">
                <a16:creationId xmlns:a16="http://schemas.microsoft.com/office/drawing/2014/main" id="{2157FADE-5054-9417-8FFF-A84B5679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160" y="3895104"/>
            <a:ext cx="6640978" cy="514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object 7">
            <a:extLst>
              <a:ext uri="{FF2B5EF4-FFF2-40B4-BE49-F238E27FC236}">
                <a16:creationId xmlns:a16="http://schemas.microsoft.com/office/drawing/2014/main" id="{D98154CD-87FC-E6B9-A0D7-5B231167C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1677" y="3676363"/>
            <a:ext cx="9151750" cy="269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5600" indent="-342900" eaLnBrk="1" hangingPunct="1">
              <a:lnSpc>
                <a:spcPct val="114000"/>
              </a:lnSpc>
              <a:spcBef>
                <a:spcPts val="1525"/>
              </a:spcBef>
              <a:buFont typeface="Wingdings" panose="05000000000000000000" pitchFamily="2" charset="2"/>
              <a:buChar char="Ø"/>
            </a:pPr>
            <a:r>
              <a:rPr lang="ru-RU" altLang="ru-RU" sz="2000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Принято участие </a:t>
            </a:r>
          </a:p>
          <a:p>
            <a:pPr eaLnBrk="1" hangingPunct="1">
              <a:lnSpc>
                <a:spcPct val="114000"/>
              </a:lnSpc>
              <a:spcBef>
                <a:spcPts val="1525"/>
              </a:spcBef>
            </a:pPr>
            <a:r>
              <a:rPr lang="ru-RU" altLang="ru-RU" sz="2000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в </a:t>
            </a:r>
            <a:r>
              <a:rPr lang="ru-RU" altLang="ru-RU" sz="2000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 обучающих семинарах с посещением промышленных объектов АО “Алюминий Казахстан” и</a:t>
            </a:r>
            <a:endParaRPr lang="ru-RU" altLang="ru-RU" sz="2000" dirty="0">
              <a:solidFill>
                <a:srgbClr val="000000"/>
              </a:solidFill>
              <a:latin typeface="Montserrat" panose="00000500000000000000" pitchFamily="2" charset="-52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388"/>
              </a:spcBef>
            </a:pPr>
            <a:r>
              <a:rPr lang="ru-RU" altLang="ru-RU" sz="2000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АО “Казахстанский электролизный завод”</a:t>
            </a:r>
          </a:p>
          <a:p>
            <a:pPr eaLnBrk="1" hangingPunct="1">
              <a:spcBef>
                <a:spcPts val="388"/>
              </a:spcBef>
            </a:pPr>
            <a:endParaRPr lang="ru-RU" altLang="ru-RU" sz="2000" dirty="0">
              <a:solidFill>
                <a:srgbClr val="000000"/>
              </a:solidFill>
              <a:latin typeface="Montserrat" panose="00000500000000000000" pitchFamily="2" charset="-52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55600" indent="-342900" eaLnBrk="1" hangingPunct="1">
              <a:spcBef>
                <a:spcPts val="388"/>
              </a:spcBef>
              <a:buFont typeface="Wingdings" panose="05000000000000000000" pitchFamily="2" charset="2"/>
              <a:buChar char="Ø"/>
            </a:pPr>
            <a:r>
              <a:rPr lang="ru-RU" altLang="ru-RU" sz="2000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Привлечены </a:t>
            </a:r>
          </a:p>
          <a:p>
            <a:pPr eaLnBrk="1" hangingPunct="1">
              <a:spcBef>
                <a:spcPts val="388"/>
              </a:spcBef>
            </a:pPr>
            <a:r>
              <a:rPr lang="ru-RU" altLang="ru-RU" sz="2000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2000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 международных и </a:t>
            </a:r>
            <a:r>
              <a:rPr lang="ru-RU" altLang="ru-RU" sz="2000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sz="2000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 национальных экспертов</a:t>
            </a:r>
            <a:endParaRPr lang="ru-RU" altLang="ru-RU" sz="2000" dirty="0">
              <a:solidFill>
                <a:srgbClr val="000000"/>
              </a:solidFill>
              <a:latin typeface="Montserrat" panose="00000500000000000000" pitchFamily="2" charset="-52"/>
              <a:ea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1197A56-5043-84E1-298C-63D2EF2DF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59" y="2307840"/>
            <a:ext cx="9360787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r>
              <a:rPr lang="ru-RU" altLang="ru-RU" sz="2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eaLnBrk="1" hangingPunct="1">
              <a:lnSpc>
                <a:spcPct val="116000"/>
              </a:lnSpc>
              <a:spcBef>
                <a:spcPts val="100"/>
              </a:spcBef>
            </a:pPr>
            <a:r>
              <a:rPr lang="ru-RU" altLang="ru-RU" sz="2000" b="1" dirty="0">
                <a:solidFill>
                  <a:srgbClr val="4EA72E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«Укрепление партнерства в области НДТ с акцентом на региональное взаимодействие»</a:t>
            </a:r>
          </a:p>
        </p:txBody>
      </p:sp>
      <p:sp>
        <p:nvSpPr>
          <p:cNvPr id="6" name="Прямоугольник: скругленные углы 16">
            <a:extLst>
              <a:ext uri="{FF2B5EF4-FFF2-40B4-BE49-F238E27FC236}">
                <a16:creationId xmlns:a16="http://schemas.microsoft.com/office/drawing/2014/main" id="{3FC7AAE4-B703-F19E-3710-95EF251B5A22}"/>
              </a:ext>
            </a:extLst>
          </p:cNvPr>
          <p:cNvSpPr/>
          <p:nvPr/>
        </p:nvSpPr>
        <p:spPr>
          <a:xfrm>
            <a:off x="1764413" y="8717817"/>
            <a:ext cx="9513187" cy="770129"/>
          </a:xfrm>
          <a:prstGeom prst="roundRect">
            <a:avLst>
              <a:gd name="adj" fmla="val 16862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Ведутся переговоры по продолжению сотрудничества                      в рамках справочников по НДТ и КТА 2025–2026 гг.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A93C490-9E9A-E5D2-E686-18583DFE7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413" y="7257538"/>
            <a:ext cx="9513187" cy="11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6000"/>
              </a:lnSpc>
              <a:spcBef>
                <a:spcPts val="613"/>
              </a:spcBef>
            </a:pPr>
            <a:r>
              <a:rPr lang="ru-RU" altLang="ru-RU" sz="2200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На безвозмездной основе в качестве независимых экспертов – консультантов, были получены </a:t>
            </a:r>
            <a:r>
              <a:rPr lang="ru-RU" altLang="ru-RU" sz="22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отзывы международных экспертов</a:t>
            </a:r>
            <a:r>
              <a:rPr lang="ru-RU" altLang="ru-RU" sz="2200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(Индия, Испания, Южная Корея)</a:t>
            </a:r>
            <a:endParaRPr lang="ru-RU" altLang="ru-RU" sz="2200" i="1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28C64C7-1C74-AE80-3253-3873CC1AC031}"/>
              </a:ext>
            </a:extLst>
          </p:cNvPr>
          <p:cNvSpPr/>
          <p:nvPr/>
        </p:nvSpPr>
        <p:spPr>
          <a:xfrm>
            <a:off x="918124" y="2057665"/>
            <a:ext cx="10418858" cy="4785166"/>
          </a:xfrm>
          <a:prstGeom prst="roundRect">
            <a:avLst/>
          </a:prstGeom>
          <a:noFill/>
          <a:ln w="19050"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Отзыв клиента контур">
            <a:extLst>
              <a:ext uri="{FF2B5EF4-FFF2-40B4-BE49-F238E27FC236}">
                <a16:creationId xmlns:a16="http://schemas.microsoft.com/office/drawing/2014/main" id="{1A722155-5CC8-0200-45AB-A32A249C3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738" y="7481838"/>
            <a:ext cx="633462" cy="633462"/>
          </a:xfrm>
          <a:prstGeom prst="rect">
            <a:avLst/>
          </a:prstGeom>
        </p:spPr>
      </p:pic>
      <p:pic>
        <p:nvPicPr>
          <p:cNvPr id="13" name="Рисунок 12" descr="Рукопожатие контур">
            <a:extLst>
              <a:ext uri="{FF2B5EF4-FFF2-40B4-BE49-F238E27FC236}">
                <a16:creationId xmlns:a16="http://schemas.microsoft.com/office/drawing/2014/main" id="{D9A4F518-02CB-AFE7-04FF-1DE5969F5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203" y="8754307"/>
            <a:ext cx="632997" cy="63299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B1A0E8-E428-F36C-B6CE-BC966F0B96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2665A4B1-A185-6AC6-C0FD-20212B29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dirty="0">
                <a:solidFill>
                  <a:prstClr val="black"/>
                </a:solidFill>
              </a:rPr>
              <a:t>РАСШИРЕНИЕ МЕЖДУНАРОДНОГО СОТРУДНИЧЕСТВА</a:t>
            </a:r>
          </a:p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dirty="0">
                <a:solidFill>
                  <a:prstClr val="black"/>
                </a:solidFill>
              </a:rPr>
              <a:t>в рамках разработки справочников по НДТ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B112C9-6C94-D5BA-A0A7-641A2B42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23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9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57">
            <a:extLst>
              <a:ext uri="{FF2B5EF4-FFF2-40B4-BE49-F238E27FC236}">
                <a16:creationId xmlns:a16="http://schemas.microsoft.com/office/drawing/2014/main" id="{2DA7343F-9A5C-F7B0-2D52-DD4F9DF91077}"/>
              </a:ext>
            </a:extLst>
          </p:cNvPr>
          <p:cNvSpPr/>
          <p:nvPr/>
        </p:nvSpPr>
        <p:spPr>
          <a:xfrm>
            <a:off x="10045438" y="1921523"/>
            <a:ext cx="6442977" cy="3650456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Публикация постов, в соцсетях</a:t>
            </a:r>
          </a:p>
          <a:p>
            <a:pPr marL="19050" algn="ctr" defTabSz="1371600" eaLnBrk="1" fontAlgn="auto" hangingPunct="1">
              <a:lnSpc>
                <a:spcPts val="2738"/>
              </a:lnSpc>
              <a:spcBef>
                <a:spcPts val="143"/>
              </a:spcBef>
              <a:spcAft>
                <a:spcPts val="0"/>
              </a:spcAft>
              <a:defRPr/>
            </a:pPr>
            <a:endParaRPr lang="ru-RU" sz="3000" b="1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lnSpc>
                <a:spcPts val="2738"/>
              </a:lnSpc>
              <a:spcBef>
                <a:spcPts val="143"/>
              </a:spcBef>
              <a:spcAft>
                <a:spcPts val="0"/>
              </a:spcAft>
              <a:defRPr/>
            </a:pPr>
            <a:r>
              <a:rPr lang="ru-RU" sz="30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Microsoft Sans Serif"/>
              </a:rPr>
              <a:t> </a:t>
            </a:r>
            <a:r>
              <a:rPr lang="ru-RU" sz="24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Разработка специальных </a:t>
            </a:r>
            <a:r>
              <a:rPr lang="ru-RU" sz="240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видеоматериалов,</a:t>
            </a:r>
            <a:r>
              <a:rPr lang="ru-RU" sz="2400" spc="3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 </a:t>
            </a:r>
            <a:r>
              <a:rPr lang="ru-RU" sz="240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создание</a:t>
            </a:r>
            <a:r>
              <a:rPr lang="ru-RU" sz="2400" spc="53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 </a:t>
            </a:r>
            <a:r>
              <a:rPr lang="ru-RU" sz="24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инфографик,</a:t>
            </a:r>
            <a:r>
              <a:rPr lang="ru-RU" sz="2400" spc="4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 </a:t>
            </a:r>
            <a:r>
              <a:rPr lang="ru-RU" sz="24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ведение </a:t>
            </a:r>
            <a:r>
              <a:rPr lang="ru-RU" sz="2400" spc="-3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тематических</a:t>
            </a:r>
            <a:r>
              <a:rPr lang="ru-RU" sz="240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 </a:t>
            </a:r>
            <a:r>
              <a:rPr lang="ru-RU" sz="24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рубрик</a:t>
            </a:r>
            <a:endParaRPr lang="ru-RU" sz="3000" dirty="0">
              <a:solidFill>
                <a:srgbClr val="4EA72E">
                  <a:lumMod val="75000"/>
                </a:srgbClr>
              </a:solidFill>
              <a:latin typeface="Montserrat "/>
              <a:cs typeface="Microsoft Sans Serif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8FB0E617-3C7F-9787-E75F-E0902E39E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BC2C2FCE-6470-513D-D30A-8D57E7EF9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eaLnBrk="1" fontAlgn="auto" hangingPunct="1">
              <a:lnSpc>
                <a:spcPts val="4725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ИНФОРМАЦИОННАЯ РАБОТА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E52C2C-D541-A786-0591-30A6FFA0D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24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94593D6B-02D3-FE92-F8D8-8C620591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869" y="825625"/>
            <a:ext cx="666750" cy="31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C97ED1-C04A-337C-D5F8-844DC006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76" y="830387"/>
            <a:ext cx="314325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>
            <a:extLst>
              <a:ext uri="{FF2B5EF4-FFF2-40B4-BE49-F238E27FC236}">
                <a16:creationId xmlns:a16="http://schemas.microsoft.com/office/drawing/2014/main" id="{908C935B-A48C-1FBB-76CB-16C48D7F6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458" y="830387"/>
            <a:ext cx="321468" cy="30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5">
            <a:extLst>
              <a:ext uri="{FF2B5EF4-FFF2-40B4-BE49-F238E27FC236}">
                <a16:creationId xmlns:a16="http://schemas.microsoft.com/office/drawing/2014/main" id="{EC322148-811D-0995-E1C2-483BDF73D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83" y="826814"/>
            <a:ext cx="300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57">
            <a:extLst>
              <a:ext uri="{FF2B5EF4-FFF2-40B4-BE49-F238E27FC236}">
                <a16:creationId xmlns:a16="http://schemas.microsoft.com/office/drawing/2014/main" id="{465B238B-9AAE-C671-85E0-5D9DB7080BA0}"/>
              </a:ext>
            </a:extLst>
          </p:cNvPr>
          <p:cNvSpPr/>
          <p:nvPr/>
        </p:nvSpPr>
        <p:spPr>
          <a:xfrm>
            <a:off x="1853895" y="1921523"/>
            <a:ext cx="6191006" cy="3650456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Выпуск специальных программ в области экологии на YouTube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143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endParaRPr lang="ru-RU" sz="3000" b="1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spcBef>
                <a:spcPts val="143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r>
              <a:rPr lang="ru-RU" sz="24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Организация интервью, съемка подкастов и освещение актуальной экологической повестки</a:t>
            </a:r>
            <a:endParaRPr lang="ru-RU" sz="2400" dirty="0">
              <a:solidFill>
                <a:srgbClr val="4EA72E">
                  <a:lumMod val="75000"/>
                </a:srgbClr>
              </a:solidFill>
              <a:latin typeface="Montserrat "/>
              <a:cs typeface="Arial"/>
            </a:endParaRPr>
          </a:p>
        </p:txBody>
      </p:sp>
      <p:sp>
        <p:nvSpPr>
          <p:cNvPr id="30" name="Прямоугольник 57">
            <a:extLst>
              <a:ext uri="{FF2B5EF4-FFF2-40B4-BE49-F238E27FC236}">
                <a16:creationId xmlns:a16="http://schemas.microsoft.com/office/drawing/2014/main" id="{5A9B4B07-1CC2-93CA-790E-35201633CDB9}"/>
              </a:ext>
            </a:extLst>
          </p:cNvPr>
          <p:cNvSpPr/>
          <p:nvPr/>
        </p:nvSpPr>
        <p:spPr>
          <a:xfrm>
            <a:off x="920664" y="5840599"/>
            <a:ext cx="8057469" cy="3594676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Активная работа с молодежью и общественностью</a:t>
            </a:r>
          </a:p>
          <a:p>
            <a:pPr algn="ctr" defTabSz="1371600" eaLnBrk="1" fontAlgn="auto" hangingPunct="1">
              <a:lnSpc>
                <a:spcPts val="2588"/>
              </a:lnSpc>
              <a:spcBef>
                <a:spcPts val="207"/>
              </a:spcBef>
              <a:spcAft>
                <a:spcPts val="0"/>
              </a:spcAft>
            </a:pPr>
            <a:r>
              <a:rPr lang="ru-RU" altLang="ru-RU" sz="3000" b="1" dirty="0">
                <a:solidFill>
                  <a:srgbClr val="262626"/>
                </a:solidFill>
                <a:latin typeface="Montserrat "/>
                <a:cs typeface="Arial" panose="020B0604020202020204" pitchFamily="34" charset="0"/>
              </a:rPr>
              <a:t> </a:t>
            </a:r>
          </a:p>
          <a:p>
            <a:pPr algn="ctr" defTabSz="1371600" eaLnBrk="1" fontAlgn="auto" hangingPunct="1">
              <a:lnSpc>
                <a:spcPts val="2588"/>
              </a:lnSpc>
              <a:spcBef>
                <a:spcPts val="207"/>
              </a:spcBef>
              <a:spcAft>
                <a:spcPts val="0"/>
              </a:spcAft>
            </a:pPr>
            <a:r>
              <a:rPr lang="ru-RU" altLang="ru-RU" sz="210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 panose="020B0604020202020204" pitchFamily="34" charset="0"/>
              </a:rPr>
              <a:t>Проведение различных соревновательных конкурсов, обучение посредством социальных сетей экологическим лайф-хакам, исследование экологических тем и проведение онлайн опросов</a:t>
            </a:r>
          </a:p>
        </p:txBody>
      </p:sp>
      <p:sp>
        <p:nvSpPr>
          <p:cNvPr id="31" name="Прямоугольник 57">
            <a:extLst>
              <a:ext uri="{FF2B5EF4-FFF2-40B4-BE49-F238E27FC236}">
                <a16:creationId xmlns:a16="http://schemas.microsoft.com/office/drawing/2014/main" id="{4DF7BA9E-FF83-68DC-B521-B2467EC841A2}"/>
              </a:ext>
            </a:extLst>
          </p:cNvPr>
          <p:cNvSpPr/>
          <p:nvPr/>
        </p:nvSpPr>
        <p:spPr>
          <a:xfrm>
            <a:off x="9309869" y="5840596"/>
            <a:ext cx="7914116" cy="3594676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Взаимодействие со сторонними СМИ</a:t>
            </a:r>
          </a:p>
          <a:p>
            <a:pPr algn="ctr" defTabSz="1371600" eaLnBrk="1" fontAlgn="auto" hangingPunct="1">
              <a:lnSpc>
                <a:spcPts val="2588"/>
              </a:lnSpc>
              <a:spcBef>
                <a:spcPts val="207"/>
              </a:spcBef>
              <a:spcAft>
                <a:spcPts val="0"/>
              </a:spcAft>
            </a:pPr>
            <a:endParaRPr lang="ru-RU" altLang="ru-RU" sz="3200" b="1" dirty="0">
              <a:solidFill>
                <a:srgbClr val="262626"/>
              </a:solidFill>
              <a:latin typeface="Montserrat "/>
              <a:cs typeface="Arial" panose="020B0604020202020204" pitchFamily="34" charset="0"/>
            </a:endParaRPr>
          </a:p>
          <a:p>
            <a:pPr algn="ctr" defTabSz="1371600" eaLnBrk="1" fontAlgn="auto" hangingPunct="1">
              <a:spcBef>
                <a:spcPts val="150"/>
              </a:spcBef>
              <a:spcAft>
                <a:spcPts val="0"/>
              </a:spcAft>
            </a:pPr>
            <a:r>
              <a:rPr lang="ru-RU" altLang="ru-RU" sz="2100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 panose="020B0604020202020204" pitchFamily="34" charset="0"/>
              </a:rPr>
              <a:t>Публикация статей, информационных и новостных материалов. Проведение пресс-встреч. Участие в подкастах, телевизионных программах и ток-шоу</a:t>
            </a:r>
          </a:p>
        </p:txBody>
      </p:sp>
    </p:spTree>
    <p:extLst>
      <p:ext uri="{BB962C8B-B14F-4D97-AF65-F5344CB8AC3E}">
        <p14:creationId xmlns:p14="http://schemas.microsoft.com/office/powerpoint/2010/main" val="36459534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F6195A1-ECC0-7099-D8CB-2B080FFA54DC}"/>
              </a:ext>
            </a:extLst>
          </p:cNvPr>
          <p:cNvSpPr/>
          <p:nvPr/>
        </p:nvSpPr>
        <p:spPr>
          <a:xfrm>
            <a:off x="9863901" y="2332595"/>
            <a:ext cx="6151110" cy="2098910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A2A628E-4B62-36DD-7911-E4C486C419AC}"/>
              </a:ext>
            </a:extLst>
          </p:cNvPr>
          <p:cNvSpPr/>
          <p:nvPr/>
        </p:nvSpPr>
        <p:spPr>
          <a:xfrm>
            <a:off x="2057400" y="7034082"/>
            <a:ext cx="13335000" cy="161461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CDE8F0-EFC9-8144-C390-B3854AB9D69C}"/>
              </a:ext>
            </a:extLst>
          </p:cNvPr>
          <p:cNvSpPr/>
          <p:nvPr/>
        </p:nvSpPr>
        <p:spPr>
          <a:xfrm>
            <a:off x="1371600" y="4865882"/>
            <a:ext cx="4953000" cy="142061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4E3ACFB-C4F8-BAB1-54D5-AC55B0E7CE6F}"/>
              </a:ext>
            </a:extLst>
          </p:cNvPr>
          <p:cNvSpPr/>
          <p:nvPr/>
        </p:nvSpPr>
        <p:spPr>
          <a:xfrm>
            <a:off x="8205877" y="4766042"/>
            <a:ext cx="5310857" cy="1789949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38108AB9-D2E1-396F-8FAD-7AEBA789B3C8}"/>
              </a:ext>
            </a:extLst>
          </p:cNvPr>
          <p:cNvSpPr/>
          <p:nvPr/>
        </p:nvSpPr>
        <p:spPr>
          <a:xfrm>
            <a:off x="1712149" y="2808482"/>
            <a:ext cx="6529587" cy="142061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0DF8919-A3DB-EC09-7B09-32EE64FDE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9A0390CC-BF41-DB3E-FD34-3539506BF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5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eaLnBrk="1" fontAlgn="auto" hangingPunct="1">
              <a:lnSpc>
                <a:spcPts val="4725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ИНФОРМАЦИОННАЯ РАБОТА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74E243-B0EA-4540-D68F-2EBB6C1F1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25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7525A9-4F77-DF69-A48F-63D2355C3B96}"/>
              </a:ext>
            </a:extLst>
          </p:cNvPr>
          <p:cNvSpPr txBox="1"/>
          <p:nvPr/>
        </p:nvSpPr>
        <p:spPr>
          <a:xfrm>
            <a:off x="1975578" y="2922131"/>
            <a:ext cx="6002727" cy="126188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Facebook</a:t>
            </a:r>
            <a:r>
              <a:rPr lang="ru-RU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 канал: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4EA72E"/>
                </a:solidFill>
                <a:latin typeface="Montserrat" panose="00000500000000000000" pitchFamily="2" charset="-52"/>
              </a:rPr>
              <a:t>242</a:t>
            </a:r>
            <a:r>
              <a:rPr lang="ru-RU" sz="4800" b="1" dirty="0">
                <a:solidFill>
                  <a:srgbClr val="156082">
                    <a:lumMod val="75000"/>
                  </a:srgbClr>
                </a:solidFill>
                <a:latin typeface="Montserrat" panose="00000500000000000000" pitchFamily="2" charset="-52"/>
              </a:rPr>
              <a:t> </a:t>
            </a:r>
            <a:r>
              <a:rPr lang="ru-RU" sz="2400" b="1" dirty="0">
                <a:solidFill>
                  <a:srgbClr val="156082">
                    <a:lumMod val="75000"/>
                  </a:srgbClr>
                </a:solidFill>
                <a:latin typeface="Montserrat" panose="00000500000000000000" pitchFamily="2" charset="-52"/>
              </a:rPr>
              <a:t>информационных постов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6A509-8739-D19C-43EB-D6B5AD8D70B5}"/>
              </a:ext>
            </a:extLst>
          </p:cNvPr>
          <p:cNvSpPr txBox="1"/>
          <p:nvPr/>
        </p:nvSpPr>
        <p:spPr>
          <a:xfrm>
            <a:off x="10678693" y="2622849"/>
            <a:ext cx="4850249" cy="144655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YouTube </a:t>
            </a:r>
            <a:r>
              <a:rPr lang="ru-RU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канал: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156082">
                    <a:lumMod val="50000"/>
                  </a:srgbClr>
                </a:solidFill>
                <a:latin typeface="Montserrat" panose="00000500000000000000" pitchFamily="2" charset="-52"/>
              </a:rPr>
              <a:t>60</a:t>
            </a:r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</a:rPr>
              <a:t> </a:t>
            </a:r>
            <a:r>
              <a:rPr lang="ru-RU" sz="2800" b="1" dirty="0">
                <a:solidFill>
                  <a:srgbClr val="156082">
                    <a:lumMod val="50000"/>
                  </a:srgbClr>
                </a:solidFill>
                <a:latin typeface="Montserrat" panose="00000500000000000000" pitchFamily="2" charset="-52"/>
              </a:rPr>
              <a:t>видео материалов</a:t>
            </a:r>
            <a:endParaRPr lang="en-US" sz="2800" b="1" dirty="0">
              <a:solidFill>
                <a:srgbClr val="156082">
                  <a:lumMod val="50000"/>
                </a:srgbClr>
              </a:solidFill>
              <a:latin typeface="Montserrat" panose="00000500000000000000" pitchFamily="2" charset="-52"/>
            </a:endParaRP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156082">
                    <a:lumMod val="50000"/>
                  </a:srgbClr>
                </a:solidFill>
                <a:latin typeface="Montserrat" panose="00000500000000000000" pitchFamily="2" charset="-52"/>
              </a:rPr>
              <a:t>22 </a:t>
            </a:r>
            <a:r>
              <a:rPr lang="ru-RU" sz="2800" b="1" dirty="0" err="1">
                <a:solidFill>
                  <a:srgbClr val="156082">
                    <a:lumMod val="50000"/>
                  </a:srgbClr>
                </a:solidFill>
                <a:latin typeface="Montserrat" panose="00000500000000000000" pitchFamily="2" charset="-52"/>
              </a:rPr>
              <a:t>тыс</a:t>
            </a:r>
            <a:r>
              <a:rPr lang="ru-RU" sz="2800" b="1" dirty="0">
                <a:solidFill>
                  <a:srgbClr val="156082">
                    <a:lumMod val="50000"/>
                  </a:srgbClr>
                </a:solidFill>
                <a:latin typeface="Montserrat" panose="00000500000000000000" pitchFamily="2" charset="-52"/>
              </a:rPr>
              <a:t> просмотров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BC1AE4-E999-A108-F1F1-EF277C964FD4}"/>
              </a:ext>
            </a:extLst>
          </p:cNvPr>
          <p:cNvSpPr txBox="1"/>
          <p:nvPr/>
        </p:nvSpPr>
        <p:spPr>
          <a:xfrm>
            <a:off x="1812697" y="5008461"/>
            <a:ext cx="4130903" cy="1261884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Instagram</a:t>
            </a:r>
            <a:r>
              <a:rPr lang="ru-RU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 канал: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srgbClr val="0E2841">
                    <a:lumMod val="60000"/>
                    <a:lumOff val="40000"/>
                  </a:srgbClr>
                </a:solidFill>
                <a:latin typeface="Montserrat" panose="00000500000000000000" pitchFamily="2" charset="-52"/>
              </a:rPr>
              <a:t>239</a:t>
            </a:r>
            <a:r>
              <a:rPr lang="ru-RU" sz="4400" b="1" dirty="0">
                <a:solidFill>
                  <a:srgbClr val="E97132">
                    <a:lumMod val="75000"/>
                  </a:srgbClr>
                </a:solidFill>
                <a:latin typeface="Montserrat" panose="00000500000000000000" pitchFamily="2" charset="-52"/>
              </a:rPr>
              <a:t> </a:t>
            </a:r>
            <a:r>
              <a:rPr lang="ru-RU" sz="2800" b="1" dirty="0">
                <a:solidFill>
                  <a:srgbClr val="E97132">
                    <a:lumMod val="75000"/>
                  </a:srgbClr>
                </a:solidFill>
                <a:latin typeface="Montserrat" panose="00000500000000000000" pitchFamily="2" charset="-52"/>
              </a:rPr>
              <a:t>публикаций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2086FD-2847-9AC5-BACE-08DE37BB8B85}"/>
              </a:ext>
            </a:extLst>
          </p:cNvPr>
          <p:cNvSpPr txBox="1"/>
          <p:nvPr/>
        </p:nvSpPr>
        <p:spPr>
          <a:xfrm>
            <a:off x="8551404" y="4893574"/>
            <a:ext cx="5262830" cy="1569660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Web-</a:t>
            </a:r>
            <a:r>
              <a:rPr lang="ru-RU" sz="2800" b="1" dirty="0">
                <a:solidFill>
                  <a:prstClr val="black"/>
                </a:solidFill>
                <a:latin typeface="Montserrat" panose="00000500000000000000" pitchFamily="2" charset="-52"/>
              </a:rPr>
              <a:t>сайт: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srgbClr val="156082">
                    <a:lumMod val="75000"/>
                  </a:srgbClr>
                </a:solidFill>
                <a:latin typeface="Montserrat" panose="00000500000000000000" pitchFamily="2" charset="-52"/>
              </a:rPr>
              <a:t>81</a:t>
            </a:r>
            <a:r>
              <a:rPr lang="ru-RU" sz="3200" b="1" dirty="0">
                <a:solidFill>
                  <a:srgbClr val="82B323"/>
                </a:solidFill>
                <a:latin typeface="Montserrat" panose="00000500000000000000" pitchFamily="2" charset="-52"/>
              </a:rPr>
              <a:t> </a:t>
            </a:r>
            <a:r>
              <a:rPr lang="ru-RU" sz="2000" b="1" dirty="0">
                <a:solidFill>
                  <a:srgbClr val="82B323"/>
                </a:solidFill>
                <a:latin typeface="Montserrat" panose="00000500000000000000" pitchFamily="2" charset="-52"/>
              </a:rPr>
              <a:t>пресс-релизов и информационных сообщений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178472-5774-C177-E6E0-54FE868B3695}"/>
              </a:ext>
            </a:extLst>
          </p:cNvPr>
          <p:cNvSpPr txBox="1"/>
          <p:nvPr/>
        </p:nvSpPr>
        <p:spPr>
          <a:xfrm>
            <a:off x="2872060" y="7327408"/>
            <a:ext cx="6033449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Материалы на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сторонних медиа площадках:</a:t>
            </a:r>
          </a:p>
        </p:txBody>
      </p:sp>
      <p:pic>
        <p:nvPicPr>
          <p:cNvPr id="14" name="Рисунок 24" descr="Изображение выглядит как текст, Шрифт, бел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AE82707-8431-D9E1-F93D-465433A69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790" y="8891880"/>
            <a:ext cx="1565166" cy="1233434"/>
          </a:xfrm>
          <a:prstGeom prst="rect">
            <a:avLst/>
          </a:prstGeom>
        </p:spPr>
      </p:pic>
      <p:pic>
        <p:nvPicPr>
          <p:cNvPr id="15" name="Рисунок 28" descr="Изображение выглядит как текст, Шрифт, Цвет электри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85330E7-46ED-8DA5-2C9A-DE8EA73D8A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642" y="9085392"/>
            <a:ext cx="1133050" cy="637341"/>
          </a:xfrm>
          <a:prstGeom prst="rect">
            <a:avLst/>
          </a:prstGeom>
        </p:spPr>
      </p:pic>
      <p:pic>
        <p:nvPicPr>
          <p:cNvPr id="16" name="Picture 15" descr="FORBES - Globuc">
            <a:extLst>
              <a:ext uri="{FF2B5EF4-FFF2-40B4-BE49-F238E27FC236}">
                <a16:creationId xmlns:a16="http://schemas.microsoft.com/office/drawing/2014/main" id="{71B20481-03BB-907B-94EC-D6099E41B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3" b="34680"/>
          <a:stretch/>
        </p:blipFill>
        <p:spPr bwMode="auto">
          <a:xfrm>
            <a:off x="753334" y="9190491"/>
            <a:ext cx="2118726" cy="5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Информационный портал Zakon.kz публикует новость о Дне первокурсника.  Посвящение в студенты Алматинского филиала СПбГУП">
            <a:extLst>
              <a:ext uri="{FF2B5EF4-FFF2-40B4-BE49-F238E27FC236}">
                <a16:creationId xmlns:a16="http://schemas.microsoft.com/office/drawing/2014/main" id="{CB4A23A4-4C25-F3C7-3DF6-A17B51D3A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7" b="25513"/>
          <a:stretch/>
        </p:blipFill>
        <p:spPr bwMode="auto">
          <a:xfrm>
            <a:off x="6743051" y="9113105"/>
            <a:ext cx="1785941" cy="47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Международному информационному агентству «Казинформ» исполнилось 99 лет: 13  Августа 2019, 16:10 - новости на inform.kz">
            <a:extLst>
              <a:ext uri="{FF2B5EF4-FFF2-40B4-BE49-F238E27FC236}">
                <a16:creationId xmlns:a16="http://schemas.microsoft.com/office/drawing/2014/main" id="{18794AEB-0F74-4493-27EA-79BAF6D02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28321" r="3" b="25907"/>
          <a:stretch/>
        </p:blipFill>
        <p:spPr bwMode="auto">
          <a:xfrm>
            <a:off x="9323758" y="9051219"/>
            <a:ext cx="2201986" cy="67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Прайс nur.kz">
            <a:extLst>
              <a:ext uri="{FF2B5EF4-FFF2-40B4-BE49-F238E27FC236}">
                <a16:creationId xmlns:a16="http://schemas.microsoft.com/office/drawing/2014/main" id="{A0E8FF09-08BC-C346-573B-E144E15E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864" y="8904398"/>
            <a:ext cx="2201986" cy="8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7">
            <a:extLst>
              <a:ext uri="{FF2B5EF4-FFF2-40B4-BE49-F238E27FC236}">
                <a16:creationId xmlns:a16="http://schemas.microsoft.com/office/drawing/2014/main" id="{E9E24FF3-6CFA-1866-691D-F8CE2D7046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78582" y="9072460"/>
            <a:ext cx="1629003" cy="5572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8CB787-AC4A-06C4-66B7-6047D9455A41}"/>
              </a:ext>
            </a:extLst>
          </p:cNvPr>
          <p:cNvSpPr txBox="1"/>
          <p:nvPr/>
        </p:nvSpPr>
        <p:spPr>
          <a:xfrm>
            <a:off x="866295" y="1470505"/>
            <a:ext cx="149374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30" dirty="0">
                <a:solidFill>
                  <a:srgbClr val="156082">
                    <a:lumMod val="75000"/>
                  </a:srgbClr>
                </a:solidFill>
                <a:latin typeface="Montserrat "/>
                <a:cs typeface="Arial"/>
              </a:rPr>
              <a:t>Охват населения в информационном поле в 2024 году – 606,1 тыс. человек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30" dirty="0">
                <a:solidFill>
                  <a:srgbClr val="156082">
                    <a:lumMod val="75000"/>
                  </a:srgbClr>
                </a:solidFill>
                <a:latin typeface="Montserrat "/>
                <a:cs typeface="Arial"/>
              </a:rPr>
              <a:t>(564,4 тыс. человек в 2023 году)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E3B03C-25F2-76E8-068B-E1C4A78B0BCD}"/>
              </a:ext>
            </a:extLst>
          </p:cNvPr>
          <p:cNvSpPr txBox="1"/>
          <p:nvPr/>
        </p:nvSpPr>
        <p:spPr>
          <a:xfrm>
            <a:off x="8515545" y="7327408"/>
            <a:ext cx="6033449" cy="10618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156082">
                    <a:lumMod val="60000"/>
                    <a:lumOff val="40000"/>
                  </a:srgbClr>
                </a:solidFill>
                <a:latin typeface="Montserrat" panose="00000500000000000000" pitchFamily="2" charset="-52"/>
              </a:rPr>
              <a:t>более</a:t>
            </a:r>
            <a:r>
              <a:rPr lang="ru-RU" sz="4200" b="1" dirty="0">
                <a:solidFill>
                  <a:srgbClr val="0F9ED5">
                    <a:lumMod val="75000"/>
                  </a:srgbClr>
                </a:solidFill>
                <a:latin typeface="Montserrat" panose="00000500000000000000" pitchFamily="2" charset="-52"/>
              </a:rPr>
              <a:t> 65</a:t>
            </a:r>
            <a:r>
              <a:rPr lang="ru-RU" sz="4200" b="1" dirty="0">
                <a:solidFill>
                  <a:srgbClr val="00B0F0"/>
                </a:solidFill>
                <a:latin typeface="Montserrat" panose="00000500000000000000" pitchFamily="2" charset="-52"/>
              </a:rPr>
              <a:t> </a:t>
            </a:r>
            <a:r>
              <a:rPr lang="ru-RU" sz="2100" b="1" dirty="0">
                <a:solidFill>
                  <a:srgbClr val="00B0F0"/>
                </a:solidFill>
                <a:latin typeface="Montserrat" panose="00000500000000000000" pitchFamily="2" charset="-52"/>
              </a:rPr>
              <a:t>выходов на телеканалах и радио, а также онлайн СМИ</a:t>
            </a:r>
          </a:p>
        </p:txBody>
      </p:sp>
    </p:spTree>
    <p:extLst>
      <p:ext uri="{BB962C8B-B14F-4D97-AF65-F5344CB8AC3E}">
        <p14:creationId xmlns:p14="http://schemas.microsoft.com/office/powerpoint/2010/main" val="2496893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602FC-009B-7295-FFA5-DFF7A98EF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57">
            <a:extLst>
              <a:ext uri="{FF2B5EF4-FFF2-40B4-BE49-F238E27FC236}">
                <a16:creationId xmlns:a16="http://schemas.microsoft.com/office/drawing/2014/main" id="{85218F2C-E3CF-44E3-0F2E-998B152D6518}"/>
              </a:ext>
            </a:extLst>
          </p:cNvPr>
          <p:cNvSpPr/>
          <p:nvPr/>
        </p:nvSpPr>
        <p:spPr>
          <a:xfrm>
            <a:off x="11997571" y="2400300"/>
            <a:ext cx="5226416" cy="3795672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100" b="1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Ежегодно Советом директоров утверждаются регистр рисков, карта рисков и план мероприятий по реализации рисков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100" b="1" spc="-15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Отчетность предоставляется на ежеквартальной основе</a:t>
            </a:r>
          </a:p>
          <a:p>
            <a:pPr marL="19050" algn="ctr" defTabSz="1371600" eaLnBrk="1" fontAlgn="auto" hangingPunct="1">
              <a:lnSpc>
                <a:spcPts val="2738"/>
              </a:lnSpc>
              <a:spcBef>
                <a:spcPts val="143"/>
              </a:spcBef>
              <a:spcAft>
                <a:spcPts val="0"/>
              </a:spcAft>
              <a:defRPr/>
            </a:pPr>
            <a:endParaRPr lang="ru-RU" sz="3000" b="1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lnSpc>
                <a:spcPts val="2738"/>
              </a:lnSpc>
              <a:spcBef>
                <a:spcPts val="143"/>
              </a:spcBef>
              <a:spcAft>
                <a:spcPts val="0"/>
              </a:spcAft>
              <a:defRPr/>
            </a:pPr>
            <a:r>
              <a:rPr lang="ru-RU" sz="3000" spc="-15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Microsoft Sans Serif"/>
              </a:rPr>
              <a:t> </a:t>
            </a:r>
            <a:endParaRPr lang="ru-RU" sz="3000" dirty="0">
              <a:solidFill>
                <a:srgbClr val="4EA72E">
                  <a:lumMod val="75000"/>
                </a:srgbClr>
              </a:solidFill>
              <a:latin typeface="Montserrat "/>
              <a:cs typeface="Microsoft Sans Serif"/>
            </a:endParaRPr>
          </a:p>
        </p:txBody>
      </p:sp>
      <p:sp>
        <p:nvSpPr>
          <p:cNvPr id="26" name="Прямоугольник 57">
            <a:extLst>
              <a:ext uri="{FF2B5EF4-FFF2-40B4-BE49-F238E27FC236}">
                <a16:creationId xmlns:a16="http://schemas.microsoft.com/office/drawing/2014/main" id="{567F268C-A033-1275-08BD-F8C10717A009}"/>
              </a:ext>
            </a:extLst>
          </p:cNvPr>
          <p:cNvSpPr/>
          <p:nvPr/>
        </p:nvSpPr>
        <p:spPr>
          <a:xfrm>
            <a:off x="920665" y="2400303"/>
            <a:ext cx="5226416" cy="3795672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Политика по управлению рисками и внутреннему контролю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НАО «Международный центр зеленых технологий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и инвестиционных проектов»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700" b="1" spc="-15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 утверждена решением Совета директоров от 20 июля 2020 года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№ 02/08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4EA72E">
                  <a:lumMod val="75000"/>
                </a:srgbClr>
              </a:solidFill>
              <a:latin typeface="Montserrat "/>
              <a:cs typeface="Microsoft Sans Serif"/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9C49761-56BC-5319-E28F-9CF5971206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51708F71-64E8-8B9D-F00C-366B8C670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1248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eaLnBrk="1" fontAlgn="auto" hangingPunct="1">
              <a:lnSpc>
                <a:spcPts val="4725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ru-RU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СИСТЕМА УПРАВЛЕНИЯ РИСКАМИ И ОСНОВНЫЕ ФАКТОРЫ РИСКА 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B970DF2-D874-96C6-86A4-587FA2B8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26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28" name="Прямоугольник 57">
            <a:extLst>
              <a:ext uri="{FF2B5EF4-FFF2-40B4-BE49-F238E27FC236}">
                <a16:creationId xmlns:a16="http://schemas.microsoft.com/office/drawing/2014/main" id="{0B28CD8B-CFEA-DF37-1F53-4640F174500B}"/>
              </a:ext>
            </a:extLst>
          </p:cNvPr>
          <p:cNvSpPr/>
          <p:nvPr/>
        </p:nvSpPr>
        <p:spPr>
          <a:xfrm>
            <a:off x="6459118" y="2400301"/>
            <a:ext cx="5226416" cy="3795672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Правила по управлению рисками 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НАО «Международный центр зеленых технологий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0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r>
              <a:rPr lang="ru-RU" sz="2100" b="1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  <a:cs typeface="Arial"/>
              </a:rPr>
              <a:t>и инвестиционных проектов»</a:t>
            </a:r>
          </a:p>
          <a:p>
            <a:pPr marL="19050" algn="ctr" defTabSz="1371600" eaLnBrk="1" fontAlgn="auto" hangingPunct="1">
              <a:lnSpc>
                <a:spcPts val="2618"/>
              </a:lnSpc>
              <a:spcBef>
                <a:spcPts val="143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endParaRPr lang="ru-RU" sz="3000" b="1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  <a:p>
            <a:pPr marL="19050" algn="ctr" defTabSz="1371600" eaLnBrk="1" fontAlgn="auto" hangingPunct="1">
              <a:spcBef>
                <a:spcPts val="143"/>
              </a:spcBef>
              <a:spcAft>
                <a:spcPts val="0"/>
              </a:spcAft>
              <a:tabLst>
                <a:tab pos="133350" algn="l"/>
                <a:tab pos="6350795" algn="l"/>
              </a:tabLst>
              <a:defRPr/>
            </a:pPr>
            <a:r>
              <a:rPr lang="ru-RU" sz="24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 </a:t>
            </a:r>
            <a:r>
              <a:rPr lang="ru-RU" sz="2100" spc="-15" dirty="0">
                <a:solidFill>
                  <a:srgbClr val="4EA72E">
                    <a:lumMod val="75000"/>
                  </a:srgbClr>
                </a:solidFill>
                <a:latin typeface="Montserrat "/>
                <a:cs typeface="Microsoft Sans Serif"/>
              </a:rPr>
              <a:t>утверждены решением Правления от 30 сентября 2020 года № 27</a:t>
            </a:r>
          </a:p>
        </p:txBody>
      </p:sp>
      <p:sp>
        <p:nvSpPr>
          <p:cNvPr id="31" name="Прямоугольник 57">
            <a:extLst>
              <a:ext uri="{FF2B5EF4-FFF2-40B4-BE49-F238E27FC236}">
                <a16:creationId xmlns:a16="http://schemas.microsoft.com/office/drawing/2014/main" id="{F004A883-C028-AD5C-48B9-456E8EE07283}"/>
              </a:ext>
            </a:extLst>
          </p:cNvPr>
          <p:cNvSpPr/>
          <p:nvPr/>
        </p:nvSpPr>
        <p:spPr>
          <a:xfrm>
            <a:off x="992340" y="7353300"/>
            <a:ext cx="16303320" cy="1748027"/>
          </a:xfrm>
          <a:prstGeom prst="roundRect">
            <a:avLst>
              <a:gd name="adj" fmla="val 5090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28625" indent="-428625" defTabSz="13716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spc="-15" dirty="0">
                <a:solidFill>
                  <a:prstClr val="black"/>
                </a:solidFill>
                <a:latin typeface="Montserrat "/>
                <a:cs typeface="Microsoft Sans Serif"/>
              </a:rPr>
              <a:t>Недостаточная вовлеченность предприятий промышленности к переходу на НДТ</a:t>
            </a:r>
          </a:p>
          <a:p>
            <a:pPr marL="428625" indent="-428625" defTabSz="13716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200" spc="-15" dirty="0">
              <a:solidFill>
                <a:prstClr val="black"/>
              </a:solidFill>
              <a:latin typeface="Montserrat "/>
              <a:cs typeface="Microsoft Sans Serif"/>
            </a:endParaRPr>
          </a:p>
          <a:p>
            <a:pPr marL="428625" indent="-428625" defTabSz="13716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spc="-15" dirty="0">
                <a:solidFill>
                  <a:prstClr val="black"/>
                </a:solidFill>
                <a:latin typeface="Montserrat "/>
                <a:cs typeface="Microsoft Sans Serif"/>
              </a:rPr>
              <a:t>Сокращение финансирования Центра в рамках секвестрирования государственного бюджета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D0B5E-1E95-3C2E-F8E6-2CC7858F6CF6}"/>
              </a:ext>
            </a:extLst>
          </p:cNvPr>
          <p:cNvSpPr txBox="1"/>
          <p:nvPr/>
        </p:nvSpPr>
        <p:spPr>
          <a:xfrm>
            <a:off x="6224257" y="6646902"/>
            <a:ext cx="5839485" cy="553998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latin typeface="Montserrat" panose="00000500000000000000" pitchFamily="2" charset="-52"/>
                <a:ea typeface="Times New Roman" panose="02020603050405020304" pitchFamily="18" charset="0"/>
              </a:rPr>
              <a:t>Основные факторы риска</a:t>
            </a:r>
          </a:p>
        </p:txBody>
      </p:sp>
    </p:spTree>
    <p:extLst>
      <p:ext uri="{BB962C8B-B14F-4D97-AF65-F5344CB8AC3E}">
        <p14:creationId xmlns:p14="http://schemas.microsoft.com/office/powerpoint/2010/main" val="1587476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2A9E4-1E48-8D25-7FE0-AC6B65FEF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уга 27">
            <a:extLst>
              <a:ext uri="{FF2B5EF4-FFF2-40B4-BE49-F238E27FC236}">
                <a16:creationId xmlns:a16="http://schemas.microsoft.com/office/drawing/2014/main" id="{4DFB75C9-EFA6-3F1D-8338-A9619D49A9F3}"/>
              </a:ext>
            </a:extLst>
          </p:cNvPr>
          <p:cNvSpPr/>
          <p:nvPr/>
        </p:nvSpPr>
        <p:spPr>
          <a:xfrm>
            <a:off x="381000" y="3619500"/>
            <a:ext cx="1353780" cy="6201052"/>
          </a:xfrm>
          <a:prstGeom prst="arc">
            <a:avLst>
              <a:gd name="adj1" fmla="val 16311582"/>
              <a:gd name="adj2" fmla="val 5279483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C1503D4-E1E0-C611-21EF-55E93EE29230}"/>
              </a:ext>
            </a:extLst>
          </p:cNvPr>
          <p:cNvSpPr/>
          <p:nvPr/>
        </p:nvSpPr>
        <p:spPr>
          <a:xfrm>
            <a:off x="1535760" y="7750544"/>
            <a:ext cx="15990240" cy="190661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8F5F999D-14AB-8A77-CF69-997D6B2ED6DA}"/>
              </a:ext>
            </a:extLst>
          </p:cNvPr>
          <p:cNvSpPr/>
          <p:nvPr/>
        </p:nvSpPr>
        <p:spPr>
          <a:xfrm>
            <a:off x="1016307" y="8158141"/>
            <a:ext cx="990600" cy="999615"/>
          </a:xfrm>
          <a:prstGeom prst="ellipse">
            <a:avLst/>
          </a:prstGeom>
          <a:solidFill>
            <a:srgbClr val="4EA72E"/>
          </a:solidFill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2B397D1-83BA-59EB-1B09-2910B893340E}"/>
              </a:ext>
            </a:extLst>
          </p:cNvPr>
          <p:cNvSpPr/>
          <p:nvPr/>
        </p:nvSpPr>
        <p:spPr>
          <a:xfrm>
            <a:off x="1535760" y="3737942"/>
            <a:ext cx="15990239" cy="154790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A3E1D64C-95BB-91E6-4591-943051AAE36B}"/>
              </a:ext>
            </a:extLst>
          </p:cNvPr>
          <p:cNvSpPr/>
          <p:nvPr/>
        </p:nvSpPr>
        <p:spPr>
          <a:xfrm>
            <a:off x="1016307" y="4053333"/>
            <a:ext cx="990600" cy="9996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14D5A4F0-7EAE-C70F-F25B-456537852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643063" fontAlgn="auto">
              <a:spcAft>
                <a:spcPts val="0"/>
              </a:spcAft>
              <a:defRPr/>
            </a:pPr>
            <a:r>
              <a:rPr lang="ru-RU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-52"/>
                <a:ea typeface="微软雅黑" pitchFamily="2" charset="-122"/>
              </a:rPr>
              <a:t>УСТОЙЧИВОЕ РАЗВИТИЕ</a:t>
            </a:r>
            <a:endParaRPr lang="ru-RU" sz="3600" dirty="0">
              <a:solidFill>
                <a:prstClr val="black">
                  <a:lumMod val="85000"/>
                  <a:lumOff val="15000"/>
                </a:prstClr>
              </a:solidFill>
              <a:latin typeface="Montserrat" panose="00000500000000000000" pitchFamily="2" charset="-52"/>
              <a:ea typeface="微软雅黑" pitchFamily="2" charset="-122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2B02C45-E151-45F1-B812-6A42CB91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73963" y="9764712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27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Прямоугольник: скругленные углы 16">
            <a:extLst>
              <a:ext uri="{FF2B5EF4-FFF2-40B4-BE49-F238E27FC236}">
                <a16:creationId xmlns:a16="http://schemas.microsoft.com/office/drawing/2014/main" id="{D9511A72-9386-8A3F-C256-C7808D7670B2}"/>
              </a:ext>
            </a:extLst>
          </p:cNvPr>
          <p:cNvSpPr/>
          <p:nvPr/>
        </p:nvSpPr>
        <p:spPr>
          <a:xfrm>
            <a:off x="1016307" y="1569345"/>
            <a:ext cx="16678428" cy="1069108"/>
          </a:xfrm>
          <a:prstGeom prst="roundRect">
            <a:avLst>
              <a:gd name="adj" fmla="val 1307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Центр сосредоточен на внедрении принципов устойчивого развития, активно поддерживая такие Цели устойчивого развития (ЦУР) как </a:t>
            </a:r>
            <a:r>
              <a:rPr lang="ru-RU" b="1" dirty="0">
                <a:solidFill>
                  <a:prstClr val="black"/>
                </a:solidFill>
                <a:latin typeface="Montserrat" panose="00000500000000000000" pitchFamily="2" charset="-52"/>
              </a:rPr>
              <a:t>ЦУР 7 «Чистая энергия» и ЦУР 13 «Борьба с изменением климата»</a:t>
            </a:r>
            <a:r>
              <a:rPr lang="ru-RU" dirty="0">
                <a:solidFill>
                  <a:prstClr val="black"/>
                </a:solidFill>
                <a:latin typeface="Montserrat" panose="00000500000000000000" pitchFamily="2" charset="-52"/>
              </a:rPr>
              <a:t>. Наша деятельность направлена на продвижение экологически безопасных технологий и обеспечение устойчивого развития, что является основой наших стратегий и инициатив.</a:t>
            </a:r>
          </a:p>
        </p:txBody>
      </p:sp>
      <p:sp>
        <p:nvSpPr>
          <p:cNvPr id="14" name="Прямоугольник: скругленные углы 16">
            <a:extLst>
              <a:ext uri="{FF2B5EF4-FFF2-40B4-BE49-F238E27FC236}">
                <a16:creationId xmlns:a16="http://schemas.microsoft.com/office/drawing/2014/main" id="{96968A76-7716-7D0A-EFFB-7328D1B0DC5D}"/>
              </a:ext>
            </a:extLst>
          </p:cNvPr>
          <p:cNvSpPr/>
          <p:nvPr/>
        </p:nvSpPr>
        <p:spPr>
          <a:xfrm>
            <a:off x="2417121" y="2947098"/>
            <a:ext cx="14237821" cy="547688"/>
          </a:xfrm>
          <a:prstGeom prst="roundRect">
            <a:avLst>
              <a:gd name="adj" fmla="val 11375"/>
            </a:avLst>
          </a:prstGeom>
          <a:noFill/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7195" algn="ctr" defTabSz="1234379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kern="0" dirty="0">
                <a:solidFill>
                  <a:schemeClr val="tx1"/>
                </a:solidFill>
                <a:latin typeface="Montserrat" panose="00000500000000000000" pitchFamily="2" charset="-52"/>
              </a:rPr>
              <a:t>Устойчивое развитие в Обществе состоит из трех составляющих: экономической, экологической и социальной</a:t>
            </a:r>
          </a:p>
        </p:txBody>
      </p:sp>
      <p:pic>
        <p:nvPicPr>
          <p:cNvPr id="23" name="Рисунок 4" descr="Изображение выглядит как логотип, круг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CDCB43D-B8E8-DC0F-6FDE-1B079875C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69611"/>
            <a:ext cx="928940" cy="8921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F09A93-9E90-727D-0822-4B4DB1FD1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39" y="8466853"/>
            <a:ext cx="341961" cy="382192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DE54837A-0B73-23BF-5F8C-A8AB81CCD6D2}"/>
              </a:ext>
            </a:extLst>
          </p:cNvPr>
          <p:cNvGrpSpPr/>
          <p:nvPr/>
        </p:nvGrpSpPr>
        <p:grpSpPr>
          <a:xfrm>
            <a:off x="1451744" y="5510488"/>
            <a:ext cx="16242992" cy="1931268"/>
            <a:chOff x="1429065" y="5753100"/>
            <a:chExt cx="16242992" cy="193126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9CC465BD-B8DD-98C4-EAFF-5FDCB5B23266}"/>
                </a:ext>
              </a:extLst>
            </p:cNvPr>
            <p:cNvSpPr/>
            <p:nvPr/>
          </p:nvSpPr>
          <p:spPr>
            <a:xfrm>
              <a:off x="1924365" y="5753100"/>
              <a:ext cx="15747692" cy="193126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2A76C2E7-CE32-FD09-0758-263BEE33C251}"/>
                </a:ext>
              </a:extLst>
            </p:cNvPr>
            <p:cNvSpPr/>
            <p:nvPr/>
          </p:nvSpPr>
          <p:spPr>
            <a:xfrm>
              <a:off x="1429065" y="6260999"/>
              <a:ext cx="990600" cy="99961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F05D4F5-C4E8-D9E2-C0C9-8420BD7DD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96113" y="6548074"/>
              <a:ext cx="456503" cy="431142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B25E0E8-EF17-DC5B-9A94-E7C0BB8B5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848" y="4377993"/>
            <a:ext cx="368348" cy="390015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D7FDD23B-4B45-95A6-D5C8-538CAC070F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D273B9-EA43-BCB2-0578-7980F2734DD0}"/>
              </a:ext>
            </a:extLst>
          </p:cNvPr>
          <p:cNvSpPr txBox="1"/>
          <p:nvPr/>
        </p:nvSpPr>
        <p:spPr>
          <a:xfrm>
            <a:off x="2077670" y="3880951"/>
            <a:ext cx="1525144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9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anose="00000500000000000000" pitchFamily="2" charset="-52"/>
              </a:rPr>
              <a:t>Экономическая составляющая</a:t>
            </a:r>
            <a: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anose="00000500000000000000" pitchFamily="2" charset="-52"/>
              </a:rPr>
              <a:t>. Экономическая составляющая устойчивого развития направлена на обеспечение роста долгосрочной стоимости Общества, защиту интересов Единственного акционера, а также повышение операционной эффективности и производительности труда. Общество системно оптимизирует внутренние процессы и внедряет современные методы управления в условиях трансформирующейся экономической среды.</a:t>
            </a:r>
            <a:endParaRPr lang="ru-RU" sz="1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706249-B305-C931-8F64-39DC4AE80B34}"/>
              </a:ext>
            </a:extLst>
          </p:cNvPr>
          <p:cNvSpPr txBox="1"/>
          <p:nvPr/>
        </p:nvSpPr>
        <p:spPr>
          <a:xfrm>
            <a:off x="2442344" y="5584351"/>
            <a:ext cx="1508365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90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anose="00000500000000000000" pitchFamily="2" charset="-52"/>
              </a:rPr>
              <a:t>Социальная составляющая</a:t>
            </a:r>
            <a:r>
              <a:rPr lang="ru-RU" sz="190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anose="00000500000000000000" pitchFamily="2" charset="-52"/>
              </a:rPr>
              <a:t>. Общество реализует политику социальной ответственности, направленную на обеспечение безопасных условий труда и охрану здоровья работников, справедливое вознаграждение, соблюдение трудовых прав, а также профессиональное и личностное развитие сотрудников. Поддерживаются экологические и образовательные акции, мероприятия по повышению осведомленности в области охраны окружающей среды. Создаются новые рабочие места и реализуются проекты, способствующие устойчивому социальному развитию регионов</a:t>
            </a:r>
            <a:endParaRPr lang="ru-RU" sz="1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37317-28E5-82E3-80C9-4577756FDD63}"/>
              </a:ext>
            </a:extLst>
          </p:cNvPr>
          <p:cNvSpPr txBox="1"/>
          <p:nvPr/>
        </p:nvSpPr>
        <p:spPr>
          <a:xfrm>
            <a:off x="2077670" y="7810500"/>
            <a:ext cx="1528133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850" b="1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anose="00000500000000000000" pitchFamily="2" charset="-52"/>
              </a:rPr>
              <a:t>Экологическая составляющая. </a:t>
            </a:r>
            <a:r>
              <a:rPr lang="ru-RU" sz="1850" dirty="0">
                <a:solidFill>
                  <a:srgbClr val="000000">
                    <a:lumMod val="75000"/>
                    <a:lumOff val="25000"/>
                  </a:srgbClr>
                </a:solidFill>
                <a:latin typeface="Montserrat" panose="00000500000000000000" pitchFamily="2" charset="-52"/>
              </a:rPr>
              <a:t>Экологическая ответственность является ключевым элементом деятельности Общества. В рамках реализации своей миссии Общество разрабатывает и внедряет Справочники наилучших доступных технологий, а также способствует развитию зеленых проектов и внедрению зеленых технологий, тем самым поддерживая внедрение энергоэффективных и ресурсосберегающих решений в промышленности, минимизирует воздействие на биологические и физические природные системы. Приоритетом также является сокращение образования отходов, развитие технологий их переработки и экологически безопасного уничтожения.</a:t>
            </a:r>
            <a:endParaRPr lang="ru-RU" sz="1850" dirty="0"/>
          </a:p>
        </p:txBody>
      </p:sp>
    </p:spTree>
    <p:extLst>
      <p:ext uri="{BB962C8B-B14F-4D97-AF65-F5344CB8AC3E}">
        <p14:creationId xmlns:p14="http://schemas.microsoft.com/office/powerpoint/2010/main" val="76752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187D1-AE4A-DE75-EBA2-03288340A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BEF64BEE-4194-51EE-86BF-FFAD2096D3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E64A4160-CB4A-3069-8B9A-DB8DF2A9A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643063" fontAlgn="auto">
              <a:spcAft>
                <a:spcPts val="0"/>
              </a:spcAft>
              <a:defRPr/>
            </a:pPr>
            <a:r>
              <a:rPr lang="ru-RU" altLang="en-US" sz="3200" dirty="0">
                <a:solidFill>
                  <a:schemeClr val="tx1"/>
                </a:solidFill>
                <a:latin typeface="Montserrat" panose="00000500000000000000" pitchFamily="2" charset="-52"/>
                <a:ea typeface="微软雅黑" pitchFamily="2" charset="-122"/>
              </a:rPr>
              <a:t>ВЗАИМООТНОШЕНИЯ СО СТЕЙКХОЛДЕРАМИ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F220401-A520-36AA-6363-6ED73659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28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270881-B6B6-6782-6C0B-CCFBCAC0AC09}"/>
              </a:ext>
            </a:extLst>
          </p:cNvPr>
          <p:cNvSpPr txBox="1"/>
          <p:nvPr/>
        </p:nvSpPr>
        <p:spPr>
          <a:xfrm>
            <a:off x="9969993" y="1674372"/>
            <a:ext cx="74146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Карта стейкхолдеров </a:t>
            </a: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некоммерческого акционерного общества «Международный центр зеленых технологий и инвестиционных проектов»</a:t>
            </a:r>
            <a:endParaRPr lang="ru-RU" sz="16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2FC5C-F81E-B53C-B07B-FE96BC000B1A}"/>
              </a:ext>
            </a:extLst>
          </p:cNvPr>
          <p:cNvSpPr txBox="1"/>
          <p:nvPr/>
        </p:nvSpPr>
        <p:spPr>
          <a:xfrm>
            <a:off x="11511871" y="8533477"/>
            <a:ext cx="5638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Степень влияния 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Общества на стейкхолдеров</a:t>
            </a:r>
            <a:endParaRPr lang="ru-RU" sz="14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B0A38-94EB-20CB-26FE-F728FF75003F}"/>
              </a:ext>
            </a:extLst>
          </p:cNvPr>
          <p:cNvSpPr txBox="1"/>
          <p:nvPr/>
        </p:nvSpPr>
        <p:spPr>
          <a:xfrm rot="16200000">
            <a:off x="6526661" y="5436131"/>
            <a:ext cx="58472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Степень важности </a:t>
            </a:r>
            <a:r>
              <a:rPr lang="ru-RU" sz="1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стейкхолдеров для Общества</a:t>
            </a:r>
            <a:endParaRPr lang="ru-RU" sz="14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778C48-17D1-00DB-072D-726646E411BD}"/>
              </a:ext>
            </a:extLst>
          </p:cNvPr>
          <p:cNvSpPr txBox="1"/>
          <p:nvPr/>
        </p:nvSpPr>
        <p:spPr>
          <a:xfrm>
            <a:off x="9779312" y="9334500"/>
            <a:ext cx="822680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Примечание: Размер окружности показывает степень взаимодействия Компании стейкхолдеров. С увеличением размера увеличивается и степень взаимодействия</a:t>
            </a:r>
            <a:endParaRPr lang="ru-RU" sz="1050" i="1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E5F73-EC3E-50BE-647D-285FB27BACA5}"/>
              </a:ext>
            </a:extLst>
          </p:cNvPr>
          <p:cNvSpPr txBox="1"/>
          <p:nvPr/>
        </p:nvSpPr>
        <p:spPr>
          <a:xfrm>
            <a:off x="9810905" y="8953500"/>
            <a:ext cx="22861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200" b="1" i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Условные обозначения:</a:t>
            </a:r>
            <a:endParaRPr lang="ru-RU" sz="1200" b="1" i="1" dirty="0">
              <a:solidFill>
                <a:prstClr val="black"/>
              </a:solidFill>
              <a:latin typeface="Aptos"/>
            </a:endParaRP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00FB7F0-E298-FA7B-3A29-75CE5A53DAE3}"/>
              </a:ext>
            </a:extLst>
          </p:cNvPr>
          <p:cNvGrpSpPr/>
          <p:nvPr/>
        </p:nvGrpSpPr>
        <p:grpSpPr>
          <a:xfrm>
            <a:off x="9822720" y="2556630"/>
            <a:ext cx="8008080" cy="5794388"/>
            <a:chOff x="1828430" y="1939912"/>
            <a:chExt cx="8008080" cy="5794388"/>
          </a:xfrm>
        </p:grpSpPr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285BB5BB-2E2C-5C00-2F0C-2D963338CD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35510" y="1939912"/>
              <a:ext cx="0" cy="57943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28B799B9-FEA1-8ED2-BBE6-CC12CF314929}"/>
                </a:ext>
              </a:extLst>
            </p:cNvPr>
            <p:cNvCxnSpPr>
              <a:cxnSpLocks/>
            </p:cNvCxnSpPr>
            <p:nvPr/>
          </p:nvCxnSpPr>
          <p:spPr>
            <a:xfrm>
              <a:off x="1828430" y="7734300"/>
              <a:ext cx="80080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A8D1D7CA-AE1E-A0B2-DAC4-06B098D966CA}"/>
              </a:ext>
            </a:extLst>
          </p:cNvPr>
          <p:cNvGrpSpPr/>
          <p:nvPr/>
        </p:nvGrpSpPr>
        <p:grpSpPr>
          <a:xfrm>
            <a:off x="12097066" y="8958584"/>
            <a:ext cx="1981201" cy="253916"/>
            <a:chOff x="12039600" y="9257608"/>
            <a:chExt cx="1981201" cy="253916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451B9F6-7430-13B5-10CE-8F5A0AF77A17}"/>
                </a:ext>
              </a:extLst>
            </p:cNvPr>
            <p:cNvSpPr/>
            <p:nvPr/>
          </p:nvSpPr>
          <p:spPr>
            <a:xfrm>
              <a:off x="12039600" y="9291132"/>
              <a:ext cx="501196" cy="186868"/>
            </a:xfrm>
            <a:prstGeom prst="ellipse">
              <a:avLst/>
            </a:prstGeom>
            <a:solidFill>
              <a:srgbClr val="4EA72E"/>
            </a:solidFill>
            <a:ln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F47F0D-A09F-359A-E816-4B8AFCA4ACA6}"/>
                </a:ext>
              </a:extLst>
            </p:cNvPr>
            <p:cNvSpPr txBox="1"/>
            <p:nvPr/>
          </p:nvSpPr>
          <p:spPr>
            <a:xfrm>
              <a:off x="12540797" y="9257608"/>
              <a:ext cx="1480004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050" i="1" dirty="0">
                  <a:solidFill>
                    <a:prstClr val="black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Внутренний круг</a:t>
              </a:r>
              <a:endParaRPr lang="ru-RU" sz="1050" i="1" dirty="0">
                <a:solidFill>
                  <a:prstClr val="black"/>
                </a:solidFill>
                <a:latin typeface="Aptos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41BDC85C-37D6-4CFB-3B9F-7AEC56C7C8DE}"/>
              </a:ext>
            </a:extLst>
          </p:cNvPr>
          <p:cNvGrpSpPr/>
          <p:nvPr/>
        </p:nvGrpSpPr>
        <p:grpSpPr>
          <a:xfrm>
            <a:off x="14165495" y="8968099"/>
            <a:ext cx="1981202" cy="253916"/>
            <a:chOff x="14333302" y="9291135"/>
            <a:chExt cx="1981202" cy="253916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D2292F18-9F53-0929-EEC5-1056AC9489A2}"/>
                </a:ext>
              </a:extLst>
            </p:cNvPr>
            <p:cNvSpPr/>
            <p:nvPr/>
          </p:nvSpPr>
          <p:spPr>
            <a:xfrm>
              <a:off x="14333302" y="9320876"/>
              <a:ext cx="501196" cy="186869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5608D4-398C-4431-CF35-2C70F4483147}"/>
                </a:ext>
              </a:extLst>
            </p:cNvPr>
            <p:cNvSpPr txBox="1"/>
            <p:nvPr/>
          </p:nvSpPr>
          <p:spPr>
            <a:xfrm>
              <a:off x="14947896" y="9291135"/>
              <a:ext cx="136660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ru-RU" sz="1050" i="1" dirty="0">
                  <a:solidFill>
                    <a:prstClr val="black"/>
                  </a:solidFill>
                  <a:latin typeface="Montserrat" panose="00000500000000000000" pitchFamily="2" charset="-52"/>
                  <a:cs typeface="Times New Roman" panose="02020603050405020304" pitchFamily="18" charset="0"/>
                </a:rPr>
                <a:t>Внешний круг</a:t>
              </a:r>
              <a:endParaRPr lang="ru-RU" sz="1050" i="1" dirty="0">
                <a:solidFill>
                  <a:prstClr val="black"/>
                </a:solidFill>
                <a:latin typeface="Aptos"/>
              </a:endParaRPr>
            </a:p>
          </p:txBody>
        </p:sp>
      </p:grpSp>
      <p:sp>
        <p:nvSpPr>
          <p:cNvPr id="26" name="Овал 25">
            <a:extLst>
              <a:ext uri="{FF2B5EF4-FFF2-40B4-BE49-F238E27FC236}">
                <a16:creationId xmlns:a16="http://schemas.microsoft.com/office/drawing/2014/main" id="{78F27E2D-CB1A-1DD2-6C09-89D483436142}"/>
              </a:ext>
            </a:extLst>
          </p:cNvPr>
          <p:cNvSpPr/>
          <p:nvPr/>
        </p:nvSpPr>
        <p:spPr>
          <a:xfrm>
            <a:off x="11170552" y="5032076"/>
            <a:ext cx="1478634" cy="3631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Конкуренты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CE47B41F-6A8C-358E-C0A0-69D1332D2A67}"/>
              </a:ext>
            </a:extLst>
          </p:cNvPr>
          <p:cNvSpPr/>
          <p:nvPr/>
        </p:nvSpPr>
        <p:spPr>
          <a:xfrm>
            <a:off x="11805339" y="4495874"/>
            <a:ext cx="1371596" cy="523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Гос.органы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3FA985D-82AA-2E2B-A37D-D3902647C287}"/>
              </a:ext>
            </a:extLst>
          </p:cNvPr>
          <p:cNvSpPr/>
          <p:nvPr/>
        </p:nvSpPr>
        <p:spPr>
          <a:xfrm>
            <a:off x="11035604" y="3712317"/>
            <a:ext cx="1427512" cy="49363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Обществ. </a:t>
            </a:r>
            <a:r>
              <a:rPr lang="ru-RU" sz="1100" dirty="0" err="1">
                <a:solidFill>
                  <a:schemeClr val="tx1"/>
                </a:solidFill>
              </a:rPr>
              <a:t>объедин</a:t>
            </a:r>
            <a:r>
              <a:rPr lang="ru-RU" sz="11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BE8B5966-51A2-307A-791A-BCDFB4111EFD}"/>
              </a:ext>
            </a:extLst>
          </p:cNvPr>
          <p:cNvSpPr/>
          <p:nvPr/>
        </p:nvSpPr>
        <p:spPr>
          <a:xfrm>
            <a:off x="10149907" y="4240324"/>
            <a:ext cx="1371595" cy="523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Междун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200" dirty="0" err="1">
                <a:solidFill>
                  <a:schemeClr val="tx1"/>
                </a:solidFill>
              </a:rPr>
              <a:t>организ</a:t>
            </a:r>
            <a:r>
              <a:rPr lang="ru-RU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4E9DDD09-8019-B4A2-4E6B-A275CAFF5A74}"/>
              </a:ext>
            </a:extLst>
          </p:cNvPr>
          <p:cNvSpPr/>
          <p:nvPr/>
        </p:nvSpPr>
        <p:spPr>
          <a:xfrm>
            <a:off x="9969994" y="3341863"/>
            <a:ext cx="1568969" cy="523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Финансовые институты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99F89E45-567F-D07D-B795-59F21101D55E}"/>
              </a:ext>
            </a:extLst>
          </p:cNvPr>
          <p:cNvSpPr/>
          <p:nvPr/>
        </p:nvSpPr>
        <p:spPr>
          <a:xfrm>
            <a:off x="9940984" y="3858341"/>
            <a:ext cx="765917" cy="3825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СМИ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D85CA619-2120-DB2A-81C3-773BA2BC73AD}"/>
              </a:ext>
            </a:extLst>
          </p:cNvPr>
          <p:cNvSpPr/>
          <p:nvPr/>
        </p:nvSpPr>
        <p:spPr>
          <a:xfrm>
            <a:off x="11952757" y="3294121"/>
            <a:ext cx="1371595" cy="52322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Инвесторы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8D9A88D0-81F7-F308-1656-399EC5B99FB1}"/>
              </a:ext>
            </a:extLst>
          </p:cNvPr>
          <p:cNvGrpSpPr/>
          <p:nvPr/>
        </p:nvGrpSpPr>
        <p:grpSpPr>
          <a:xfrm>
            <a:off x="15051885" y="5423220"/>
            <a:ext cx="2187881" cy="1046440"/>
            <a:chOff x="14148700" y="4147379"/>
            <a:chExt cx="2187881" cy="1046440"/>
          </a:xfrm>
          <a:solidFill>
            <a:schemeClr val="bg1">
              <a:lumMod val="95000"/>
            </a:schemeClr>
          </a:solidFill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9BE4CF6D-6AFB-824C-B971-0C8E06EC9CA7}"/>
                </a:ext>
              </a:extLst>
            </p:cNvPr>
            <p:cNvSpPr/>
            <p:nvPr/>
          </p:nvSpPr>
          <p:spPr>
            <a:xfrm>
              <a:off x="14586717" y="4670599"/>
              <a:ext cx="1749864" cy="52322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Потребители</a:t>
              </a:r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F837B05-CDB2-6097-EF3C-28CC67E0CA42}"/>
                </a:ext>
              </a:extLst>
            </p:cNvPr>
            <p:cNvSpPr/>
            <p:nvPr/>
          </p:nvSpPr>
          <p:spPr>
            <a:xfrm>
              <a:off x="14148700" y="4147379"/>
              <a:ext cx="1564377" cy="523220"/>
            </a:xfrm>
            <a:prstGeom prst="ellipse">
              <a:avLst/>
            </a:prstGeom>
            <a:grp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</a:rPr>
                <a:t>Владелец технологий</a:t>
              </a:r>
            </a:p>
          </p:txBody>
        </p:sp>
      </p:grpSp>
      <p:sp>
        <p:nvSpPr>
          <p:cNvPr id="39" name="Овал 38">
            <a:extLst>
              <a:ext uri="{FF2B5EF4-FFF2-40B4-BE49-F238E27FC236}">
                <a16:creationId xmlns:a16="http://schemas.microsoft.com/office/drawing/2014/main" id="{C75FB845-74D0-3AC0-8D6A-E349709702B5}"/>
              </a:ext>
            </a:extLst>
          </p:cNvPr>
          <p:cNvSpPr/>
          <p:nvPr/>
        </p:nvSpPr>
        <p:spPr>
          <a:xfrm>
            <a:off x="15316200" y="3339885"/>
            <a:ext cx="1840776" cy="523220"/>
          </a:xfrm>
          <a:prstGeom prst="ellipse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Сотрудники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6363805B-96AE-F5DD-8BEE-39DE7F263FBD}"/>
              </a:ext>
            </a:extLst>
          </p:cNvPr>
          <p:cNvSpPr/>
          <p:nvPr/>
        </p:nvSpPr>
        <p:spPr>
          <a:xfrm>
            <a:off x="15316200" y="2737404"/>
            <a:ext cx="1915834" cy="555802"/>
          </a:xfrm>
          <a:prstGeom prst="ellipse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Единственный акционер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03327BC2-888A-57A2-5D9E-7EF5498D7766}"/>
              </a:ext>
            </a:extLst>
          </p:cNvPr>
          <p:cNvSpPr/>
          <p:nvPr/>
        </p:nvSpPr>
        <p:spPr>
          <a:xfrm>
            <a:off x="13139974" y="3509653"/>
            <a:ext cx="1344395" cy="466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Население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94674954-8AEE-725F-A4D7-4C39CE360184}"/>
              </a:ext>
            </a:extLst>
          </p:cNvPr>
          <p:cNvSpPr/>
          <p:nvPr/>
        </p:nvSpPr>
        <p:spPr>
          <a:xfrm>
            <a:off x="12695471" y="5250494"/>
            <a:ext cx="1503676" cy="46610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Поставщики</a:t>
            </a:r>
          </a:p>
        </p:txBody>
      </p:sp>
      <p:sp>
        <p:nvSpPr>
          <p:cNvPr id="48" name="Прямоугольник 57">
            <a:extLst>
              <a:ext uri="{FF2B5EF4-FFF2-40B4-BE49-F238E27FC236}">
                <a16:creationId xmlns:a16="http://schemas.microsoft.com/office/drawing/2014/main" id="{A0FD6476-D3DD-5A9A-BC51-8E2FAAEAEE57}"/>
              </a:ext>
            </a:extLst>
          </p:cNvPr>
          <p:cNvSpPr/>
          <p:nvPr/>
        </p:nvSpPr>
        <p:spPr>
          <a:xfrm>
            <a:off x="677395" y="2768600"/>
            <a:ext cx="8078220" cy="6400800"/>
          </a:xfrm>
          <a:prstGeom prst="roundRect">
            <a:avLst>
              <a:gd name="adj" fmla="val 3905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  <a:ea typeface="Consolas" panose="020B0609020204030204" pitchFamily="49" charset="0"/>
                <a:cs typeface="Consolas" panose="020B0609020204030204" pitchFamily="49" charset="0"/>
              </a:rPr>
              <a:t>уважение и учет интересов всех заинтересованных сторон;</a:t>
            </a: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  <a:ea typeface="Consolas" panose="020B0609020204030204" pitchFamily="49" charset="0"/>
                <a:cs typeface="Consolas" panose="020B0609020204030204" pitchFamily="49" charset="0"/>
              </a:rPr>
              <a:t>активное информирование целевых аудиторий о своей деятельности;</a:t>
            </a: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  <a:ea typeface="Consolas" panose="020B0609020204030204" pitchFamily="49" charset="0"/>
                <a:cs typeface="Consolas" panose="020B0609020204030204" pitchFamily="49" charset="0"/>
              </a:rPr>
              <a:t>обеспечение объективности, достоверности, независимости и высокого уровня информационной прозрачности в части реализации государственных программ, отдельных внутренних процедур (закупки, прием на работу, представление финансовых и нефинансовых услуг), а также использовании финансовых средств;</a:t>
            </a: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  <a:ea typeface="Consolas" panose="020B0609020204030204" pitchFamily="49" charset="0"/>
                <a:cs typeface="Consolas" panose="020B0609020204030204" pitchFamily="49" charset="0"/>
              </a:rPr>
              <a:t>обеспечение открытого и продуктивного сотрудничества со всеми заинтересованными сторонами;</a:t>
            </a: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  <a:ea typeface="Consolas" panose="020B0609020204030204" pitchFamily="49" charset="0"/>
                <a:cs typeface="Consolas" panose="020B0609020204030204" pitchFamily="49" charset="0"/>
              </a:rPr>
              <a:t>выполнение взятых на себя обязательств перед заинтересованными сторонами;</a:t>
            </a: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/>
              </a:solidFill>
              <a:latin typeface="Montserrat" panose="00000500000000000000" pitchFamily="2" charset="-52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35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r>
              <a:rPr lang="ru-RU" sz="1650" dirty="0">
                <a:solidFill>
                  <a:prstClr val="black"/>
                </a:solidFill>
                <a:latin typeface="Montserrat" panose="00000500000000000000" pitchFamily="2" charset="-52"/>
                <a:ea typeface="Consolas" panose="020B0609020204030204" pitchFamily="49" charset="0"/>
                <a:cs typeface="Consolas" panose="020B0609020204030204" pitchFamily="49" charset="0"/>
              </a:rPr>
              <a:t>получение обратной связи от заинтересованных сторон на регулярной основе.</a:t>
            </a:r>
            <a:endParaRPr lang="ru-RU" sz="165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</p:txBody>
      </p:sp>
      <p:sp>
        <p:nvSpPr>
          <p:cNvPr id="49" name="Прямоугольник: скругленные углы 16">
            <a:extLst>
              <a:ext uri="{FF2B5EF4-FFF2-40B4-BE49-F238E27FC236}">
                <a16:creationId xmlns:a16="http://schemas.microsoft.com/office/drawing/2014/main" id="{615C06C4-D885-A5F2-2529-B5F44E27B1A3}"/>
              </a:ext>
            </a:extLst>
          </p:cNvPr>
          <p:cNvSpPr/>
          <p:nvPr/>
        </p:nvSpPr>
        <p:spPr>
          <a:xfrm>
            <a:off x="677394" y="1790700"/>
            <a:ext cx="8078217" cy="692499"/>
          </a:xfrm>
          <a:prstGeom prst="roundRect">
            <a:avLst>
              <a:gd name="adj" fmla="val 1307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Montserrat" panose="00000500000000000000" pitchFamily="2" charset="-52"/>
              </a:rPr>
              <a:t>Принципы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7C4CF20-F2D0-8710-425B-D3C7653A107E}"/>
              </a:ext>
            </a:extLst>
          </p:cNvPr>
          <p:cNvSpPr txBox="1"/>
          <p:nvPr/>
        </p:nvSpPr>
        <p:spPr>
          <a:xfrm>
            <a:off x="9215344" y="8351018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0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FBB653-56D5-1EEB-35E8-8442B0602323}"/>
              </a:ext>
            </a:extLst>
          </p:cNvPr>
          <p:cNvSpPr txBox="1"/>
          <p:nvPr/>
        </p:nvSpPr>
        <p:spPr>
          <a:xfrm>
            <a:off x="10931835" y="8351018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8FAF548-7A8E-9823-6A9C-A64235DD632D}"/>
              </a:ext>
            </a:extLst>
          </p:cNvPr>
          <p:cNvSpPr txBox="1"/>
          <p:nvPr/>
        </p:nvSpPr>
        <p:spPr>
          <a:xfrm>
            <a:off x="15994945" y="8351018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5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1DA52CB-4D1C-8241-916B-EB19DB728A8D}"/>
              </a:ext>
            </a:extLst>
          </p:cNvPr>
          <p:cNvSpPr txBox="1"/>
          <p:nvPr/>
        </p:nvSpPr>
        <p:spPr>
          <a:xfrm>
            <a:off x="13586275" y="8351018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105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C926E7-05C7-1E76-0733-E385231B958F}"/>
              </a:ext>
            </a:extLst>
          </p:cNvPr>
          <p:cNvSpPr txBox="1"/>
          <p:nvPr/>
        </p:nvSpPr>
        <p:spPr>
          <a:xfrm>
            <a:off x="9434819" y="7858008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C94063-BD41-1494-34E1-C6088B183A2C}"/>
              </a:ext>
            </a:extLst>
          </p:cNvPr>
          <p:cNvSpPr txBox="1"/>
          <p:nvPr/>
        </p:nvSpPr>
        <p:spPr>
          <a:xfrm>
            <a:off x="9434818" y="2717486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1050" dirty="0">
                <a:solidFill>
                  <a:prstClr val="black"/>
                </a:solidFill>
                <a:latin typeface="Aptos"/>
              </a:rPr>
              <a:t>5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D6000CB-DABF-2C0C-B04C-918FCA5D9980}"/>
              </a:ext>
            </a:extLst>
          </p:cNvPr>
          <p:cNvSpPr txBox="1"/>
          <p:nvPr/>
        </p:nvSpPr>
        <p:spPr>
          <a:xfrm>
            <a:off x="9448800" y="5262890"/>
            <a:ext cx="4450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3</a:t>
            </a:r>
            <a:endParaRPr lang="ru-RU" sz="1050" dirty="0">
              <a:solidFill>
                <a:prstClr val="black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999805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34F2AFF-53F4-85C6-8689-3815B0BB37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B897549E-D6A6-7B26-BA2D-A1BB0E920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643063" fontAlgn="auto">
              <a:spcAft>
                <a:spcPts val="0"/>
              </a:spcAft>
              <a:defRPr/>
            </a:pPr>
            <a:r>
              <a:rPr lang="ru-RU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-52"/>
                <a:ea typeface="微软雅黑" pitchFamily="2" charset="-122"/>
              </a:rPr>
              <a:t>УПРАВЛЕНИЕ ЧЕЛОВЕЧЕСКИМИ РЕСУРСАМИ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160E5DE6-32FA-DC2D-3869-2B2FF6B6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29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Прямоугольник 57">
            <a:extLst>
              <a:ext uri="{FF2B5EF4-FFF2-40B4-BE49-F238E27FC236}">
                <a16:creationId xmlns:a16="http://schemas.microsoft.com/office/drawing/2014/main" id="{08AFB002-BB63-230C-7AB1-3AB5E8699F1F}"/>
              </a:ext>
            </a:extLst>
          </p:cNvPr>
          <p:cNvSpPr/>
          <p:nvPr/>
        </p:nvSpPr>
        <p:spPr>
          <a:xfrm>
            <a:off x="1002379" y="1943100"/>
            <a:ext cx="4822065" cy="3200400"/>
          </a:xfrm>
          <a:prstGeom prst="roundRect">
            <a:avLst>
              <a:gd name="adj" fmla="val 3905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</p:txBody>
      </p:sp>
      <p:sp>
        <p:nvSpPr>
          <p:cNvPr id="8" name="Прямоугольник 57">
            <a:extLst>
              <a:ext uri="{FF2B5EF4-FFF2-40B4-BE49-F238E27FC236}">
                <a16:creationId xmlns:a16="http://schemas.microsoft.com/office/drawing/2014/main" id="{B8DC4068-1F54-5A5B-E746-1160CFD3B592}"/>
              </a:ext>
            </a:extLst>
          </p:cNvPr>
          <p:cNvSpPr/>
          <p:nvPr/>
        </p:nvSpPr>
        <p:spPr>
          <a:xfrm>
            <a:off x="11603415" y="1943100"/>
            <a:ext cx="5819389" cy="3216476"/>
          </a:xfrm>
          <a:prstGeom prst="roundRect">
            <a:avLst>
              <a:gd name="adj" fmla="val 3905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</p:txBody>
      </p:sp>
      <p:sp>
        <p:nvSpPr>
          <p:cNvPr id="9" name="Прямоугольник 57">
            <a:extLst>
              <a:ext uri="{FF2B5EF4-FFF2-40B4-BE49-F238E27FC236}">
                <a16:creationId xmlns:a16="http://schemas.microsoft.com/office/drawing/2014/main" id="{B91919C5-4099-B51C-92A3-024140CBD445}"/>
              </a:ext>
            </a:extLst>
          </p:cNvPr>
          <p:cNvSpPr/>
          <p:nvPr/>
        </p:nvSpPr>
        <p:spPr>
          <a:xfrm>
            <a:off x="6104836" y="1956473"/>
            <a:ext cx="5296823" cy="3216476"/>
          </a:xfrm>
          <a:prstGeom prst="roundRect">
            <a:avLst>
              <a:gd name="adj" fmla="val 3905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</p:txBody>
      </p:sp>
      <p:sp>
        <p:nvSpPr>
          <p:cNvPr id="11" name="Прямоугольник 57">
            <a:extLst>
              <a:ext uri="{FF2B5EF4-FFF2-40B4-BE49-F238E27FC236}">
                <a16:creationId xmlns:a16="http://schemas.microsoft.com/office/drawing/2014/main" id="{F49398BE-F63D-07DC-D6AD-D4BA6A0117AD}"/>
              </a:ext>
            </a:extLst>
          </p:cNvPr>
          <p:cNvSpPr/>
          <p:nvPr/>
        </p:nvSpPr>
        <p:spPr>
          <a:xfrm>
            <a:off x="9653738" y="5604360"/>
            <a:ext cx="5296823" cy="3860799"/>
          </a:xfrm>
          <a:prstGeom prst="roundRect">
            <a:avLst>
              <a:gd name="adj" fmla="val 3905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</p:txBody>
      </p:sp>
      <p:sp>
        <p:nvSpPr>
          <p:cNvPr id="12" name="Прямоугольник 57">
            <a:extLst>
              <a:ext uri="{FF2B5EF4-FFF2-40B4-BE49-F238E27FC236}">
                <a16:creationId xmlns:a16="http://schemas.microsoft.com/office/drawing/2014/main" id="{58B528B0-4DA9-4486-41C3-0EB1E4F7695F}"/>
              </a:ext>
            </a:extLst>
          </p:cNvPr>
          <p:cNvSpPr/>
          <p:nvPr/>
        </p:nvSpPr>
        <p:spPr>
          <a:xfrm>
            <a:off x="2218192" y="5604362"/>
            <a:ext cx="5296823" cy="3860799"/>
          </a:xfrm>
          <a:prstGeom prst="roundRect">
            <a:avLst>
              <a:gd name="adj" fmla="val 3905"/>
            </a:avLst>
          </a:prstGeom>
          <a:solidFill>
            <a:srgbClr val="F5F5F5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62903" indent="-462903" algn="just" defTabSz="1645881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1F5F"/>
              </a:buClr>
              <a:buFont typeface="Wingdings" panose="05000000000000000000" pitchFamily="2" charset="2"/>
              <a:buChar char="ü"/>
            </a:pPr>
            <a:endParaRPr lang="ru-RU" sz="165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  <a:cs typeface="Arial"/>
            </a:endParaRPr>
          </a:p>
        </p:txBody>
      </p:sp>
      <p:graphicFrame>
        <p:nvGraphicFramePr>
          <p:cNvPr id="13" name="Диаграмма 36">
            <a:extLst>
              <a:ext uri="{FF2B5EF4-FFF2-40B4-BE49-F238E27FC236}">
                <a16:creationId xmlns:a16="http://schemas.microsoft.com/office/drawing/2014/main" id="{23A46923-F986-7DDC-FF64-0CAF50666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543769"/>
              </p:ext>
            </p:extLst>
          </p:nvPr>
        </p:nvGraphicFramePr>
        <p:xfrm>
          <a:off x="9677645" y="5811220"/>
          <a:ext cx="5272916" cy="365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37">
            <a:extLst>
              <a:ext uri="{FF2B5EF4-FFF2-40B4-BE49-F238E27FC236}">
                <a16:creationId xmlns:a16="http://schemas.microsoft.com/office/drawing/2014/main" id="{E945EDC4-113D-5537-C8AF-10218C364D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589212"/>
              </p:ext>
            </p:extLst>
          </p:nvPr>
        </p:nvGraphicFramePr>
        <p:xfrm>
          <a:off x="2194281" y="5811221"/>
          <a:ext cx="5344641" cy="3653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39">
            <a:extLst>
              <a:ext uri="{FF2B5EF4-FFF2-40B4-BE49-F238E27FC236}">
                <a16:creationId xmlns:a16="http://schemas.microsoft.com/office/drawing/2014/main" id="{66CB0FE6-9025-A8BA-03CF-D0092D15E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736166"/>
              </p:ext>
            </p:extLst>
          </p:nvPr>
        </p:nvGraphicFramePr>
        <p:xfrm>
          <a:off x="11959116" y="1755989"/>
          <a:ext cx="5296822" cy="3506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3392DBB-2593-837E-B388-B0244A807DA9}"/>
              </a:ext>
            </a:extLst>
          </p:cNvPr>
          <p:cNvSpPr txBox="1"/>
          <p:nvPr/>
        </p:nvSpPr>
        <p:spPr>
          <a:xfrm>
            <a:off x="1139134" y="3042087"/>
            <a:ext cx="467020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Rockwell Nova" panose="02060503020205020403" pitchFamily="18" charset="0"/>
              </a:defRPr>
            </a:lvl1pPr>
          </a:lstStyle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700" b="1" dirty="0">
                <a:solidFill>
                  <a:srgbClr val="4EA72E">
                    <a:lumMod val="50000"/>
                  </a:srgbClr>
                </a:solidFill>
                <a:latin typeface="Montserrat" panose="00000500000000000000" pitchFamily="2" charset="-52"/>
              </a:rPr>
              <a:t>4</a:t>
            </a:r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</a:rPr>
              <a:t> работника имеют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</a:rPr>
              <a:t>ученую степень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0D41F3-8F09-BA3E-7AA3-FFB91CA0216B}"/>
              </a:ext>
            </a:extLst>
          </p:cNvPr>
          <p:cNvSpPr txBox="1"/>
          <p:nvPr/>
        </p:nvSpPr>
        <p:spPr>
          <a:xfrm>
            <a:off x="1139135" y="4068409"/>
            <a:ext cx="46702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Rockwell Nova" panose="02060503020205020403" pitchFamily="18" charset="0"/>
              </a:defRPr>
            </a:lvl1pPr>
          </a:lstStyle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700" b="1" dirty="0">
                <a:solidFill>
                  <a:srgbClr val="4EA72E">
                    <a:lumMod val="50000"/>
                  </a:srgbClr>
                </a:solidFill>
                <a:latin typeface="Montserrat" panose="00000500000000000000" pitchFamily="2" charset="-52"/>
              </a:rPr>
              <a:t>24</a:t>
            </a:r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</a:rPr>
              <a:t> работников имеют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</a:rPr>
              <a:t>академическую степень магистра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396514-B529-77D0-05E9-F6340F1C4C40}"/>
              </a:ext>
            </a:extLst>
          </p:cNvPr>
          <p:cNvSpPr txBox="1"/>
          <p:nvPr/>
        </p:nvSpPr>
        <p:spPr>
          <a:xfrm>
            <a:off x="1139135" y="2122493"/>
            <a:ext cx="46853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latin typeface="Rockwell Nova" panose="02060503020205020403" pitchFamily="18" charset="0"/>
              </a:defRPr>
            </a:lvl1pPr>
          </a:lstStyle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4EA72E">
                    <a:lumMod val="50000"/>
                  </a:srgbClr>
                </a:solidFill>
                <a:latin typeface="Montserrat" panose="00000500000000000000" pitchFamily="2" charset="-52"/>
              </a:rPr>
              <a:t>100% </a:t>
            </a:r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</a:rPr>
              <a:t>работников имеют </a:t>
            </a:r>
          </a:p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prstClr val="black"/>
                </a:solidFill>
                <a:latin typeface="Montserrat" panose="00000500000000000000" pitchFamily="2" charset="-52"/>
              </a:rPr>
              <a:t>высшее образование</a:t>
            </a:r>
          </a:p>
        </p:txBody>
      </p:sp>
      <p:grpSp>
        <p:nvGrpSpPr>
          <p:cNvPr id="20" name="Группа 3">
            <a:extLst>
              <a:ext uri="{FF2B5EF4-FFF2-40B4-BE49-F238E27FC236}">
                <a16:creationId xmlns:a16="http://schemas.microsoft.com/office/drawing/2014/main" id="{053BEC36-C18D-55CB-C660-C8A02F4BC06A}"/>
              </a:ext>
            </a:extLst>
          </p:cNvPr>
          <p:cNvGrpSpPr/>
          <p:nvPr/>
        </p:nvGrpSpPr>
        <p:grpSpPr>
          <a:xfrm>
            <a:off x="6648946" y="2172145"/>
            <a:ext cx="4936517" cy="2720086"/>
            <a:chOff x="-145404" y="2244053"/>
            <a:chExt cx="4138363" cy="3005580"/>
          </a:xfrm>
        </p:grpSpPr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1E39CDCA-68F3-C165-F722-511FC5C42137}"/>
                </a:ext>
              </a:extLst>
            </p:cNvPr>
            <p:cNvSpPr/>
            <p:nvPr/>
          </p:nvSpPr>
          <p:spPr bwMode="auto">
            <a:xfrm>
              <a:off x="1554301" y="2747733"/>
              <a:ext cx="1117601" cy="1698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DE257F77-4D20-7B47-A56D-7B0E79EAF577}"/>
                </a:ext>
              </a:extLst>
            </p:cNvPr>
            <p:cNvSpPr/>
            <p:nvPr/>
          </p:nvSpPr>
          <p:spPr bwMode="auto">
            <a:xfrm>
              <a:off x="1554301" y="3006495"/>
              <a:ext cx="1117601" cy="1698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A4BABC38-D10B-3D74-90B3-A0FC6887C08B}"/>
                </a:ext>
              </a:extLst>
            </p:cNvPr>
            <p:cNvSpPr/>
            <p:nvPr/>
          </p:nvSpPr>
          <p:spPr bwMode="auto">
            <a:xfrm>
              <a:off x="1554301" y="3265257"/>
              <a:ext cx="1117601" cy="1714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39ED5186-D8B6-9746-5827-00C9BE3E439D}"/>
                </a:ext>
              </a:extLst>
            </p:cNvPr>
            <p:cNvSpPr/>
            <p:nvPr/>
          </p:nvSpPr>
          <p:spPr bwMode="auto">
            <a:xfrm>
              <a:off x="1554301" y="4043134"/>
              <a:ext cx="1117601" cy="1698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4">
              <a:extLst>
                <a:ext uri="{FF2B5EF4-FFF2-40B4-BE49-F238E27FC236}">
                  <a16:creationId xmlns:a16="http://schemas.microsoft.com/office/drawing/2014/main" id="{19ED8AB8-1481-849A-7D2E-55792195A60A}"/>
                </a:ext>
              </a:extLst>
            </p:cNvPr>
            <p:cNvSpPr/>
            <p:nvPr/>
          </p:nvSpPr>
          <p:spPr bwMode="auto">
            <a:xfrm>
              <a:off x="1554301" y="4301894"/>
              <a:ext cx="1117601" cy="1698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6D3BBE-150F-27D0-6EE0-1FE97BF71786}"/>
                </a:ext>
              </a:extLst>
            </p:cNvPr>
            <p:cNvSpPr/>
            <p:nvPr/>
          </p:nvSpPr>
          <p:spPr bwMode="auto">
            <a:xfrm>
              <a:off x="1554301" y="4560658"/>
              <a:ext cx="1117601" cy="1714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97A232-553D-22DF-9DA9-EE3AB6F8F1A7}"/>
                </a:ext>
              </a:extLst>
            </p:cNvPr>
            <p:cNvSpPr/>
            <p:nvPr/>
          </p:nvSpPr>
          <p:spPr bwMode="auto">
            <a:xfrm>
              <a:off x="1554301" y="4821008"/>
              <a:ext cx="1117601" cy="1698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0EE24A7A-F0CE-04CF-AC13-AE7C2F290651}"/>
                </a:ext>
              </a:extLst>
            </p:cNvPr>
            <p:cNvSpPr/>
            <p:nvPr/>
          </p:nvSpPr>
          <p:spPr bwMode="auto">
            <a:xfrm>
              <a:off x="1554301" y="5079771"/>
              <a:ext cx="1117601" cy="16986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20">
              <a:extLst>
                <a:ext uri="{FF2B5EF4-FFF2-40B4-BE49-F238E27FC236}">
                  <a16:creationId xmlns:a16="http://schemas.microsoft.com/office/drawing/2014/main" id="{70052FEB-3264-84B0-0EBF-A9B8828675F2}"/>
                </a:ext>
              </a:extLst>
            </p:cNvPr>
            <p:cNvSpPr/>
            <p:nvPr/>
          </p:nvSpPr>
          <p:spPr bwMode="auto">
            <a:xfrm>
              <a:off x="1554301" y="3525606"/>
              <a:ext cx="1117601" cy="1714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Rectangle 20">
              <a:extLst>
                <a:ext uri="{FF2B5EF4-FFF2-40B4-BE49-F238E27FC236}">
                  <a16:creationId xmlns:a16="http://schemas.microsoft.com/office/drawing/2014/main" id="{D264D55C-591C-4445-0E1C-707BD165CED9}"/>
                </a:ext>
              </a:extLst>
            </p:cNvPr>
            <p:cNvSpPr/>
            <p:nvPr/>
          </p:nvSpPr>
          <p:spPr bwMode="auto">
            <a:xfrm>
              <a:off x="1554301" y="3782780"/>
              <a:ext cx="1117601" cy="1714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1975">
              <a:extLst>
                <a:ext uri="{FF2B5EF4-FFF2-40B4-BE49-F238E27FC236}">
                  <a16:creationId xmlns:a16="http://schemas.microsoft.com/office/drawing/2014/main" id="{A512C147-0911-E8C3-D9A4-553C5FC95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230" y="4246307"/>
              <a:ext cx="467559" cy="718726"/>
            </a:xfrm>
            <a:custGeom>
              <a:avLst/>
              <a:gdLst>
                <a:gd name="T0" fmla="*/ 293 w 359"/>
                <a:gd name="T1" fmla="*/ 264 h 463"/>
                <a:gd name="T2" fmla="*/ 293 w 359"/>
                <a:gd name="T3" fmla="*/ 86 h 463"/>
                <a:gd name="T4" fmla="*/ 208 w 359"/>
                <a:gd name="T5" fmla="*/ 0 h 463"/>
                <a:gd name="T6" fmla="*/ 151 w 359"/>
                <a:gd name="T7" fmla="*/ 0 h 463"/>
                <a:gd name="T8" fmla="*/ 66 w 359"/>
                <a:gd name="T9" fmla="*/ 86 h 463"/>
                <a:gd name="T10" fmla="*/ 66 w 359"/>
                <a:gd name="T11" fmla="*/ 264 h 463"/>
                <a:gd name="T12" fmla="*/ 0 w 359"/>
                <a:gd name="T13" fmla="*/ 368 h 463"/>
                <a:gd name="T14" fmla="*/ 0 w 359"/>
                <a:gd name="T15" fmla="*/ 431 h 463"/>
                <a:gd name="T16" fmla="*/ 32 w 359"/>
                <a:gd name="T17" fmla="*/ 463 h 463"/>
                <a:gd name="T18" fmla="*/ 32 w 359"/>
                <a:gd name="T19" fmla="*/ 463 h 463"/>
                <a:gd name="T20" fmla="*/ 325 w 359"/>
                <a:gd name="T21" fmla="*/ 463 h 463"/>
                <a:gd name="T22" fmla="*/ 326 w 359"/>
                <a:gd name="T23" fmla="*/ 463 h 463"/>
                <a:gd name="T24" fmla="*/ 359 w 359"/>
                <a:gd name="T25" fmla="*/ 431 h 463"/>
                <a:gd name="T26" fmla="*/ 359 w 359"/>
                <a:gd name="T27" fmla="*/ 368 h 463"/>
                <a:gd name="T28" fmla="*/ 293 w 359"/>
                <a:gd name="T29" fmla="*/ 264 h 463"/>
                <a:gd name="T30" fmla="*/ 31 w 359"/>
                <a:gd name="T31" fmla="*/ 443 h 463"/>
                <a:gd name="T32" fmla="*/ 20 w 359"/>
                <a:gd name="T33" fmla="*/ 431 h 463"/>
                <a:gd name="T34" fmla="*/ 20 w 359"/>
                <a:gd name="T35" fmla="*/ 368 h 463"/>
                <a:gd name="T36" fmla="*/ 92 w 359"/>
                <a:gd name="T37" fmla="*/ 276 h 463"/>
                <a:gd name="T38" fmla="*/ 92 w 359"/>
                <a:gd name="T39" fmla="*/ 355 h 463"/>
                <a:gd name="T40" fmla="*/ 87 w 359"/>
                <a:gd name="T41" fmla="*/ 357 h 463"/>
                <a:gd name="T42" fmla="*/ 67 w 359"/>
                <a:gd name="T43" fmla="*/ 386 h 463"/>
                <a:gd name="T44" fmla="*/ 67 w 359"/>
                <a:gd name="T45" fmla="*/ 443 h 463"/>
                <a:gd name="T46" fmla="*/ 32 w 359"/>
                <a:gd name="T47" fmla="*/ 443 h 463"/>
                <a:gd name="T48" fmla="*/ 31 w 359"/>
                <a:gd name="T49" fmla="*/ 443 h 463"/>
                <a:gd name="T50" fmla="*/ 96 w 359"/>
                <a:gd name="T51" fmla="*/ 116 h 463"/>
                <a:gd name="T52" fmla="*/ 222 w 359"/>
                <a:gd name="T53" fmla="*/ 69 h 463"/>
                <a:gd name="T54" fmla="*/ 262 w 359"/>
                <a:gd name="T55" fmla="*/ 147 h 463"/>
                <a:gd name="T56" fmla="*/ 179 w 359"/>
                <a:gd name="T57" fmla="*/ 250 h 463"/>
                <a:gd name="T58" fmla="*/ 95 w 359"/>
                <a:gd name="T59" fmla="*/ 135 h 463"/>
                <a:gd name="T60" fmla="*/ 96 w 359"/>
                <a:gd name="T61" fmla="*/ 116 h 463"/>
                <a:gd name="T62" fmla="*/ 121 w 359"/>
                <a:gd name="T63" fmla="*/ 268 h 463"/>
                <a:gd name="T64" fmla="*/ 146 w 359"/>
                <a:gd name="T65" fmla="*/ 262 h 463"/>
                <a:gd name="T66" fmla="*/ 170 w 359"/>
                <a:gd name="T67" fmla="*/ 269 h 463"/>
                <a:gd name="T68" fmla="*/ 179 w 359"/>
                <a:gd name="T69" fmla="*/ 270 h 463"/>
                <a:gd name="T70" fmla="*/ 189 w 359"/>
                <a:gd name="T71" fmla="*/ 269 h 463"/>
                <a:gd name="T72" fmla="*/ 212 w 359"/>
                <a:gd name="T73" fmla="*/ 262 h 463"/>
                <a:gd name="T74" fmla="*/ 237 w 359"/>
                <a:gd name="T75" fmla="*/ 269 h 463"/>
                <a:gd name="T76" fmla="*/ 237 w 359"/>
                <a:gd name="T77" fmla="*/ 356 h 463"/>
                <a:gd name="T78" fmla="*/ 211 w 359"/>
                <a:gd name="T79" fmla="*/ 373 h 463"/>
                <a:gd name="T80" fmla="*/ 178 w 359"/>
                <a:gd name="T81" fmla="*/ 388 h 463"/>
                <a:gd name="T82" fmla="*/ 178 w 359"/>
                <a:gd name="T83" fmla="*/ 388 h 463"/>
                <a:gd name="T84" fmla="*/ 148 w 359"/>
                <a:gd name="T85" fmla="*/ 374 h 463"/>
                <a:gd name="T86" fmla="*/ 121 w 359"/>
                <a:gd name="T87" fmla="*/ 356 h 463"/>
                <a:gd name="T88" fmla="*/ 121 w 359"/>
                <a:gd name="T89" fmla="*/ 268 h 463"/>
                <a:gd name="T90" fmla="*/ 271 w 359"/>
                <a:gd name="T91" fmla="*/ 357 h 463"/>
                <a:gd name="T92" fmla="*/ 267 w 359"/>
                <a:gd name="T93" fmla="*/ 355 h 463"/>
                <a:gd name="T94" fmla="*/ 267 w 359"/>
                <a:gd name="T95" fmla="*/ 276 h 463"/>
                <a:gd name="T96" fmla="*/ 338 w 359"/>
                <a:gd name="T97" fmla="*/ 368 h 463"/>
                <a:gd name="T98" fmla="*/ 338 w 359"/>
                <a:gd name="T99" fmla="*/ 431 h 463"/>
                <a:gd name="T100" fmla="*/ 325 w 359"/>
                <a:gd name="T101" fmla="*/ 443 h 463"/>
                <a:gd name="T102" fmla="*/ 291 w 359"/>
                <a:gd name="T103" fmla="*/ 443 h 463"/>
                <a:gd name="T104" fmla="*/ 291 w 359"/>
                <a:gd name="T105" fmla="*/ 386 h 463"/>
                <a:gd name="T106" fmla="*/ 271 w 359"/>
                <a:gd name="T107" fmla="*/ 35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9" h="463">
                  <a:moveTo>
                    <a:pt x="293" y="264"/>
                  </a:moveTo>
                  <a:cubicBezTo>
                    <a:pt x="293" y="86"/>
                    <a:pt x="293" y="86"/>
                    <a:pt x="293" y="86"/>
                  </a:cubicBezTo>
                  <a:cubicBezTo>
                    <a:pt x="293" y="38"/>
                    <a:pt x="255" y="0"/>
                    <a:pt x="20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04" y="0"/>
                    <a:pt x="66" y="38"/>
                    <a:pt x="66" y="86"/>
                  </a:cubicBezTo>
                  <a:cubicBezTo>
                    <a:pt x="66" y="264"/>
                    <a:pt x="66" y="264"/>
                    <a:pt x="66" y="264"/>
                  </a:cubicBezTo>
                  <a:cubicBezTo>
                    <a:pt x="26" y="282"/>
                    <a:pt x="0" y="322"/>
                    <a:pt x="0" y="368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49"/>
                    <a:pt x="14" y="463"/>
                    <a:pt x="32" y="463"/>
                  </a:cubicBezTo>
                  <a:cubicBezTo>
                    <a:pt x="32" y="463"/>
                    <a:pt x="32" y="463"/>
                    <a:pt x="32" y="463"/>
                  </a:cubicBezTo>
                  <a:cubicBezTo>
                    <a:pt x="325" y="463"/>
                    <a:pt x="325" y="463"/>
                    <a:pt x="325" y="463"/>
                  </a:cubicBezTo>
                  <a:cubicBezTo>
                    <a:pt x="326" y="463"/>
                    <a:pt x="326" y="463"/>
                    <a:pt x="326" y="463"/>
                  </a:cubicBezTo>
                  <a:cubicBezTo>
                    <a:pt x="344" y="463"/>
                    <a:pt x="359" y="449"/>
                    <a:pt x="359" y="431"/>
                  </a:cubicBezTo>
                  <a:cubicBezTo>
                    <a:pt x="359" y="368"/>
                    <a:pt x="359" y="368"/>
                    <a:pt x="359" y="368"/>
                  </a:cubicBezTo>
                  <a:cubicBezTo>
                    <a:pt x="359" y="323"/>
                    <a:pt x="333" y="283"/>
                    <a:pt x="293" y="264"/>
                  </a:cubicBezTo>
                  <a:moveTo>
                    <a:pt x="31" y="443"/>
                  </a:moveTo>
                  <a:cubicBezTo>
                    <a:pt x="25" y="442"/>
                    <a:pt x="20" y="437"/>
                    <a:pt x="20" y="431"/>
                  </a:cubicBezTo>
                  <a:cubicBezTo>
                    <a:pt x="20" y="368"/>
                    <a:pt x="20" y="368"/>
                    <a:pt x="20" y="368"/>
                  </a:cubicBezTo>
                  <a:cubicBezTo>
                    <a:pt x="20" y="324"/>
                    <a:pt x="49" y="287"/>
                    <a:pt x="92" y="276"/>
                  </a:cubicBezTo>
                  <a:cubicBezTo>
                    <a:pt x="92" y="355"/>
                    <a:pt x="92" y="355"/>
                    <a:pt x="92" y="355"/>
                  </a:cubicBezTo>
                  <a:cubicBezTo>
                    <a:pt x="92" y="355"/>
                    <a:pt x="90" y="356"/>
                    <a:pt x="87" y="357"/>
                  </a:cubicBezTo>
                  <a:cubicBezTo>
                    <a:pt x="75" y="361"/>
                    <a:pt x="67" y="373"/>
                    <a:pt x="67" y="386"/>
                  </a:cubicBezTo>
                  <a:cubicBezTo>
                    <a:pt x="67" y="443"/>
                    <a:pt x="67" y="443"/>
                    <a:pt x="67" y="443"/>
                  </a:cubicBezTo>
                  <a:cubicBezTo>
                    <a:pt x="32" y="443"/>
                    <a:pt x="32" y="443"/>
                    <a:pt x="32" y="443"/>
                  </a:cubicBezTo>
                  <a:cubicBezTo>
                    <a:pt x="31" y="443"/>
                    <a:pt x="31" y="443"/>
                    <a:pt x="31" y="443"/>
                  </a:cubicBezTo>
                  <a:moveTo>
                    <a:pt x="96" y="116"/>
                  </a:moveTo>
                  <a:cubicBezTo>
                    <a:pt x="162" y="118"/>
                    <a:pt x="201" y="92"/>
                    <a:pt x="222" y="69"/>
                  </a:cubicBezTo>
                  <a:cubicBezTo>
                    <a:pt x="248" y="94"/>
                    <a:pt x="258" y="129"/>
                    <a:pt x="262" y="147"/>
                  </a:cubicBezTo>
                  <a:cubicBezTo>
                    <a:pt x="257" y="196"/>
                    <a:pt x="222" y="250"/>
                    <a:pt x="179" y="250"/>
                  </a:cubicBezTo>
                  <a:cubicBezTo>
                    <a:pt x="133" y="250"/>
                    <a:pt x="95" y="187"/>
                    <a:pt x="95" y="135"/>
                  </a:cubicBezTo>
                  <a:cubicBezTo>
                    <a:pt x="95" y="128"/>
                    <a:pt x="96" y="122"/>
                    <a:pt x="96" y="116"/>
                  </a:cubicBezTo>
                  <a:moveTo>
                    <a:pt x="121" y="268"/>
                  </a:moveTo>
                  <a:cubicBezTo>
                    <a:pt x="146" y="262"/>
                    <a:pt x="146" y="262"/>
                    <a:pt x="146" y="262"/>
                  </a:cubicBezTo>
                  <a:cubicBezTo>
                    <a:pt x="154" y="266"/>
                    <a:pt x="161" y="268"/>
                    <a:pt x="170" y="269"/>
                  </a:cubicBezTo>
                  <a:cubicBezTo>
                    <a:pt x="173" y="270"/>
                    <a:pt x="176" y="270"/>
                    <a:pt x="179" y="270"/>
                  </a:cubicBezTo>
                  <a:cubicBezTo>
                    <a:pt x="182" y="270"/>
                    <a:pt x="186" y="270"/>
                    <a:pt x="189" y="269"/>
                  </a:cubicBezTo>
                  <a:cubicBezTo>
                    <a:pt x="197" y="268"/>
                    <a:pt x="205" y="266"/>
                    <a:pt x="212" y="262"/>
                  </a:cubicBezTo>
                  <a:cubicBezTo>
                    <a:pt x="237" y="269"/>
                    <a:pt x="237" y="269"/>
                    <a:pt x="237" y="269"/>
                  </a:cubicBezTo>
                  <a:cubicBezTo>
                    <a:pt x="237" y="356"/>
                    <a:pt x="237" y="356"/>
                    <a:pt x="237" y="356"/>
                  </a:cubicBezTo>
                  <a:cubicBezTo>
                    <a:pt x="227" y="359"/>
                    <a:pt x="218" y="365"/>
                    <a:pt x="211" y="373"/>
                  </a:cubicBezTo>
                  <a:cubicBezTo>
                    <a:pt x="203" y="382"/>
                    <a:pt x="193" y="388"/>
                    <a:pt x="178" y="388"/>
                  </a:cubicBezTo>
                  <a:cubicBezTo>
                    <a:pt x="178" y="388"/>
                    <a:pt x="178" y="388"/>
                    <a:pt x="178" y="388"/>
                  </a:cubicBezTo>
                  <a:cubicBezTo>
                    <a:pt x="167" y="388"/>
                    <a:pt x="156" y="383"/>
                    <a:pt x="148" y="374"/>
                  </a:cubicBezTo>
                  <a:cubicBezTo>
                    <a:pt x="141" y="366"/>
                    <a:pt x="132" y="360"/>
                    <a:pt x="121" y="356"/>
                  </a:cubicBezTo>
                  <a:lnTo>
                    <a:pt x="121" y="268"/>
                  </a:lnTo>
                  <a:close/>
                  <a:moveTo>
                    <a:pt x="271" y="357"/>
                  </a:moveTo>
                  <a:cubicBezTo>
                    <a:pt x="269" y="356"/>
                    <a:pt x="267" y="355"/>
                    <a:pt x="267" y="355"/>
                  </a:cubicBezTo>
                  <a:cubicBezTo>
                    <a:pt x="267" y="276"/>
                    <a:pt x="267" y="276"/>
                    <a:pt x="267" y="276"/>
                  </a:cubicBezTo>
                  <a:cubicBezTo>
                    <a:pt x="308" y="287"/>
                    <a:pt x="338" y="324"/>
                    <a:pt x="338" y="368"/>
                  </a:cubicBezTo>
                  <a:cubicBezTo>
                    <a:pt x="338" y="431"/>
                    <a:pt x="338" y="431"/>
                    <a:pt x="338" y="431"/>
                  </a:cubicBezTo>
                  <a:cubicBezTo>
                    <a:pt x="338" y="438"/>
                    <a:pt x="332" y="443"/>
                    <a:pt x="325" y="443"/>
                  </a:cubicBezTo>
                  <a:cubicBezTo>
                    <a:pt x="291" y="443"/>
                    <a:pt x="291" y="443"/>
                    <a:pt x="291" y="443"/>
                  </a:cubicBezTo>
                  <a:cubicBezTo>
                    <a:pt x="291" y="386"/>
                    <a:pt x="291" y="386"/>
                    <a:pt x="291" y="386"/>
                  </a:cubicBezTo>
                  <a:cubicBezTo>
                    <a:pt x="291" y="373"/>
                    <a:pt x="283" y="361"/>
                    <a:pt x="271" y="357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82880" tIns="91440" rIns="182880" bIns="91440"/>
            <a:lstStyle/>
            <a:p>
              <a:pPr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34" name="Group 63">
              <a:extLst>
                <a:ext uri="{FF2B5EF4-FFF2-40B4-BE49-F238E27FC236}">
                  <a16:creationId xmlns:a16="http://schemas.microsoft.com/office/drawing/2014/main" id="{385EA626-E1F9-52CC-9776-F95391CC9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6230" y="2976745"/>
              <a:ext cx="467559" cy="718724"/>
              <a:chOff x="3005233" y="866775"/>
              <a:chExt cx="566068" cy="887413"/>
            </a:xfrm>
          </p:grpSpPr>
          <p:sp>
            <p:nvSpPr>
              <p:cNvPr id="38" name="Freeform 1939">
                <a:extLst>
                  <a:ext uri="{FF2B5EF4-FFF2-40B4-BE49-F238E27FC236}">
                    <a16:creationId xmlns:a16="http://schemas.microsoft.com/office/drawing/2014/main" id="{B7A63291-AD72-0B94-4779-A337BF94AC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8896" y="866775"/>
                <a:ext cx="398557" cy="549277"/>
              </a:xfrm>
              <a:custGeom>
                <a:avLst/>
                <a:gdLst>
                  <a:gd name="T0" fmla="*/ 407623 w 244"/>
                  <a:gd name="T1" fmla="*/ 278228 h 306"/>
                  <a:gd name="T2" fmla="*/ 369914 w 244"/>
                  <a:gd name="T3" fmla="*/ 141806 h 306"/>
                  <a:gd name="T4" fmla="*/ 369914 w 244"/>
                  <a:gd name="T5" fmla="*/ 141806 h 306"/>
                  <a:gd name="T6" fmla="*/ 301677 w 244"/>
                  <a:gd name="T7" fmla="*/ 80776 h 306"/>
                  <a:gd name="T8" fmla="*/ 93376 w 244"/>
                  <a:gd name="T9" fmla="*/ 114881 h 306"/>
                  <a:gd name="T10" fmla="*/ 26935 w 244"/>
                  <a:gd name="T11" fmla="*/ 269252 h 306"/>
                  <a:gd name="T12" fmla="*/ 26935 w 244"/>
                  <a:gd name="T13" fmla="*/ 280023 h 306"/>
                  <a:gd name="T14" fmla="*/ 1796 w 244"/>
                  <a:gd name="T15" fmla="*/ 342848 h 306"/>
                  <a:gd name="T16" fmla="*/ 48484 w 244"/>
                  <a:gd name="T17" fmla="*/ 407469 h 306"/>
                  <a:gd name="T18" fmla="*/ 217279 w 244"/>
                  <a:gd name="T19" fmla="*/ 549275 h 306"/>
                  <a:gd name="T20" fmla="*/ 386075 w 244"/>
                  <a:gd name="T21" fmla="*/ 407469 h 306"/>
                  <a:gd name="T22" fmla="*/ 434559 w 244"/>
                  <a:gd name="T23" fmla="*/ 342848 h 306"/>
                  <a:gd name="T24" fmla="*/ 407623 w 244"/>
                  <a:gd name="T25" fmla="*/ 278228 h 306"/>
                  <a:gd name="T26" fmla="*/ 217279 w 244"/>
                  <a:gd name="T27" fmla="*/ 513375 h 306"/>
                  <a:gd name="T28" fmla="*/ 64645 w 244"/>
                  <a:gd name="T29" fmla="*/ 330283 h 306"/>
                  <a:gd name="T30" fmla="*/ 138269 w 244"/>
                  <a:gd name="T31" fmla="*/ 177707 h 306"/>
                  <a:gd name="T32" fmla="*/ 369914 w 244"/>
                  <a:gd name="T33" fmla="*/ 265662 h 306"/>
                  <a:gd name="T34" fmla="*/ 371709 w 244"/>
                  <a:gd name="T35" fmla="*/ 299768 h 306"/>
                  <a:gd name="T36" fmla="*/ 217279 w 244"/>
                  <a:gd name="T37" fmla="*/ 513375 h 3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4"/>
                  <a:gd name="T58" fmla="*/ 0 h 306"/>
                  <a:gd name="T59" fmla="*/ 244 w 244"/>
                  <a:gd name="T60" fmla="*/ 306 h 3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4" h="306">
                    <a:moveTo>
                      <a:pt x="227" y="155"/>
                    </a:moveTo>
                    <a:cubicBezTo>
                      <a:pt x="225" y="119"/>
                      <a:pt x="217" y="95"/>
                      <a:pt x="206" y="79"/>
                    </a:cubicBezTo>
                    <a:cubicBezTo>
                      <a:pt x="206" y="79"/>
                      <a:pt x="206" y="79"/>
                      <a:pt x="206" y="79"/>
                    </a:cubicBezTo>
                    <a:cubicBezTo>
                      <a:pt x="197" y="65"/>
                      <a:pt x="179" y="52"/>
                      <a:pt x="168" y="45"/>
                    </a:cubicBezTo>
                    <a:cubicBezTo>
                      <a:pt x="96" y="0"/>
                      <a:pt x="56" y="57"/>
                      <a:pt x="52" y="64"/>
                    </a:cubicBezTo>
                    <a:cubicBezTo>
                      <a:pt x="45" y="67"/>
                      <a:pt x="3" y="85"/>
                      <a:pt x="15" y="150"/>
                    </a:cubicBezTo>
                    <a:cubicBezTo>
                      <a:pt x="15" y="152"/>
                      <a:pt x="15" y="154"/>
                      <a:pt x="15" y="156"/>
                    </a:cubicBezTo>
                    <a:cubicBezTo>
                      <a:pt x="6" y="160"/>
                      <a:pt x="0" y="170"/>
                      <a:pt x="1" y="191"/>
                    </a:cubicBezTo>
                    <a:cubicBezTo>
                      <a:pt x="3" y="214"/>
                      <a:pt x="15" y="224"/>
                      <a:pt x="27" y="227"/>
                    </a:cubicBezTo>
                    <a:cubicBezTo>
                      <a:pt x="45" y="270"/>
                      <a:pt x="80" y="306"/>
                      <a:pt x="121" y="306"/>
                    </a:cubicBezTo>
                    <a:cubicBezTo>
                      <a:pt x="162" y="306"/>
                      <a:pt x="197" y="270"/>
                      <a:pt x="215" y="227"/>
                    </a:cubicBezTo>
                    <a:cubicBezTo>
                      <a:pt x="228" y="225"/>
                      <a:pt x="240" y="215"/>
                      <a:pt x="242" y="191"/>
                    </a:cubicBezTo>
                    <a:cubicBezTo>
                      <a:pt x="244" y="169"/>
                      <a:pt x="236" y="159"/>
                      <a:pt x="227" y="155"/>
                    </a:cubicBezTo>
                    <a:moveTo>
                      <a:pt x="121" y="286"/>
                    </a:moveTo>
                    <a:cubicBezTo>
                      <a:pt x="78" y="286"/>
                      <a:pt x="43" y="233"/>
                      <a:pt x="36" y="184"/>
                    </a:cubicBezTo>
                    <a:cubicBezTo>
                      <a:pt x="39" y="166"/>
                      <a:pt x="49" y="128"/>
                      <a:pt x="77" y="99"/>
                    </a:cubicBezTo>
                    <a:cubicBezTo>
                      <a:pt x="99" y="123"/>
                      <a:pt x="139" y="150"/>
                      <a:pt x="206" y="148"/>
                    </a:cubicBezTo>
                    <a:cubicBezTo>
                      <a:pt x="207" y="154"/>
                      <a:pt x="207" y="160"/>
                      <a:pt x="207" y="167"/>
                    </a:cubicBezTo>
                    <a:cubicBezTo>
                      <a:pt x="207" y="221"/>
                      <a:pt x="169" y="286"/>
                      <a:pt x="121" y="286"/>
                    </a:cubicBezTo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80" tIns="91440" rIns="182880" bIns="9144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3716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sz="3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1941">
                <a:extLst>
                  <a:ext uri="{FF2B5EF4-FFF2-40B4-BE49-F238E27FC236}">
                    <a16:creationId xmlns:a16="http://schemas.microsoft.com/office/drawing/2014/main" id="{15E251BD-5691-7A56-D63E-7D01A59F53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05233" y="1403351"/>
                <a:ext cx="566068" cy="350837"/>
              </a:xfrm>
              <a:custGeom>
                <a:avLst/>
                <a:gdLst>
                  <a:gd name="T0" fmla="*/ 477037 w 347"/>
                  <a:gd name="T1" fmla="*/ 5398 h 195"/>
                  <a:gd name="T2" fmla="*/ 455516 w 347"/>
                  <a:gd name="T3" fmla="*/ 0 h 195"/>
                  <a:gd name="T4" fmla="*/ 310253 w 347"/>
                  <a:gd name="T5" fmla="*/ 329248 h 195"/>
                  <a:gd name="T6" fmla="*/ 166784 w 347"/>
                  <a:gd name="T7" fmla="*/ 0 h 195"/>
                  <a:gd name="T8" fmla="*/ 145263 w 347"/>
                  <a:gd name="T9" fmla="*/ 5398 h 195"/>
                  <a:gd name="T10" fmla="*/ 0 w 347"/>
                  <a:gd name="T11" fmla="*/ 192511 h 195"/>
                  <a:gd name="T12" fmla="*/ 0 w 347"/>
                  <a:gd name="T13" fmla="*/ 309457 h 195"/>
                  <a:gd name="T14" fmla="*/ 41248 w 347"/>
                  <a:gd name="T15" fmla="*/ 350838 h 195"/>
                  <a:gd name="T16" fmla="*/ 581052 w 347"/>
                  <a:gd name="T17" fmla="*/ 350838 h 195"/>
                  <a:gd name="T18" fmla="*/ 622300 w 347"/>
                  <a:gd name="T19" fmla="*/ 309457 h 195"/>
                  <a:gd name="T20" fmla="*/ 622300 w 347"/>
                  <a:gd name="T21" fmla="*/ 192511 h 195"/>
                  <a:gd name="T22" fmla="*/ 477037 w 347"/>
                  <a:gd name="T23" fmla="*/ 5398 h 195"/>
                  <a:gd name="T24" fmla="*/ 414269 w 347"/>
                  <a:gd name="T25" fmla="*/ 233892 h 195"/>
                  <a:gd name="T26" fmla="*/ 453723 w 347"/>
                  <a:gd name="T27" fmla="*/ 188913 h 195"/>
                  <a:gd name="T28" fmla="*/ 489591 w 347"/>
                  <a:gd name="T29" fmla="*/ 188913 h 195"/>
                  <a:gd name="T30" fmla="*/ 530838 w 347"/>
                  <a:gd name="T31" fmla="*/ 233892 h 195"/>
                  <a:gd name="T32" fmla="*/ 414269 w 347"/>
                  <a:gd name="T33" fmla="*/ 233892 h 1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7"/>
                  <a:gd name="T52" fmla="*/ 0 h 195"/>
                  <a:gd name="T53" fmla="*/ 347 w 347"/>
                  <a:gd name="T54" fmla="*/ 195 h 1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7" h="195">
                    <a:moveTo>
                      <a:pt x="266" y="3"/>
                    </a:moveTo>
                    <a:cubicBezTo>
                      <a:pt x="254" y="0"/>
                      <a:pt x="254" y="0"/>
                      <a:pt x="254" y="0"/>
                    </a:cubicBezTo>
                    <a:cubicBezTo>
                      <a:pt x="173" y="183"/>
                      <a:pt x="173" y="183"/>
                      <a:pt x="173" y="183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81" y="3"/>
                      <a:pt x="81" y="3"/>
                      <a:pt x="81" y="3"/>
                    </a:cubicBezTo>
                    <a:cubicBezTo>
                      <a:pt x="33" y="15"/>
                      <a:pt x="0" y="58"/>
                      <a:pt x="0" y="107"/>
                    </a:cubicBezTo>
                    <a:cubicBezTo>
                      <a:pt x="0" y="172"/>
                      <a:pt x="0" y="172"/>
                      <a:pt x="0" y="172"/>
                    </a:cubicBezTo>
                    <a:cubicBezTo>
                      <a:pt x="0" y="185"/>
                      <a:pt x="10" y="195"/>
                      <a:pt x="23" y="195"/>
                    </a:cubicBezTo>
                    <a:cubicBezTo>
                      <a:pt x="324" y="195"/>
                      <a:pt x="324" y="195"/>
                      <a:pt x="324" y="195"/>
                    </a:cubicBezTo>
                    <a:cubicBezTo>
                      <a:pt x="336" y="195"/>
                      <a:pt x="347" y="185"/>
                      <a:pt x="347" y="172"/>
                    </a:cubicBezTo>
                    <a:cubicBezTo>
                      <a:pt x="347" y="107"/>
                      <a:pt x="347" y="107"/>
                      <a:pt x="347" y="107"/>
                    </a:cubicBezTo>
                    <a:cubicBezTo>
                      <a:pt x="347" y="58"/>
                      <a:pt x="313" y="15"/>
                      <a:pt x="266" y="3"/>
                    </a:cubicBezTo>
                    <a:moveTo>
                      <a:pt x="231" y="130"/>
                    </a:moveTo>
                    <a:cubicBezTo>
                      <a:pt x="253" y="105"/>
                      <a:pt x="253" y="105"/>
                      <a:pt x="253" y="105"/>
                    </a:cubicBezTo>
                    <a:cubicBezTo>
                      <a:pt x="259" y="99"/>
                      <a:pt x="268" y="99"/>
                      <a:pt x="273" y="105"/>
                    </a:cubicBezTo>
                    <a:cubicBezTo>
                      <a:pt x="296" y="130"/>
                      <a:pt x="296" y="130"/>
                      <a:pt x="296" y="130"/>
                    </a:cubicBezTo>
                    <a:lnTo>
                      <a:pt x="231" y="13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2880" tIns="91440" rIns="182880" bIns="91440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13716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altLang="ru-RU" sz="36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BBA5839-C6A3-EE85-C50F-A7F25529CC07}"/>
                </a:ext>
              </a:extLst>
            </p:cNvPr>
            <p:cNvSpPr txBox="1"/>
            <p:nvPr/>
          </p:nvSpPr>
          <p:spPr>
            <a:xfrm>
              <a:off x="-145404" y="2244053"/>
              <a:ext cx="4138363" cy="3570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defTabSz="13716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k-KZ" sz="1500" dirty="0">
                  <a:solidFill>
                    <a:prstClr val="black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63</a:t>
              </a:r>
              <a:r>
                <a:rPr lang="en-US" sz="1500" dirty="0">
                  <a:solidFill>
                    <a:prstClr val="black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kk-KZ" sz="1500" dirty="0">
                  <a:solidFill>
                    <a:prstClr val="black"/>
                  </a:solidFill>
                  <a:latin typeface="Montserrat" panose="00000500000000000000" pitchFamily="2" charset="0"/>
                  <a:cs typeface="Times New Roman" panose="02020603050405020304" pitchFamily="18" charset="0"/>
                </a:rPr>
                <a:t>сотрудников на 31.12.2024 года</a:t>
              </a:r>
              <a:endParaRPr lang="ru-RU" sz="1500" dirty="0">
                <a:solidFill>
                  <a:prstClr val="black"/>
                </a:solidFill>
                <a:latin typeface="Montserrat" panose="00000500000000000000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F4F41E5-BAF3-9F80-9096-CB0664E82696}"/>
                </a:ext>
              </a:extLst>
            </p:cNvPr>
            <p:cNvSpPr txBox="1"/>
            <p:nvPr/>
          </p:nvSpPr>
          <p:spPr bwMode="auto">
            <a:xfrm>
              <a:off x="-84581" y="4153852"/>
              <a:ext cx="1420241" cy="1020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spc="-450" dirty="0">
                  <a:solidFill>
                    <a:srgbClr val="E97132">
                      <a:lumMod val="75000"/>
                    </a:srgbClr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5</a:t>
              </a:r>
              <a:r>
                <a:rPr lang="kk-KZ" sz="5400" b="1" spc="-450" dirty="0">
                  <a:solidFill>
                    <a:srgbClr val="E97132">
                      <a:lumMod val="75000"/>
                    </a:srgbClr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</a:t>
              </a:r>
              <a:r>
                <a:rPr lang="ru-RU" sz="5400" b="1" spc="-450" dirty="0">
                  <a:solidFill>
                    <a:srgbClr val="E97132">
                      <a:lumMod val="75000"/>
                    </a:srgbClr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%</a:t>
              </a:r>
              <a:endParaRPr lang="en-US" sz="5400" b="1" spc="-450" dirty="0">
                <a:solidFill>
                  <a:srgbClr val="E97132">
                    <a:lumMod val="75000"/>
                  </a:srgbClr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3E14984-C703-AA37-295C-0825549D94C1}"/>
                </a:ext>
              </a:extLst>
            </p:cNvPr>
            <p:cNvSpPr txBox="1"/>
            <p:nvPr/>
          </p:nvSpPr>
          <p:spPr bwMode="auto">
            <a:xfrm>
              <a:off x="-84657" y="2823458"/>
              <a:ext cx="1420875" cy="10202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37142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spc="-450" dirty="0">
                  <a:solidFill>
                    <a:srgbClr val="0F9ED5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4</a:t>
              </a:r>
              <a:r>
                <a:rPr lang="kk-KZ" sz="5400" b="1" spc="-450" dirty="0">
                  <a:solidFill>
                    <a:srgbClr val="0F9ED5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6</a:t>
              </a:r>
              <a:r>
                <a:rPr lang="ru-RU" sz="5400" b="1" spc="-450" dirty="0">
                  <a:solidFill>
                    <a:srgbClr val="0F9ED5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%</a:t>
              </a:r>
              <a:endParaRPr lang="en-US" sz="5400" b="1" spc="-450" dirty="0">
                <a:solidFill>
                  <a:srgbClr val="0F9ED5"/>
                </a:solidFill>
                <a:latin typeface="Montserrat" panose="00000500000000000000" pitchFamily="2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08851AC-4647-2AAF-576E-29B505BC7794}"/>
              </a:ext>
            </a:extLst>
          </p:cNvPr>
          <p:cNvSpPr txBox="1"/>
          <p:nvPr/>
        </p:nvSpPr>
        <p:spPr>
          <a:xfrm>
            <a:off x="11366625" y="7441949"/>
            <a:ext cx="92345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b="1" dirty="0">
                <a:solidFill>
                  <a:prstClr val="white"/>
                </a:solidFill>
                <a:latin typeface="Montserrat" panose="00000500000000000000" pitchFamily="2" charset="-52"/>
              </a:rPr>
              <a:t>51%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298E5-D07E-FF29-8D49-E0CF2A19EA5D}"/>
              </a:ext>
            </a:extLst>
          </p:cNvPr>
          <p:cNvSpPr txBox="1"/>
          <p:nvPr/>
        </p:nvSpPr>
        <p:spPr>
          <a:xfrm>
            <a:off x="12792547" y="6939482"/>
            <a:ext cx="104567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50" b="1" dirty="0">
                <a:solidFill>
                  <a:prstClr val="white"/>
                </a:solidFill>
                <a:latin typeface="Montserrat" panose="00000500000000000000" pitchFamily="2" charset="-52"/>
              </a:rPr>
              <a:t>28%</a:t>
            </a:r>
          </a:p>
        </p:txBody>
      </p:sp>
    </p:spTree>
    <p:extLst>
      <p:ext uri="{BB962C8B-B14F-4D97-AF65-F5344CB8AC3E}">
        <p14:creationId xmlns:p14="http://schemas.microsoft.com/office/powerpoint/2010/main" val="338376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id="{8C9DEF61-1C1F-888B-DC38-A15F5092A97C}"/>
              </a:ext>
            </a:extLst>
          </p:cNvPr>
          <p:cNvSpPr/>
          <p:nvPr/>
        </p:nvSpPr>
        <p:spPr>
          <a:xfrm>
            <a:off x="9280740" y="5367151"/>
            <a:ext cx="7970175" cy="3240000"/>
          </a:xfrm>
          <a:prstGeom prst="roundRect">
            <a:avLst>
              <a:gd name="adj" fmla="val 1137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12" name="Прямоугольник: скругленные углы 16">
            <a:extLst>
              <a:ext uri="{FF2B5EF4-FFF2-40B4-BE49-F238E27FC236}">
                <a16:creationId xmlns:a16="http://schemas.microsoft.com/office/drawing/2014/main" id="{C12D045C-157F-1312-5B42-6EF37ED4A2BB}"/>
              </a:ext>
            </a:extLst>
          </p:cNvPr>
          <p:cNvSpPr/>
          <p:nvPr/>
        </p:nvSpPr>
        <p:spPr>
          <a:xfrm>
            <a:off x="9280740" y="1903500"/>
            <a:ext cx="7970175" cy="3240000"/>
          </a:xfrm>
          <a:prstGeom prst="roundRect">
            <a:avLst>
              <a:gd name="adj" fmla="val 1137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8" name="Прямоугольник: скругленные углы 16">
            <a:extLst>
              <a:ext uri="{FF2B5EF4-FFF2-40B4-BE49-F238E27FC236}">
                <a16:creationId xmlns:a16="http://schemas.microsoft.com/office/drawing/2014/main" id="{58436BEE-4F1A-F4C1-0B3B-F8BF599999B5}"/>
              </a:ext>
            </a:extLst>
          </p:cNvPr>
          <p:cNvSpPr/>
          <p:nvPr/>
        </p:nvSpPr>
        <p:spPr>
          <a:xfrm>
            <a:off x="1037088" y="5367151"/>
            <a:ext cx="7970175" cy="3240000"/>
          </a:xfrm>
          <a:prstGeom prst="roundRect">
            <a:avLst>
              <a:gd name="adj" fmla="val 1137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4" name="Прямоугольник: скругленные углы 16">
            <a:extLst>
              <a:ext uri="{FF2B5EF4-FFF2-40B4-BE49-F238E27FC236}">
                <a16:creationId xmlns:a16="http://schemas.microsoft.com/office/drawing/2014/main" id="{884C4F03-D1EC-0016-DD9C-010F6A84FE61}"/>
              </a:ext>
            </a:extLst>
          </p:cNvPr>
          <p:cNvSpPr/>
          <p:nvPr/>
        </p:nvSpPr>
        <p:spPr>
          <a:xfrm>
            <a:off x="1037088" y="1903500"/>
            <a:ext cx="7970175" cy="3240000"/>
          </a:xfrm>
          <a:prstGeom prst="roundRect">
            <a:avLst>
              <a:gd name="adj" fmla="val 1137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0AC1EFA-E119-E8F9-5520-BAE12C7F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C693E5DE-73E7-E1F7-4031-8DD8860A8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2" name="TextBox 13">
            <a:extLst>
              <a:ext uri="{FF2B5EF4-FFF2-40B4-BE49-F238E27FC236}">
                <a16:creationId xmlns:a16="http://schemas.microsoft.com/office/drawing/2014/main" id="{45ED8E26-EBA7-2611-AE75-44F4F2176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88" y="665444"/>
            <a:ext cx="14788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en-US" sz="3600" dirty="0">
                <a:solidFill>
                  <a:prstClr val="black"/>
                </a:solidFill>
                <a:latin typeface="Montserrat" panose="00000500000000000000" pitchFamily="2" charset="-52"/>
              </a:rPr>
              <a:t>КЛЮЧЕВЫЕ СОБЫТИЯ 2024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59133-A645-C662-A782-D4493DA2AC46}"/>
              </a:ext>
            </a:extLst>
          </p:cNvPr>
          <p:cNvSpPr txBox="1"/>
          <p:nvPr/>
        </p:nvSpPr>
        <p:spPr>
          <a:xfrm>
            <a:off x="1706202" y="5538915"/>
            <a:ext cx="42373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defTabSz="1371600" eaLnBrk="1" fontAlgn="auto" hangingPunct="1">
              <a:spcBef>
                <a:spcPts val="0"/>
              </a:spcBef>
              <a:spcAft>
                <a:spcPts val="0"/>
              </a:spcAft>
              <a:defRPr sz="2700" spc="-2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defRPr>
            </a:lvl1pPr>
          </a:lstStyle>
          <a:p>
            <a:r>
              <a:rPr lang="en-US" altLang="ja-JP" sz="7200" b="1" dirty="0"/>
              <a:t>COP29</a:t>
            </a:r>
            <a:endParaRPr lang="ru-RU" altLang="ja-JP" sz="7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98462F-731F-F0C3-B74E-AC6B3C115BBE}"/>
              </a:ext>
            </a:extLst>
          </p:cNvPr>
          <p:cNvSpPr txBox="1"/>
          <p:nvPr/>
        </p:nvSpPr>
        <p:spPr>
          <a:xfrm>
            <a:off x="1654437" y="2459866"/>
            <a:ext cx="15421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0" b="1" spc="-2" dirty="0">
                <a:solidFill>
                  <a:srgbClr val="4EA72E">
                    <a:lumMod val="75000"/>
                  </a:srgbClr>
                </a:solidFill>
                <a:latin typeface="Montserrat-Light"/>
              </a:rPr>
              <a:t>16</a:t>
            </a:r>
            <a:endParaRPr lang="ru-RU" sz="9000" dirty="0">
              <a:solidFill>
                <a:srgbClr val="4EA72E">
                  <a:lumMod val="75000"/>
                </a:srgbClr>
              </a:solidFill>
              <a:latin typeface="Aptos" panose="0211000402020202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20670E-406C-510D-2E9D-82C31B2C959D}"/>
              </a:ext>
            </a:extLst>
          </p:cNvPr>
          <p:cNvSpPr txBox="1"/>
          <p:nvPr/>
        </p:nvSpPr>
        <p:spPr>
          <a:xfrm>
            <a:off x="3364043" y="3202375"/>
            <a:ext cx="45180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ja-JP" sz="2700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Справочников по НДТ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6B9724-2F36-52AE-9D4E-141FDBB044DB}"/>
              </a:ext>
            </a:extLst>
          </p:cNvPr>
          <p:cNvSpPr txBox="1"/>
          <p:nvPr/>
        </p:nvSpPr>
        <p:spPr>
          <a:xfrm>
            <a:off x="1740686" y="3876631"/>
            <a:ext cx="7171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Утверждены постановлениями Правительства </a:t>
            </a:r>
            <a:endParaRPr lang="ru-RU" altLang="ja-JP" sz="2000" spc="-2" dirty="0">
              <a:solidFill>
                <a:srgbClr val="E8E8E8">
                  <a:lumMod val="10000"/>
                </a:srgbClr>
              </a:solidFill>
              <a:latin typeface="Montserrat" panose="00000500000000000000" pitchFamily="2" charset="0"/>
              <a:ea typeface="游ゴシック" panose="020B0400000000000000" pitchFamily="34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3BFCDB-8D1B-BE7B-62E2-7FC183D2587B}"/>
              </a:ext>
            </a:extLst>
          </p:cNvPr>
          <p:cNvSpPr txBox="1"/>
          <p:nvPr/>
        </p:nvSpPr>
        <p:spPr>
          <a:xfrm>
            <a:off x="9620868" y="5380068"/>
            <a:ext cx="685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defTabSz="1371600" eaLnBrk="1" fontAlgn="auto" hangingPunct="1">
              <a:spcBef>
                <a:spcPts val="0"/>
              </a:spcBef>
              <a:spcAft>
                <a:spcPts val="0"/>
              </a:spcAft>
              <a:defRPr sz="9000" b="1" spc="-2">
                <a:solidFill>
                  <a:srgbClr val="4EA72E">
                    <a:lumMod val="75000"/>
                  </a:srgbClr>
                </a:solidFill>
                <a:latin typeface="Montserrat-Light"/>
              </a:defRPr>
            </a:lvl1pPr>
          </a:lstStyle>
          <a:p>
            <a:r>
              <a:rPr lang="ru-RU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FD8EA7-7403-C991-A588-FE7D2B855F71}"/>
              </a:ext>
            </a:extLst>
          </p:cNvPr>
          <p:cNvSpPr txBox="1"/>
          <p:nvPr/>
        </p:nvSpPr>
        <p:spPr>
          <a:xfrm>
            <a:off x="10404130" y="5709910"/>
            <a:ext cx="662657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700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выпускника</a:t>
            </a:r>
            <a:r>
              <a:rPr lang="ru-RU" altLang="ru-RU" sz="21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100" b="1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GCIP-Kazakhstan</a:t>
            </a:r>
            <a:r>
              <a:rPr lang="ru-RU" altLang="ru-RU" sz="2100" b="1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 </a:t>
            </a: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i="1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(стартапы </a:t>
            </a:r>
            <a:r>
              <a:rPr lang="en-US" altLang="ru-RU" sz="2000" i="1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Re-Compo </a:t>
            </a:r>
            <a:r>
              <a:rPr lang="ru-RU" altLang="ru-RU" sz="2000" i="1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и </a:t>
            </a:r>
            <a:r>
              <a:rPr lang="en-US" altLang="ru-RU" sz="2000" i="1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Ozen-M</a:t>
            </a:r>
            <a:r>
              <a:rPr lang="ru-RU" altLang="ru-RU" sz="2000" i="1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)</a:t>
            </a:r>
            <a:endParaRPr lang="ru-RU" altLang="ru-RU" i="1" dirty="0">
              <a:solidFill>
                <a:prstClr val="black">
                  <a:lumMod val="95000"/>
                  <a:lumOff val="5000"/>
                </a:prstClr>
              </a:solidFill>
              <a:latin typeface="Montserrat" panose="00000500000000000000" pitchFamily="2" charset="-52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63C662-4EB1-7CD9-4727-617AD1AD9D26}"/>
              </a:ext>
            </a:extLst>
          </p:cNvPr>
          <p:cNvSpPr txBox="1"/>
          <p:nvPr/>
        </p:nvSpPr>
        <p:spPr>
          <a:xfrm>
            <a:off x="9690101" y="2283689"/>
            <a:ext cx="15421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defTabSz="1371600" eaLnBrk="1" fontAlgn="auto" hangingPunct="1">
              <a:spcBef>
                <a:spcPts val="0"/>
              </a:spcBef>
              <a:spcAft>
                <a:spcPts val="0"/>
              </a:spcAft>
              <a:defRPr sz="9000" b="1" spc="-2">
                <a:solidFill>
                  <a:srgbClr val="4EA72E">
                    <a:lumMod val="75000"/>
                  </a:srgbClr>
                </a:solidFill>
                <a:latin typeface="Montserrat-Light"/>
              </a:defRPr>
            </a:lvl1pPr>
          </a:lstStyle>
          <a:p>
            <a:r>
              <a:rPr lang="ru-RU" altLang="ja-JP" dirty="0"/>
              <a:t>18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7A145D-5452-21D9-F19F-2226A437EE68}"/>
              </a:ext>
            </a:extLst>
          </p:cNvPr>
          <p:cNvSpPr txBox="1"/>
          <p:nvPr/>
        </p:nvSpPr>
        <p:spPr>
          <a:xfrm>
            <a:off x="9710861" y="3812269"/>
            <a:ext cx="7171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Включены в Реестр «зеленых» технологий и проектов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43504-7C71-517C-788C-28CCEB4EADCA}"/>
              </a:ext>
            </a:extLst>
          </p:cNvPr>
          <p:cNvSpPr txBox="1"/>
          <p:nvPr/>
        </p:nvSpPr>
        <p:spPr>
          <a:xfrm>
            <a:off x="9620868" y="6646911"/>
            <a:ext cx="7358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вошли в шестерку лучших финалистов</a:t>
            </a:r>
            <a:r>
              <a:rPr lang="en-US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GCIP Global</a:t>
            </a:r>
            <a:r>
              <a:rPr lang="en-US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конкурс</a:t>
            </a:r>
            <a:r>
              <a:rPr lang="kk-KZ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а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зеленых проектов</a:t>
            </a:r>
            <a:r>
              <a:rPr lang="en-US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в рамках глобального форума </a:t>
            </a:r>
            <a:r>
              <a:rPr lang="ru-RU" alt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Cleantech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Days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2024 (Вена, Австрия). Стартап </a:t>
            </a:r>
            <a:r>
              <a:rPr lang="ru-RU" altLang="ru-RU" sz="20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Ozen</a:t>
            </a:r>
            <a:r>
              <a:rPr lang="ru-RU" altLang="ru-RU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-M</a:t>
            </a:r>
            <a:r>
              <a:rPr lang="ru-RU" alt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Montserrat" panose="00000500000000000000" pitchFamily="2" charset="-52"/>
                <a:ea typeface="Segoe UI Black" panose="020B0A02040204020203" pitchFamily="34" charset="0"/>
                <a:cs typeface="Times New Roman" panose="02020603050405020304" pitchFamily="18" charset="0"/>
              </a:rPr>
              <a:t> занял почетное второе место с номинацией «Самый многообещающий бизнес»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82020-B599-2419-3CCD-8E7B3B57C656}"/>
              </a:ext>
            </a:extLst>
          </p:cNvPr>
          <p:cNvSpPr txBox="1"/>
          <p:nvPr/>
        </p:nvSpPr>
        <p:spPr>
          <a:xfrm>
            <a:off x="11329736" y="2937788"/>
            <a:ext cx="451803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ja-JP" sz="2700" spc="-2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0"/>
                <a:ea typeface="游ゴシック" panose="020B0400000000000000" pitchFamily="34" charset="-128"/>
              </a:rPr>
              <a:t>проектов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B3056873-186C-C2A9-1BDA-566D6410ACC9}"/>
              </a:ext>
            </a:extLst>
          </p:cNvPr>
          <p:cNvSpPr/>
          <p:nvPr/>
        </p:nvSpPr>
        <p:spPr>
          <a:xfrm>
            <a:off x="1706202" y="6962895"/>
            <a:ext cx="6493595" cy="92333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</p:spPr>
        <p:txBody>
          <a:bodyPr wrap="square">
            <a:spAutoFit/>
          </a:bodyPr>
          <a:lstStyle/>
          <a:p>
            <a:pPr algn="just" defTabSz="733425" eaLnBrk="1" fontAlgn="auto" hangingPunct="1">
              <a:lnSpc>
                <a:spcPct val="90000"/>
              </a:lnSpc>
              <a:spcAft>
                <a:spcPct val="35000"/>
              </a:spcAft>
            </a:pP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Обеспечение содержательного наполнения павильона </a:t>
            </a:r>
            <a:r>
              <a:rPr lang="en-US" sz="2000" dirty="0" err="1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Qazaqstan</a:t>
            </a:r>
            <a:r>
              <a:rPr lang="en-US" sz="20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 СОР29 и подписание 21 документ</a:t>
            </a:r>
            <a:r>
              <a:rPr lang="kk-KZ" sz="20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</a:t>
            </a:r>
            <a:r>
              <a:rPr lang="ru-RU" sz="20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c различными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29682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7252F-AFC4-3FF9-02D8-2F5C7032D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4F8BE327-497F-5AEC-53BC-730C7208760B}"/>
              </a:ext>
            </a:extLst>
          </p:cNvPr>
          <p:cNvSpPr/>
          <p:nvPr/>
        </p:nvSpPr>
        <p:spPr>
          <a:xfrm>
            <a:off x="609600" y="2705101"/>
            <a:ext cx="3272917" cy="3293560"/>
          </a:xfrm>
          <a:prstGeom prst="round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724168F-65F2-CA05-DDEC-B7FC7B4737A2}"/>
              </a:ext>
            </a:extLst>
          </p:cNvPr>
          <p:cNvSpPr/>
          <p:nvPr/>
        </p:nvSpPr>
        <p:spPr>
          <a:xfrm>
            <a:off x="4067840" y="2705101"/>
            <a:ext cx="3272917" cy="3293560"/>
          </a:xfrm>
          <a:prstGeom prst="round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6311FAE4-09AF-EAD8-D623-C9F5ED77522A}"/>
              </a:ext>
            </a:extLst>
          </p:cNvPr>
          <p:cNvSpPr/>
          <p:nvPr/>
        </p:nvSpPr>
        <p:spPr>
          <a:xfrm>
            <a:off x="7510299" y="2705101"/>
            <a:ext cx="3272917" cy="3293560"/>
          </a:xfrm>
          <a:prstGeom prst="round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C73B58C5-9810-C830-2E58-1B63ABA087C3}"/>
              </a:ext>
            </a:extLst>
          </p:cNvPr>
          <p:cNvSpPr/>
          <p:nvPr/>
        </p:nvSpPr>
        <p:spPr>
          <a:xfrm>
            <a:off x="10976153" y="2705101"/>
            <a:ext cx="3272917" cy="3293560"/>
          </a:xfrm>
          <a:prstGeom prst="round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E2C22FAE-2609-1131-45FA-A3541E48553D}"/>
              </a:ext>
            </a:extLst>
          </p:cNvPr>
          <p:cNvSpPr/>
          <p:nvPr/>
        </p:nvSpPr>
        <p:spPr>
          <a:xfrm>
            <a:off x="14442007" y="2705101"/>
            <a:ext cx="3272917" cy="3293560"/>
          </a:xfrm>
          <a:prstGeom prst="roundRect">
            <a:avLst/>
          </a:prstGeom>
          <a:solidFill>
            <a:schemeClr val="bg1"/>
          </a:solidFill>
          <a:ln>
            <a:solidFill>
              <a:srgbClr val="4EA7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A9095C61-1A46-6DC5-3E3F-7EA06BB6BC80}"/>
              </a:ext>
            </a:extLst>
          </p:cNvPr>
          <p:cNvSpPr/>
          <p:nvPr/>
        </p:nvSpPr>
        <p:spPr>
          <a:xfrm>
            <a:off x="990600" y="6574373"/>
            <a:ext cx="16556043" cy="1147306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483FB92-D405-AAF5-892B-B059E6FE9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5" name="TextBox 13">
            <a:extLst>
              <a:ext uri="{FF2B5EF4-FFF2-40B4-BE49-F238E27FC236}">
                <a16:creationId xmlns:a16="http://schemas.microsoft.com/office/drawing/2014/main" id="{EBD36494-43F5-B797-78B5-A5D2EB55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1643063" fontAlgn="auto">
              <a:spcAft>
                <a:spcPts val="0"/>
              </a:spcAft>
              <a:defRPr/>
            </a:pPr>
            <a:r>
              <a:rPr lang="ru-RU" altLang="en-US" sz="3200" dirty="0">
                <a:solidFill>
                  <a:schemeClr val="tx1"/>
                </a:solidFill>
                <a:latin typeface="Montserrat" panose="00000500000000000000" pitchFamily="2" charset="-52"/>
                <a:ea typeface="Microsoft YaHei" panose="020B0503020204020204" pitchFamily="2" charset="-122"/>
              </a:rPr>
              <a:t>ФИНАНСОВЫЕ РЕЗУЛЬТАТЫ ДЕЯТЕЛЬНОСТИ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86AEDF8-5EDF-AC60-9555-9494C9A4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30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45548-B527-D957-A53E-B42A1BEE0A65}"/>
              </a:ext>
            </a:extLst>
          </p:cNvPr>
          <p:cNvSpPr txBox="1"/>
          <p:nvPr/>
        </p:nvSpPr>
        <p:spPr>
          <a:xfrm>
            <a:off x="861813" y="1582302"/>
            <a:ext cx="158490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Согласно отчёту по исполнению Плана развития Центра за 202</a:t>
            </a:r>
            <a:r>
              <a:rPr lang="en-US" sz="21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4</a:t>
            </a:r>
            <a:r>
              <a:rPr lang="ru-RU" sz="21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год финансовые показатели следующие:</a:t>
            </a:r>
            <a:endParaRPr lang="ru-RU" sz="21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1" name="Прямоугольник: скругленные углы 16">
            <a:extLst>
              <a:ext uri="{FF2B5EF4-FFF2-40B4-BE49-F238E27FC236}">
                <a16:creationId xmlns:a16="http://schemas.microsoft.com/office/drawing/2014/main" id="{3B988513-EC6C-372A-E7E0-31488902D28D}"/>
              </a:ext>
            </a:extLst>
          </p:cNvPr>
          <p:cNvSpPr/>
          <p:nvPr/>
        </p:nvSpPr>
        <p:spPr>
          <a:xfrm>
            <a:off x="1678642" y="6591160"/>
            <a:ext cx="3043517" cy="1147306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ДОХОД</a:t>
            </a:r>
            <a:r>
              <a:rPr lang="ru-RU" sz="2000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i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до налогообложения</a:t>
            </a:r>
            <a:endParaRPr lang="ru-RU" sz="2000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6">
            <a:extLst>
              <a:ext uri="{FF2B5EF4-FFF2-40B4-BE49-F238E27FC236}">
                <a16:creationId xmlns:a16="http://schemas.microsoft.com/office/drawing/2014/main" id="{DF6E245E-78DF-9DE6-E7DD-0C56A73278B4}"/>
              </a:ext>
            </a:extLst>
          </p:cNvPr>
          <p:cNvSpPr/>
          <p:nvPr/>
        </p:nvSpPr>
        <p:spPr>
          <a:xfrm>
            <a:off x="609600" y="8082966"/>
            <a:ext cx="17105324" cy="1147306"/>
          </a:xfrm>
          <a:prstGeom prst="roundRect">
            <a:avLst>
              <a:gd name="adj" fmla="val 1307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prstClr val="black"/>
                </a:solidFill>
                <a:latin typeface="Montserrat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Законом РК «О некоммерческих организациях», Центр не начисляет и не выплачивает дивиденды по своим акциям.  Все доходы Центра используются исключительно на развитие Центра</a:t>
            </a:r>
            <a:endParaRPr lang="ru-RU" sz="1900" dirty="0">
              <a:solidFill>
                <a:prstClr val="black"/>
              </a:solidFill>
              <a:latin typeface="Apto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DB0AA1-B3F1-82F2-78B8-A609C8748B66}"/>
              </a:ext>
            </a:extLst>
          </p:cNvPr>
          <p:cNvSpPr txBox="1"/>
          <p:nvPr/>
        </p:nvSpPr>
        <p:spPr>
          <a:xfrm>
            <a:off x="861813" y="3379269"/>
            <a:ext cx="26595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Montserrat" panose="00000500000000000000" pitchFamily="2" charset="0"/>
              </a:rPr>
              <a:t>1 431 605 </a:t>
            </a:r>
            <a:r>
              <a:rPr lang="ru-RU" sz="2000" dirty="0">
                <a:latin typeface="Montserrat" panose="00000500000000000000" pitchFamily="2" charset="0"/>
              </a:rPr>
              <a:t>тыс. </a:t>
            </a:r>
            <a:r>
              <a:rPr lang="ru-RU" sz="2000" dirty="0" err="1">
                <a:latin typeface="Montserrat" panose="00000500000000000000" pitchFamily="2" charset="0"/>
              </a:rPr>
              <a:t>тг</a:t>
            </a:r>
            <a:r>
              <a:rPr lang="ru-RU" sz="2000" dirty="0">
                <a:latin typeface="Montserrat" panose="00000500000000000000" pitchFamily="2" charset="0"/>
              </a:rPr>
              <a:t>. </a:t>
            </a:r>
            <a:r>
              <a:rPr lang="ru-RU" sz="1600" i="1" dirty="0">
                <a:latin typeface="Montserrat" panose="00000500000000000000" pitchFamily="2" charset="0"/>
              </a:rPr>
              <a:t>без учета НДС</a:t>
            </a:r>
            <a:endParaRPr lang="ru-RU" sz="2100" i="1" dirty="0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C13D4-8B8C-F78D-9D46-2E3A360E8943}"/>
              </a:ext>
            </a:extLst>
          </p:cNvPr>
          <p:cNvSpPr txBox="1"/>
          <p:nvPr/>
        </p:nvSpPr>
        <p:spPr>
          <a:xfrm>
            <a:off x="728920" y="4538369"/>
            <a:ext cx="3098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Montserrat" panose="00000500000000000000" pitchFamily="2" charset="0"/>
              </a:rPr>
              <a:t>на </a:t>
            </a:r>
            <a:r>
              <a:rPr lang="en-US" sz="1600" b="1" i="1" dirty="0">
                <a:latin typeface="Montserrat" panose="00000500000000000000" pitchFamily="2" charset="0"/>
              </a:rPr>
              <a:t>11</a:t>
            </a:r>
            <a:r>
              <a:rPr lang="ru-RU" sz="1600" b="1" i="1" dirty="0">
                <a:latin typeface="Montserrat" panose="00000500000000000000" pitchFamily="2" charset="0"/>
              </a:rPr>
              <a:t>% </a:t>
            </a:r>
            <a:r>
              <a:rPr lang="ru-RU" sz="1600" i="1" dirty="0">
                <a:latin typeface="Montserrat" panose="00000500000000000000" pitchFamily="2" charset="0"/>
              </a:rPr>
              <a:t>ниже </a:t>
            </a:r>
          </a:p>
          <a:p>
            <a:pPr algn="ctr"/>
            <a:r>
              <a:rPr lang="ru-RU" sz="1600" i="1" dirty="0">
                <a:latin typeface="Montserrat" panose="00000500000000000000" pitchFamily="2" charset="0"/>
              </a:rPr>
              <a:t>от плановых показателей</a:t>
            </a:r>
          </a:p>
          <a:p>
            <a:r>
              <a:rPr lang="ru-RU" sz="1600" dirty="0">
                <a:latin typeface="Montserrat" panose="00000500000000000000" pitchFamily="2" charset="0"/>
              </a:rPr>
              <a:t>и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0"/>
              </a:rPr>
              <a:t>ли на </a:t>
            </a:r>
            <a:r>
              <a:rPr lang="en-U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184 910,18 </a:t>
            </a:r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т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ыс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0"/>
              </a:rPr>
              <a:t>. </a:t>
            </a:r>
            <a:r>
              <a:rPr lang="ru-RU" sz="1600" dirty="0" err="1">
                <a:solidFill>
                  <a:schemeClr val="tx1"/>
                </a:solidFill>
                <a:latin typeface="Montserrat" panose="00000500000000000000" pitchFamily="2" charset="0"/>
              </a:rPr>
              <a:t>тг</a:t>
            </a:r>
            <a:r>
              <a:rPr lang="ru-RU" sz="1600" dirty="0">
                <a:solidFill>
                  <a:schemeClr val="tx1"/>
                </a:solidFill>
                <a:latin typeface="Montserrat" panose="00000500000000000000" pitchFamily="2" charset="0"/>
              </a:rPr>
              <a:t>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6B1EF0-6F37-1317-F105-3855E68BFC7A}"/>
              </a:ext>
            </a:extLst>
          </p:cNvPr>
          <p:cNvSpPr txBox="1"/>
          <p:nvPr/>
        </p:nvSpPr>
        <p:spPr>
          <a:xfrm>
            <a:off x="4504166" y="3399235"/>
            <a:ext cx="26008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Montserrat" panose="00000500000000000000" pitchFamily="2" charset="0"/>
              </a:rPr>
              <a:t>1 362 547</a:t>
            </a:r>
            <a:r>
              <a:rPr lang="ru-RU" sz="2400" b="1" dirty="0">
                <a:latin typeface="Montserrat" panose="00000500000000000000" pitchFamily="2" charset="0"/>
              </a:rPr>
              <a:t> </a:t>
            </a:r>
            <a:r>
              <a:rPr lang="ru-RU" sz="2000" dirty="0">
                <a:latin typeface="Montserrat" panose="00000500000000000000" pitchFamily="2" charset="0"/>
              </a:rPr>
              <a:t>тыс. </a:t>
            </a:r>
            <a:r>
              <a:rPr lang="ru-RU" sz="2000" dirty="0" err="1">
                <a:latin typeface="Montserrat" panose="00000500000000000000" pitchFamily="2" charset="0"/>
              </a:rPr>
              <a:t>тг</a:t>
            </a:r>
            <a:r>
              <a:rPr lang="ru-RU" sz="2000" dirty="0">
                <a:latin typeface="Montserrat" panose="00000500000000000000" pitchFamily="2" charset="0"/>
              </a:rPr>
              <a:t>. </a:t>
            </a:r>
          </a:p>
          <a:p>
            <a:pPr algn="ctr"/>
            <a:r>
              <a:rPr lang="ru-RU" sz="1600" i="1" dirty="0">
                <a:latin typeface="Montserrat" panose="00000500000000000000" pitchFamily="2" charset="0"/>
              </a:rPr>
              <a:t>без учета НДС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D62948-C9EC-B1D0-5C0C-E8443648D904}"/>
              </a:ext>
            </a:extLst>
          </p:cNvPr>
          <p:cNvSpPr txBox="1"/>
          <p:nvPr/>
        </p:nvSpPr>
        <p:spPr>
          <a:xfrm>
            <a:off x="4058689" y="4499314"/>
            <a:ext cx="33255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Montserrat" panose="00000500000000000000" pitchFamily="2" charset="0"/>
              </a:rPr>
              <a:t>на </a:t>
            </a:r>
            <a:r>
              <a:rPr lang="en-US" sz="1600" b="1" i="1" dirty="0">
                <a:latin typeface="Montserrat" panose="00000500000000000000" pitchFamily="2" charset="0"/>
              </a:rPr>
              <a:t>14</a:t>
            </a:r>
            <a:r>
              <a:rPr lang="ru-RU" sz="1600" b="1" i="1" dirty="0">
                <a:latin typeface="Montserrat" panose="00000500000000000000" pitchFamily="2" charset="0"/>
              </a:rPr>
              <a:t>% </a:t>
            </a:r>
            <a:r>
              <a:rPr lang="ru-RU" sz="1600" i="1" dirty="0">
                <a:latin typeface="Montserrat" panose="00000500000000000000" pitchFamily="2" charset="0"/>
              </a:rPr>
              <a:t>ниже </a:t>
            </a:r>
          </a:p>
          <a:p>
            <a:pPr algn="ctr"/>
            <a:r>
              <a:rPr lang="ru-RU" sz="1600" i="1" dirty="0">
                <a:latin typeface="Montserrat" panose="00000500000000000000" pitchFamily="2" charset="0"/>
              </a:rPr>
              <a:t>от плановых показателей</a:t>
            </a:r>
          </a:p>
          <a:p>
            <a:pPr algn="ctr"/>
            <a:r>
              <a:rPr lang="ru-RU" sz="1600" dirty="0">
                <a:latin typeface="Montserrat" panose="00000500000000000000" pitchFamily="2" charset="0"/>
              </a:rPr>
              <a:t>и</a:t>
            </a:r>
            <a:r>
              <a:rPr lang="ru-RU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ли на </a:t>
            </a:r>
            <a:r>
              <a:rPr lang="en-US" sz="1600" b="1" dirty="0">
                <a:solidFill>
                  <a:schemeClr val="tx1"/>
                </a:solidFill>
                <a:latin typeface="Montserrat" panose="00000500000000000000" pitchFamily="2" charset="0"/>
              </a:rPr>
              <a:t>230 896,31 </a:t>
            </a:r>
            <a:r>
              <a:rPr lang="ru-RU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тыс. </a:t>
            </a:r>
            <a:r>
              <a:rPr lang="ru-RU" sz="1600" b="0" dirty="0" err="1">
                <a:solidFill>
                  <a:schemeClr val="tx1"/>
                </a:solidFill>
                <a:latin typeface="Montserrat" panose="00000500000000000000" pitchFamily="2" charset="0"/>
              </a:rPr>
              <a:t>тг</a:t>
            </a:r>
            <a:r>
              <a:rPr lang="ru-RU" sz="1600" dirty="0">
                <a:latin typeface="Montserrat" panose="00000500000000000000" pitchFamily="2" charset="0"/>
              </a:rPr>
              <a:t>.</a:t>
            </a:r>
            <a:r>
              <a:rPr lang="ru-RU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92F38-C2EA-26EF-93D5-497CF402B2F6}"/>
              </a:ext>
            </a:extLst>
          </p:cNvPr>
          <p:cNvSpPr txBox="1"/>
          <p:nvPr/>
        </p:nvSpPr>
        <p:spPr>
          <a:xfrm>
            <a:off x="8154494" y="3557582"/>
            <a:ext cx="2362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" panose="00000500000000000000" pitchFamily="2" charset="0"/>
              </a:rPr>
              <a:t>312 610 </a:t>
            </a:r>
            <a:r>
              <a:rPr lang="ru-RU" sz="2000" dirty="0">
                <a:latin typeface="Montserrat" panose="00000500000000000000" pitchFamily="2" charset="0"/>
              </a:rPr>
              <a:t>тыс. </a:t>
            </a:r>
            <a:r>
              <a:rPr lang="ru-RU" sz="2000" dirty="0" err="1">
                <a:latin typeface="Montserrat" panose="00000500000000000000" pitchFamily="2" charset="0"/>
              </a:rPr>
              <a:t>тг</a:t>
            </a:r>
            <a:r>
              <a:rPr lang="ru-RU" sz="2000" dirty="0">
                <a:latin typeface="Montserrat" panose="00000500000000000000" pitchFamily="2" charset="0"/>
              </a:rPr>
              <a:t>.</a:t>
            </a:r>
            <a:endParaRPr lang="ru-RU" sz="2100" dirty="0"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CC03B7-BD6D-E6B6-9850-5D7ADF243AE0}"/>
              </a:ext>
            </a:extLst>
          </p:cNvPr>
          <p:cNvSpPr txBox="1"/>
          <p:nvPr/>
        </p:nvSpPr>
        <p:spPr>
          <a:xfrm>
            <a:off x="11427411" y="3625490"/>
            <a:ext cx="25708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b="1" dirty="0">
                <a:latin typeface="Montserrat" panose="00000500000000000000" pitchFamily="2" charset="0"/>
              </a:rPr>
              <a:t>984 518</a:t>
            </a:r>
            <a:r>
              <a:rPr lang="ru-RU" sz="2400" dirty="0">
                <a:latin typeface="Montserrat" panose="00000500000000000000" pitchFamily="2" charset="0"/>
              </a:rPr>
              <a:t> </a:t>
            </a:r>
            <a:r>
              <a:rPr lang="ru-RU" sz="2000" dirty="0">
                <a:latin typeface="Montserrat" panose="00000500000000000000" pitchFamily="2" charset="0"/>
              </a:rPr>
              <a:t>тыс. </a:t>
            </a:r>
            <a:r>
              <a:rPr lang="ru-RU" sz="2000" dirty="0" err="1">
                <a:latin typeface="Montserrat" panose="00000500000000000000" pitchFamily="2" charset="0"/>
              </a:rPr>
              <a:t>тг</a:t>
            </a:r>
            <a:r>
              <a:rPr lang="ru-RU" sz="2000" dirty="0">
                <a:latin typeface="Montserrat" panose="00000500000000000000" pitchFamily="2" charset="0"/>
              </a:rPr>
              <a:t>.</a:t>
            </a:r>
            <a:endParaRPr lang="ru-RU" sz="2400" dirty="0"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5F83DC-02A7-CBE9-C411-DD2677286F2A}"/>
              </a:ext>
            </a:extLst>
          </p:cNvPr>
          <p:cNvSpPr txBox="1"/>
          <p:nvPr/>
        </p:nvSpPr>
        <p:spPr>
          <a:xfrm>
            <a:off x="14944637" y="3660779"/>
            <a:ext cx="2602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ru-RU" sz="2400" b="1" dirty="0">
                <a:latin typeface="Montserrat" panose="00000500000000000000" pitchFamily="2" charset="0"/>
              </a:rPr>
              <a:t>452 937</a:t>
            </a:r>
            <a:r>
              <a:rPr lang="ru-RU" sz="2400" b="1" dirty="0">
                <a:latin typeface="Montserrat" panose="00000500000000000000" pitchFamily="2" charset="0"/>
              </a:rPr>
              <a:t> </a:t>
            </a:r>
            <a:r>
              <a:rPr lang="ru-RU" sz="2000" dirty="0">
                <a:latin typeface="Montserrat" panose="00000500000000000000" pitchFamily="2" charset="0"/>
              </a:rPr>
              <a:t>тыс. </a:t>
            </a:r>
            <a:r>
              <a:rPr lang="ru-RU" sz="2000" dirty="0" err="1">
                <a:latin typeface="Montserrat" panose="00000500000000000000" pitchFamily="2" charset="0"/>
              </a:rPr>
              <a:t>тг</a:t>
            </a:r>
            <a:r>
              <a:rPr lang="ru-RU" sz="2000" dirty="0">
                <a:latin typeface="Montserrat" panose="00000500000000000000" pitchFamily="2" charset="0"/>
              </a:rPr>
              <a:t>.</a:t>
            </a:r>
            <a:endParaRPr lang="ru-RU" sz="2400" dirty="0">
              <a:latin typeface="Montserrat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BD59CA-108A-38F6-6B93-147345069056}"/>
              </a:ext>
            </a:extLst>
          </p:cNvPr>
          <p:cNvSpPr txBox="1"/>
          <p:nvPr/>
        </p:nvSpPr>
        <p:spPr>
          <a:xfrm>
            <a:off x="14550517" y="4677129"/>
            <a:ext cx="3120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dirty="0">
                <a:solidFill>
                  <a:schemeClr val="tx1"/>
                </a:solidFill>
                <a:latin typeface="Montserrat" panose="00000500000000000000" pitchFamily="2" charset="0"/>
              </a:rPr>
              <a:t>Капитал включает в себя уставный капитал и нераспределенную прибыль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965390-9AB6-00B9-9BCF-647460E8BD2A}"/>
              </a:ext>
            </a:extLst>
          </p:cNvPr>
          <p:cNvSpPr txBox="1"/>
          <p:nvPr/>
        </p:nvSpPr>
        <p:spPr>
          <a:xfrm>
            <a:off x="9666385" y="6940308"/>
            <a:ext cx="28099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latin typeface="Montserrat" panose="00000500000000000000" pitchFamily="2" charset="-52"/>
                <a:cs typeface="Times New Roman" panose="02020603050405020304" pitchFamily="18" charset="0"/>
              </a:rPr>
              <a:t>ЧИСТЫЙ ДОХОД </a:t>
            </a:r>
          </a:p>
        </p:txBody>
      </p:sp>
      <p:sp>
        <p:nvSpPr>
          <p:cNvPr id="33" name="Прямоугольник: скругленные углы 16">
            <a:extLst>
              <a:ext uri="{FF2B5EF4-FFF2-40B4-BE49-F238E27FC236}">
                <a16:creationId xmlns:a16="http://schemas.microsoft.com/office/drawing/2014/main" id="{803055E0-53D8-A957-0D69-E4F895B00895}"/>
              </a:ext>
            </a:extLst>
          </p:cNvPr>
          <p:cNvSpPr/>
          <p:nvPr/>
        </p:nvSpPr>
        <p:spPr>
          <a:xfrm>
            <a:off x="4731929" y="6797487"/>
            <a:ext cx="3163862" cy="651859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i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 </a:t>
            </a:r>
            <a:r>
              <a:rPr lang="en-US" altLang="ru-RU" sz="28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89 066</a:t>
            </a:r>
            <a:r>
              <a:rPr lang="ru-RU" sz="28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тыс. тенге</a:t>
            </a:r>
            <a:endParaRPr lang="ru-RU" sz="21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D4F618-4625-21E9-9262-A15778782E54}"/>
              </a:ext>
            </a:extLst>
          </p:cNvPr>
          <p:cNvSpPr txBox="1"/>
          <p:nvPr/>
        </p:nvSpPr>
        <p:spPr>
          <a:xfrm>
            <a:off x="12849788" y="6886416"/>
            <a:ext cx="3401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ru-RU" sz="28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69 058</a:t>
            </a:r>
            <a:r>
              <a:rPr lang="ru-RU" sz="28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тыс. тенге </a:t>
            </a:r>
            <a:endParaRPr lang="ru-RU" sz="2400" dirty="0">
              <a:solidFill>
                <a:srgbClr val="4EA72E"/>
              </a:solidFill>
              <a:latin typeface="Aptos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EBC04E13-26DF-4130-0C61-556D92F4704B}"/>
              </a:ext>
            </a:extLst>
          </p:cNvPr>
          <p:cNvSpPr/>
          <p:nvPr/>
        </p:nvSpPr>
        <p:spPr>
          <a:xfrm>
            <a:off x="4775110" y="2466977"/>
            <a:ext cx="1859682" cy="476726"/>
          </a:xfrm>
          <a:prstGeom prst="roundRect">
            <a:avLst/>
          </a:prstGeom>
          <a:solidFill>
            <a:srgbClr val="4EA72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РАСХОДЫ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1CC67EF-E08C-AE5D-CF15-DC3829B8A50D}"/>
              </a:ext>
            </a:extLst>
          </p:cNvPr>
          <p:cNvSpPr/>
          <p:nvPr/>
        </p:nvSpPr>
        <p:spPr>
          <a:xfrm>
            <a:off x="8057962" y="2466977"/>
            <a:ext cx="2170453" cy="715089"/>
          </a:xfrm>
          <a:prstGeom prst="roundRect">
            <a:avLst/>
          </a:prstGeom>
          <a:solidFill>
            <a:srgbClr val="4EA72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anose="00000500000000000000" pitchFamily="2" charset="0"/>
              </a:rPr>
              <a:t>НАЛОГОВЫЕ ВЫПЛАТЫ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EA72F1E1-8B66-6C77-8428-0EDE97F70632}"/>
              </a:ext>
            </a:extLst>
          </p:cNvPr>
          <p:cNvSpPr/>
          <p:nvPr/>
        </p:nvSpPr>
        <p:spPr>
          <a:xfrm>
            <a:off x="11527384" y="2472388"/>
            <a:ext cx="2170454" cy="476726"/>
          </a:xfrm>
          <a:prstGeom prst="roundRect">
            <a:avLst/>
          </a:prstGeom>
          <a:solidFill>
            <a:srgbClr val="4EA72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АКТИВЫ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CB0291E-9C73-6FC2-9B69-63873D9585EB}"/>
              </a:ext>
            </a:extLst>
          </p:cNvPr>
          <p:cNvSpPr/>
          <p:nvPr/>
        </p:nvSpPr>
        <p:spPr>
          <a:xfrm>
            <a:off x="11335361" y="2933700"/>
            <a:ext cx="2662910" cy="340519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ysClr val="windowText" lastClr="000000"/>
                </a:solidFill>
                <a:latin typeface="Montserrat" panose="00000500000000000000" pitchFamily="2" charset="0"/>
              </a:rPr>
              <a:t>(на конец 31 декабря 202</a:t>
            </a:r>
            <a:r>
              <a:rPr lang="en-US" altLang="ru-RU" sz="1200" i="1" dirty="0">
                <a:solidFill>
                  <a:sysClr val="windowText" lastClr="000000"/>
                </a:solidFill>
                <a:latin typeface="Montserrat" panose="00000500000000000000" pitchFamily="2" charset="0"/>
              </a:rPr>
              <a:t>4</a:t>
            </a:r>
            <a:r>
              <a:rPr lang="ru-RU" sz="1200" i="1" dirty="0">
                <a:solidFill>
                  <a:sysClr val="windowText" lastClr="000000"/>
                </a:solidFill>
                <a:latin typeface="Montserrat" panose="00000500000000000000" pitchFamily="2" charset="0"/>
              </a:rPr>
              <a:t> г.) </a:t>
            </a:r>
            <a:r>
              <a:rPr lang="ru-RU" sz="1400" b="1" dirty="0">
                <a:solidFill>
                  <a:sysClr val="windowText" lastClr="000000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F6205E6-D901-2A50-BB98-0245AB656246}"/>
              </a:ext>
            </a:extLst>
          </p:cNvPr>
          <p:cNvSpPr/>
          <p:nvPr/>
        </p:nvSpPr>
        <p:spPr>
          <a:xfrm>
            <a:off x="14993238" y="2466977"/>
            <a:ext cx="2170454" cy="476726"/>
          </a:xfrm>
          <a:prstGeom prst="roundRect">
            <a:avLst/>
          </a:prstGeom>
          <a:solidFill>
            <a:srgbClr val="4EA72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КАПИТАЛ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D9287CD9-C019-F0BE-6E91-2DB7B6F787BF}"/>
              </a:ext>
            </a:extLst>
          </p:cNvPr>
          <p:cNvSpPr/>
          <p:nvPr/>
        </p:nvSpPr>
        <p:spPr>
          <a:xfrm>
            <a:off x="1526242" y="7042374"/>
            <a:ext cx="152400" cy="162084"/>
          </a:xfrm>
          <a:prstGeom prst="ellipse">
            <a:avLst/>
          </a:prstGeom>
          <a:solidFill>
            <a:srgbClr val="4EA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08014447-A701-BCDC-395D-08492655CEEF}"/>
              </a:ext>
            </a:extLst>
          </p:cNvPr>
          <p:cNvSpPr/>
          <p:nvPr/>
        </p:nvSpPr>
        <p:spPr>
          <a:xfrm>
            <a:off x="9490270" y="7066984"/>
            <a:ext cx="152400" cy="162084"/>
          </a:xfrm>
          <a:prstGeom prst="ellipse">
            <a:avLst/>
          </a:prstGeom>
          <a:solidFill>
            <a:srgbClr val="4EA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BFFC848-C955-0A1A-6364-4FD73B4CE5B8}"/>
              </a:ext>
            </a:extLst>
          </p:cNvPr>
          <p:cNvSpPr/>
          <p:nvPr/>
        </p:nvSpPr>
        <p:spPr>
          <a:xfrm>
            <a:off x="1295400" y="2450484"/>
            <a:ext cx="1859682" cy="476726"/>
          </a:xfrm>
          <a:prstGeom prst="roundRect">
            <a:avLst/>
          </a:prstGeom>
          <a:solidFill>
            <a:srgbClr val="4EA72E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Montserrat" panose="00000500000000000000" pitchFamily="2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628102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defTabSz="1643063" fontAlgn="auto">
              <a:spcAft>
                <a:spcPts val="0"/>
              </a:spcAft>
              <a:defRPr/>
            </a:pPr>
            <a:r>
              <a:rPr lang="ru-RU" altLang="en-US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2" charset="-52"/>
                <a:ea typeface="Microsoft YaHei" panose="020B0503020204020204" pitchFamily="2" charset="-122"/>
              </a:rPr>
              <a:t>АУДИТ И ФИНАНСОВАЯ ОТЧЕТНОСТЬ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31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1814" y="2086804"/>
            <a:ext cx="7858676" cy="3760544"/>
            <a:chOff x="574542" y="3287379"/>
            <a:chExt cx="5239117" cy="2507029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42" y="3287379"/>
              <a:ext cx="5239117" cy="2507029"/>
              <a:chOff x="665989" y="2192325"/>
              <a:chExt cx="5239117" cy="2507029"/>
            </a:xfrm>
          </p:grpSpPr>
          <p:sp>
            <p:nvSpPr>
              <p:cNvPr id="18" name="Прямоугольник: скругленные углы 16"/>
              <p:cNvSpPr/>
              <p:nvPr/>
            </p:nvSpPr>
            <p:spPr>
              <a:xfrm>
                <a:off x="820435" y="2192325"/>
                <a:ext cx="5084671" cy="2507029"/>
              </a:xfrm>
              <a:prstGeom prst="roundRect">
                <a:avLst>
                  <a:gd name="adj" fmla="val 11375"/>
                </a:avLst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07670" algn="just" defTabSz="12344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Решением Единственного акционера аудиторской организацией осуществляющей аудит Центра за 202</a:t>
                </a:r>
                <a:r>
                  <a:rPr lang="en-US" alt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4</a:t>
                </a:r>
                <a:r>
                  <a:rPr 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 год, определено ТОО «</a:t>
                </a:r>
                <a:r>
                  <a:rPr lang="en-US" alt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Астана Эксперт Аудит</a:t>
                </a:r>
                <a:r>
                  <a:rPr 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» (государственная лицензия №</a:t>
                </a:r>
                <a:r>
                  <a:rPr lang="en-US" alt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16010576</a:t>
                </a:r>
                <a:r>
                  <a:rPr 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, выданная Министерством финансов РК), член ПАО «Палата аудиторов РК». </a:t>
                </a:r>
              </a:p>
              <a:p>
                <a:pPr marL="407670" algn="just" defTabSz="12344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 kern="0" dirty="0">
                  <a:solidFill>
                    <a:prstClr val="black"/>
                  </a:solidFill>
                  <a:latin typeface="Montserrat" panose="00000500000000000000" pitchFamily="2" charset="-52"/>
                </a:endParaRPr>
              </a:p>
              <a:p>
                <a:pPr marL="407670" algn="just" defTabSz="12344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kk-KZ" sz="1600" i="1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Заключение независимого аудитора </a:t>
                </a:r>
                <a:r>
                  <a:rPr lang="ru-RU" sz="1600" i="1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от </a:t>
                </a:r>
                <a:r>
                  <a:rPr lang="en-US" sz="1600" i="1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0</a:t>
                </a:r>
                <a:r>
                  <a:rPr lang="ru-RU" sz="1600" i="1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8.0</a:t>
                </a:r>
                <a:r>
                  <a:rPr lang="en-US" sz="1600" i="1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5</a:t>
                </a:r>
                <a:r>
                  <a:rPr lang="ru-RU" sz="1600" i="1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.2025</a:t>
                </a:r>
                <a:endParaRPr lang="ru-RU" sz="1600" i="1" kern="0" dirty="0">
                  <a:solidFill>
                    <a:srgbClr val="FF0000"/>
                  </a:solidFill>
                  <a:latin typeface="Montserrat" panose="00000500000000000000" pitchFamily="2" charset="-52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65989" y="3242332"/>
                <a:ext cx="339858" cy="3398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3716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solidFill>
                    <a:srgbClr val="4EA72E">
                      <a:lumMod val="75000"/>
                    </a:srgbClr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17" name="Graphic 16" descr="Checkmark with solid fill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551" y="4404395"/>
              <a:ext cx="205840" cy="2058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9373358" y="2086805"/>
            <a:ext cx="7858676" cy="3760542"/>
            <a:chOff x="574542" y="3287380"/>
            <a:chExt cx="5239117" cy="2507028"/>
          </a:xfrm>
        </p:grpSpPr>
        <p:grpSp>
          <p:nvGrpSpPr>
            <p:cNvPr id="21" name="Group 20"/>
            <p:cNvGrpSpPr/>
            <p:nvPr/>
          </p:nvGrpSpPr>
          <p:grpSpPr>
            <a:xfrm>
              <a:off x="574542" y="3287380"/>
              <a:ext cx="5239117" cy="2507028"/>
              <a:chOff x="665989" y="2192326"/>
              <a:chExt cx="5239117" cy="2507028"/>
            </a:xfrm>
          </p:grpSpPr>
          <p:sp>
            <p:nvSpPr>
              <p:cNvPr id="23" name="Прямоугольник: скругленные углы 16"/>
              <p:cNvSpPr/>
              <p:nvPr/>
            </p:nvSpPr>
            <p:spPr>
              <a:xfrm>
                <a:off x="820435" y="2192326"/>
                <a:ext cx="5084671" cy="2507028"/>
              </a:xfrm>
              <a:prstGeom prst="roundRect">
                <a:avLst>
                  <a:gd name="adj" fmla="val 11375"/>
                </a:avLst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07670" algn="just" defTabSz="123444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kern="0" dirty="0">
                    <a:solidFill>
                      <a:prstClr val="black"/>
                    </a:solidFill>
                    <a:latin typeface="Montserrat" panose="00000500000000000000" pitchFamily="2" charset="-52"/>
                  </a:rPr>
                  <a:t>Аудит производится в соответствии с требованиями Системы менеджмента качества Государственной системы технического регулирования РК и Международных стандартов аудита.</a:t>
                </a: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65989" y="3242332"/>
                <a:ext cx="339858" cy="33985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3716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solidFill>
                    <a:srgbClr val="4EA72E">
                      <a:lumMod val="75000"/>
                    </a:srgbClr>
                  </a:solidFill>
                  <a:latin typeface="Montserrat" panose="00000500000000000000" pitchFamily="2" charset="0"/>
                </a:endParaRPr>
              </a:p>
            </p:txBody>
          </p:sp>
        </p:grpSp>
        <p:pic>
          <p:nvPicPr>
            <p:cNvPr id="22" name="Graphic 21" descr="Checkmark with solid fill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551" y="4404395"/>
              <a:ext cx="205840" cy="205840"/>
            </a:xfrm>
            <a:prstGeom prst="rect">
              <a:avLst/>
            </a:prstGeom>
          </p:spPr>
        </p:pic>
      </p:grpSp>
      <p:sp>
        <p:nvSpPr>
          <p:cNvPr id="26" name="Прямоугольник: скругленные углы 16"/>
          <p:cNvSpPr/>
          <p:nvPr/>
        </p:nvSpPr>
        <p:spPr>
          <a:xfrm>
            <a:off x="1020903" y="6560508"/>
            <a:ext cx="16246194" cy="2587626"/>
          </a:xfrm>
          <a:prstGeom prst="roundRect">
            <a:avLst>
              <a:gd name="adj" fmla="val 130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645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Аудированная годовая финансовая отчетность Центра за 202</a:t>
            </a:r>
            <a:r>
              <a:rPr lang="en-US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4</a:t>
            </a: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год утверждена Единственным акционером Центра (приказ от </a:t>
            </a:r>
            <a:r>
              <a:rPr lang="en-US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18</a:t>
            </a: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июн</a:t>
            </a:r>
            <a:r>
              <a:rPr lang="en-US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я</a:t>
            </a: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20</a:t>
            </a:r>
            <a:r>
              <a:rPr lang="en-US" alt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25</a:t>
            </a: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года №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170</a:t>
            </a: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Ө)</a:t>
            </a: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 </a:t>
            </a:r>
          </a:p>
          <a:p>
            <a:pPr algn="just" defTabSz="1645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 </a:t>
            </a:r>
          </a:p>
          <a:p>
            <a:pPr algn="just" defTabSz="16459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Утвержденная годовая финансовая отчетность, в соответствии с требованиями законодательства РК размещена на сайте Центрального депозитария финансовой отчетности Республики Казахстан.</a:t>
            </a:r>
            <a:endParaRPr lang="ru-RU" sz="2400" dirty="0">
              <a:solidFill>
                <a:prstClr val="black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9191D4C-476E-ACB4-4772-FCFA7AEEE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3" name="object 7">
            <a:extLst>
              <a:ext uri="{FF2B5EF4-FFF2-40B4-BE49-F238E27FC236}">
                <a16:creationId xmlns:a16="http://schemas.microsoft.com/office/drawing/2014/main" id="{099D3388-6185-5797-33D0-78516EF6D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54" y="659918"/>
            <a:ext cx="129872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200" b="1" kern="1200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ЦЕЛИ И ПЛАНЫ </a:t>
            </a:r>
            <a:r>
              <a:rPr lang="ru-RU" altLang="ru-RU" sz="3200" b="1" kern="1200" dirty="0">
                <a:latin typeface="Montserrat "/>
                <a:ea typeface="Segoe UI Black" panose="020B0A02040204020203" pitchFamily="34" charset="0"/>
                <a:cs typeface="+mn-cs"/>
              </a:rPr>
              <a:t>на 2025 </a:t>
            </a:r>
            <a:r>
              <a:rPr lang="ru-RU" altLang="ru-RU" sz="3200" b="1" dirty="0">
                <a:latin typeface="Montserrat" pitchFamily="2" charset="-52"/>
              </a:rPr>
              <a:t>ГОД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679794F2-44A5-62AC-A871-342CECA1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48114" y="9627082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32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4ECDCFC-B3D8-1E77-A984-2DE845021A29}"/>
              </a:ext>
            </a:extLst>
          </p:cNvPr>
          <p:cNvSpPr/>
          <p:nvPr/>
        </p:nvSpPr>
        <p:spPr>
          <a:xfrm>
            <a:off x="1136061" y="2264228"/>
            <a:ext cx="5113246" cy="32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EE053D7-AB34-DC09-96B1-38FD43591A20}"/>
              </a:ext>
            </a:extLst>
          </p:cNvPr>
          <p:cNvSpPr/>
          <p:nvPr/>
        </p:nvSpPr>
        <p:spPr>
          <a:xfrm>
            <a:off x="1058955" y="5829300"/>
            <a:ext cx="5113246" cy="32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315F71C-AB7E-35A0-2610-CE845A1040BB}"/>
              </a:ext>
            </a:extLst>
          </p:cNvPr>
          <p:cNvSpPr/>
          <p:nvPr/>
        </p:nvSpPr>
        <p:spPr>
          <a:xfrm>
            <a:off x="6587377" y="5829300"/>
            <a:ext cx="5113246" cy="32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EC764F1-E6C2-9D44-1136-9F9C39FBE740}"/>
              </a:ext>
            </a:extLst>
          </p:cNvPr>
          <p:cNvSpPr/>
          <p:nvPr/>
        </p:nvSpPr>
        <p:spPr>
          <a:xfrm>
            <a:off x="12416677" y="5829300"/>
            <a:ext cx="5113246" cy="32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776CCC1-C964-3145-8EFC-52D89B5D4BB5}"/>
              </a:ext>
            </a:extLst>
          </p:cNvPr>
          <p:cNvSpPr/>
          <p:nvPr/>
        </p:nvSpPr>
        <p:spPr>
          <a:xfrm>
            <a:off x="6601891" y="2247900"/>
            <a:ext cx="5113246" cy="32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49D507C-282D-5FB0-247E-9E2380642C1F}"/>
              </a:ext>
            </a:extLst>
          </p:cNvPr>
          <p:cNvSpPr/>
          <p:nvPr/>
        </p:nvSpPr>
        <p:spPr>
          <a:xfrm>
            <a:off x="12416677" y="2247900"/>
            <a:ext cx="5113246" cy="3200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787513-C3B6-8BB6-7A38-1A9B382E366E}"/>
              </a:ext>
            </a:extLst>
          </p:cNvPr>
          <p:cNvSpPr/>
          <p:nvPr/>
        </p:nvSpPr>
        <p:spPr>
          <a:xfrm>
            <a:off x="2948108" y="3430186"/>
            <a:ext cx="1776104" cy="1147306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КТА</a:t>
            </a:r>
            <a:endParaRPr lang="ru-RU" sz="44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E2E9C21-CD54-9EF1-210B-64A6AC483E37}"/>
              </a:ext>
            </a:extLst>
          </p:cNvPr>
          <p:cNvSpPr/>
          <p:nvPr/>
        </p:nvSpPr>
        <p:spPr>
          <a:xfrm>
            <a:off x="1421199" y="3003828"/>
            <a:ext cx="4829922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Заключение не менее 4 договоров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322AF5B-9770-8529-517F-3D6197DB37AF}"/>
              </a:ext>
            </a:extLst>
          </p:cNvPr>
          <p:cNvSpPr/>
          <p:nvPr/>
        </p:nvSpPr>
        <p:spPr>
          <a:xfrm>
            <a:off x="1515100" y="6819900"/>
            <a:ext cx="4199900" cy="1597611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Центрально-Азиатского  </a:t>
            </a:r>
          </a:p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бюро НДТ</a:t>
            </a:r>
            <a:endParaRPr lang="ru-RU" sz="30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DFEDA665-0C2B-7458-5847-ECC6A0A34259}"/>
              </a:ext>
            </a:extLst>
          </p:cNvPr>
          <p:cNvSpPr/>
          <p:nvPr/>
        </p:nvSpPr>
        <p:spPr>
          <a:xfrm>
            <a:off x="2913088" y="6260422"/>
            <a:ext cx="1559191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Создание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2D293AEB-1A48-CB45-8008-3F488BFCC9A9}"/>
              </a:ext>
            </a:extLst>
          </p:cNvPr>
          <p:cNvSpPr/>
          <p:nvPr/>
        </p:nvSpPr>
        <p:spPr>
          <a:xfrm>
            <a:off x="7020379" y="2967058"/>
            <a:ext cx="4305300" cy="1147306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СПРАВОЧНИКИ ПО НДТ</a:t>
            </a:r>
            <a:endParaRPr lang="ru-RU" sz="30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016BC3EF-6445-8379-71D4-FD0BEC2CA0EE}"/>
              </a:ext>
            </a:extLst>
          </p:cNvPr>
          <p:cNvSpPr/>
          <p:nvPr/>
        </p:nvSpPr>
        <p:spPr>
          <a:xfrm>
            <a:off x="7205887" y="4152900"/>
            <a:ext cx="4084786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Разработка 3-х справочников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FBE00AB-EB9A-1674-2344-E7EF686CEBA2}"/>
              </a:ext>
            </a:extLst>
          </p:cNvPr>
          <p:cNvSpPr/>
          <p:nvPr/>
        </p:nvSpPr>
        <p:spPr>
          <a:xfrm>
            <a:off x="8177518" y="6260422"/>
            <a:ext cx="1961991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Проведение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EB57536-9EA2-5162-433B-ACA490CB5EFF}"/>
              </a:ext>
            </a:extLst>
          </p:cNvPr>
          <p:cNvSpPr/>
          <p:nvPr/>
        </p:nvSpPr>
        <p:spPr>
          <a:xfrm>
            <a:off x="7020379" y="6819900"/>
            <a:ext cx="4232110" cy="1597611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National Forum of GCIP-Kazakhstan</a:t>
            </a:r>
            <a:endParaRPr lang="ru-RU" sz="30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2D13E067-3A78-3223-0C4D-56A4260F8D6D}"/>
              </a:ext>
            </a:extLst>
          </p:cNvPr>
          <p:cNvSpPr/>
          <p:nvPr/>
        </p:nvSpPr>
        <p:spPr>
          <a:xfrm>
            <a:off x="14042571" y="2715248"/>
            <a:ext cx="1684486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Включение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498B7479-5246-2368-BAF0-326D213D8A5C}"/>
              </a:ext>
            </a:extLst>
          </p:cNvPr>
          <p:cNvSpPr/>
          <p:nvPr/>
        </p:nvSpPr>
        <p:spPr>
          <a:xfrm>
            <a:off x="14898142" y="3096248"/>
            <a:ext cx="1297321" cy="1147306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20</a:t>
            </a:r>
            <a:endParaRPr lang="ru-RU" sz="48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97B2B827-68E6-A03D-087E-3A7A5F50D139}"/>
              </a:ext>
            </a:extLst>
          </p:cNvPr>
          <p:cNvSpPr/>
          <p:nvPr/>
        </p:nvSpPr>
        <p:spPr>
          <a:xfrm>
            <a:off x="13640842" y="3426079"/>
            <a:ext cx="1532086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не менее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593009D-F312-BF2C-3F5C-8A636C9F8643}"/>
              </a:ext>
            </a:extLst>
          </p:cNvPr>
          <p:cNvSpPr/>
          <p:nvPr/>
        </p:nvSpPr>
        <p:spPr>
          <a:xfrm>
            <a:off x="12666288" y="4003839"/>
            <a:ext cx="4614023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проектов  и технологий в 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904C65F-8CD4-EE57-7C19-A7DA572AA1B4}"/>
              </a:ext>
            </a:extLst>
          </p:cNvPr>
          <p:cNvSpPr/>
          <p:nvPr/>
        </p:nvSpPr>
        <p:spPr>
          <a:xfrm>
            <a:off x="13708147" y="4584022"/>
            <a:ext cx="2306864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kk-KZ" sz="28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РЕЕСТР</a:t>
            </a:r>
            <a:endParaRPr lang="ru-RU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83AA634F-A510-7E1B-701F-DAF96AD48896}"/>
              </a:ext>
            </a:extLst>
          </p:cNvPr>
          <p:cNvSpPr/>
          <p:nvPr/>
        </p:nvSpPr>
        <p:spPr>
          <a:xfrm>
            <a:off x="12924955" y="6819900"/>
            <a:ext cx="4199900" cy="1597611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0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ТАЗА </a:t>
            </a:r>
            <a:r>
              <a:rPr lang="kk-KZ" sz="3000" b="1" dirty="0">
                <a:solidFill>
                  <a:srgbClr val="4EA72E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Қазақстан</a:t>
            </a:r>
            <a:endParaRPr lang="ru-RU" sz="3000" dirty="0">
              <a:solidFill>
                <a:srgbClr val="4EA72E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F31E966-75D8-5060-1BB3-F712700C9A2D}"/>
              </a:ext>
            </a:extLst>
          </p:cNvPr>
          <p:cNvSpPr/>
          <p:nvPr/>
        </p:nvSpPr>
        <p:spPr>
          <a:xfrm>
            <a:off x="14020800" y="6260422"/>
            <a:ext cx="1961991" cy="559478"/>
          </a:xfrm>
          <a:prstGeom prst="roundRect">
            <a:avLst>
              <a:gd name="adj" fmla="val 20023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chemeClr val="tx1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Участие в</a:t>
            </a:r>
            <a:endParaRPr lang="ru-RU" dirty="0">
              <a:solidFill>
                <a:schemeClr val="tx1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00566D-198A-B619-E19A-1623C3128365}"/>
              </a:ext>
            </a:extLst>
          </p:cNvPr>
          <p:cNvSpPr txBox="1"/>
          <p:nvPr/>
        </p:nvSpPr>
        <p:spPr>
          <a:xfrm>
            <a:off x="539180" y="6233567"/>
            <a:ext cx="17537006" cy="3184462"/>
          </a:xfrm>
          <a:prstGeom prst="rect">
            <a:avLst/>
          </a:prstGeom>
          <a:noFill/>
        </p:spPr>
        <p:txBody>
          <a:bodyPr wrap="square" lIns="137160" tIns="68580" rIns="137160" bIns="68580" anchor="t">
            <a:spAutoFit/>
          </a:bodyPr>
          <a:lstStyle/>
          <a:p>
            <a:pPr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00" dirty="0">
                <a:solidFill>
                  <a:prstClr val="black"/>
                </a:solidFill>
                <a:latin typeface="Montserrat "/>
              </a:rPr>
              <a:t>НАО «Международный центр зеленых технологий и инвестиционных проектов»</a:t>
            </a:r>
          </a:p>
          <a:p>
            <a:pPr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00" dirty="0">
                <a:solidFill>
                  <a:srgbClr val="E8E8E8">
                    <a:lumMod val="25000"/>
                  </a:srgbClr>
                </a:solidFill>
                <a:latin typeface="Montserrat "/>
              </a:rPr>
              <a:t>010000, Казахстан, Астана</a:t>
            </a:r>
          </a:p>
          <a:p>
            <a:pPr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700" dirty="0">
                <a:solidFill>
                  <a:srgbClr val="E8E8E8">
                    <a:lumMod val="25000"/>
                  </a:srgbClr>
                </a:solidFill>
                <a:latin typeface="Montserrat "/>
              </a:rPr>
              <a:t>ул. Гейдар Алиева 16,</a:t>
            </a:r>
            <a:r>
              <a:rPr lang="en-US" sz="2700" dirty="0">
                <a:solidFill>
                  <a:srgbClr val="E8E8E8">
                    <a:lumMod val="25000"/>
                  </a:srgbClr>
                </a:solidFill>
                <a:latin typeface="Montserrat "/>
              </a:rPr>
              <a:t> </a:t>
            </a:r>
            <a:r>
              <a:rPr lang="ru-RU" sz="2700" dirty="0">
                <a:solidFill>
                  <a:srgbClr val="E8E8E8">
                    <a:lumMod val="25000"/>
                  </a:srgbClr>
                </a:solidFill>
                <a:latin typeface="Montserrat "/>
              </a:rPr>
              <a:t>БЦ «Конгресс-офис»</a:t>
            </a:r>
            <a:endParaRPr lang="en-US" sz="2700" dirty="0">
              <a:solidFill>
                <a:srgbClr val="E8E8E8">
                  <a:lumMod val="25000"/>
                </a:srgbClr>
              </a:solidFill>
              <a:latin typeface="Montserrat "/>
            </a:endParaRPr>
          </a:p>
          <a:p>
            <a:pPr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</a:rPr>
              <a:t>info@iqtipc.org</a:t>
            </a:r>
          </a:p>
          <a:p>
            <a:pPr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</a:rPr>
              <a:t>8 </a:t>
            </a:r>
            <a: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</a:rPr>
              <a:t>(</a:t>
            </a:r>
            <a:r>
              <a:rPr 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</a:rPr>
              <a:t>7172</a:t>
            </a:r>
            <a:r>
              <a:rPr lang="ru-RU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</a:rPr>
              <a:t>)</a:t>
            </a:r>
            <a:r>
              <a:rPr lang="en-US" sz="270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 "/>
              </a:rPr>
              <a:t> 797-795</a:t>
            </a:r>
            <a:endParaRPr lang="ru-RU" sz="2700" dirty="0">
              <a:solidFill>
                <a:prstClr val="black">
                  <a:lumMod val="85000"/>
                  <a:lumOff val="15000"/>
                </a:prstClr>
              </a:solidFill>
              <a:latin typeface="Montserrat "/>
            </a:endParaRPr>
          </a:p>
        </p:txBody>
      </p:sp>
      <p:pic>
        <p:nvPicPr>
          <p:cNvPr id="3" name="Рисунок 2" descr="Изображение выглядит как зеленый, Графика, Бирюза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4B142630-C2CC-CBBE-46F1-62B67E181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680" y="7132321"/>
            <a:ext cx="2485985" cy="24859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6CDD59-6614-D8C0-4F1F-D405C9BA21A2}"/>
              </a:ext>
            </a:extLst>
          </p:cNvPr>
          <p:cNvSpPr txBox="1"/>
          <p:nvPr/>
        </p:nvSpPr>
        <p:spPr>
          <a:xfrm>
            <a:off x="3885628" y="3295719"/>
            <a:ext cx="105167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4200" b="1" dirty="0">
                <a:solidFill>
                  <a:srgbClr val="4EA72E">
                    <a:lumMod val="75000"/>
                  </a:srgbClr>
                </a:solidFill>
                <a:latin typeface="Montserrat "/>
              </a:rPr>
              <a:t>БЛАГОДАРИМ ЗА ВНИМАНИЕ!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A24E378A-F639-83F3-93BA-0868E6AC04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16">
            <a:extLst>
              <a:ext uri="{FF2B5EF4-FFF2-40B4-BE49-F238E27FC236}">
                <a16:creationId xmlns:a16="http://schemas.microsoft.com/office/drawing/2014/main" id="{3DA5B0F8-3C60-4850-0D62-0AA7F614AF8F}"/>
              </a:ext>
            </a:extLst>
          </p:cNvPr>
          <p:cNvSpPr/>
          <p:nvPr/>
        </p:nvSpPr>
        <p:spPr>
          <a:xfrm>
            <a:off x="1195057" y="6381190"/>
            <a:ext cx="3938258" cy="1364954"/>
          </a:xfrm>
          <a:prstGeom prst="roundRect">
            <a:avLst>
              <a:gd name="adj" fmla="val 944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Алиев Жомарт </a:t>
            </a:r>
            <a:r>
              <a:rPr lang="ru-RU" sz="2400" b="1" dirty="0" err="1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Шияпович</a:t>
            </a:r>
            <a:endParaRPr lang="ru-RU" sz="2400" b="1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16">
            <a:extLst>
              <a:ext uri="{FF2B5EF4-FFF2-40B4-BE49-F238E27FC236}">
                <a16:creationId xmlns:a16="http://schemas.microsoft.com/office/drawing/2014/main" id="{71EE04C9-42A1-F5B0-CD5C-9F56FB7C3720}"/>
              </a:ext>
            </a:extLst>
          </p:cNvPr>
          <p:cNvSpPr/>
          <p:nvPr/>
        </p:nvSpPr>
        <p:spPr>
          <a:xfrm>
            <a:off x="5942534" y="1662784"/>
            <a:ext cx="11752463" cy="7987611"/>
          </a:xfrm>
          <a:prstGeom prst="roundRect">
            <a:avLst>
              <a:gd name="adj" fmla="val 3076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prstClr val="black"/>
                </a:solidFill>
                <a:latin typeface="Montserrat" panose="00000500000000000000" pitchFamily="2" charset="-52"/>
              </a:rPr>
              <a:t>Уважаемые коллеги и партнеры!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           В отчетном году Центр продолжил усилия на внедрении наилучших доступных технологий (НДТ) в промышленный сектор. Завершение разработки 20 справочников по НДТ для крупнейших предприятий I категории стало важным этапом на пути к снижению уровня выбросов и повышению энергоэффективности. Данные справочники представляют собой практические инструменты, позволяющие промышленным предприятиям внедрять передовые технологии и минимизировать их негативное воздействие на окружающую среду. Утверждение всех 20 справочников постановлениями Правительства Республики Казахстан подтверждает вклад Центра в достижение национальных экологических и энергетических целей.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          Параллельно продолжилась реализация грантовых проектов в сотрудничестве с международными организациями. В частности, в рамках программы GCIP-Kazakhstan проведено 3 мероприятия «</a:t>
            </a:r>
            <a:r>
              <a:rPr lang="ru-RU" sz="1500" dirty="0" err="1">
                <a:solidFill>
                  <a:prstClr val="black"/>
                </a:solidFill>
                <a:latin typeface="Montserrat" panose="00000500000000000000" pitchFamily="2" charset="-52"/>
              </a:rPr>
              <a:t>Investor</a:t>
            </a: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 Connect (февраль, сентябрь, декабрь 2024 года) с целью расширить осведомленность о возможностях финансирования стартапов. В рамках проекта </a:t>
            </a:r>
            <a:r>
              <a:rPr lang="en-US" sz="1500" dirty="0">
                <a:solidFill>
                  <a:prstClr val="black"/>
                </a:solidFill>
                <a:latin typeface="Montserrat" panose="00000500000000000000" pitchFamily="2" charset="-52"/>
              </a:rPr>
              <a:t>READINESS-II</a:t>
            </a: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 разработана Методика моделирования риска прорыва моренного озера для МЧС РК.          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            Важным международным событием 2024 года стало участие в 29-й Конференции сторон Рамочной конвенции ООН об изменении климата (СОР29), состоявшейся в г. Баку. Работа Странового павильона QAZAQSTAN получила положительную оценку со стороны участников. В рамках павильона было подписано 21 соглашение с правительствами иностранных государств, международными организациями и иными партнёрами, направленные на содействие устойчивому развитию и переходу к «зелёной» экономике, а также проведено 33 тематических мероприятия, посвящённых ключевым вопросам повестки СОР29 и актуальным направлениям устойчивого развития Республики Казахстан.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>
                <a:solidFill>
                  <a:prstClr val="black"/>
                </a:solidFill>
                <a:latin typeface="Montserrat" panose="00000500000000000000" pitchFamily="2" charset="-52"/>
              </a:rPr>
              <a:t>           Уверен,  что стратегическое взаимодействие Центра с ключевыми стейкхолдерами, международными партнерами, а также накопленный опыт и институциональный потенциал позволят достичь амбициозных целей и внести весомый вклад в построение устойчивого и экологически безопасного будущего Казахстана.	</a:t>
            </a:r>
            <a:endParaRPr lang="ru-RU" sz="1500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67827507-A909-68F2-AD40-D70E3E8F4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088" y="665444"/>
            <a:ext cx="14788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en-US" sz="3600" dirty="0">
                <a:solidFill>
                  <a:prstClr val="black"/>
                </a:solidFill>
              </a:rPr>
              <a:t>ОБРАЩЕНИЕ ПРЕДСЕДАТЕЛЯ СОВЕТА ДИРЕКТОРОВ</a:t>
            </a:r>
          </a:p>
        </p:txBody>
      </p:sp>
      <p:pic>
        <p:nvPicPr>
          <p:cNvPr id="23" name="Рисунок 4">
            <a:extLst>
              <a:ext uri="{FF2B5EF4-FFF2-40B4-BE49-F238E27FC236}">
                <a16:creationId xmlns:a16="http://schemas.microsoft.com/office/drawing/2014/main" id="{0D0A8571-0C09-1DED-D0E8-71862531A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8935F30-E41D-61AF-D194-9962524C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1026" name="Picture 2" descr="Алиев Жомарт Шияпович">
            <a:extLst>
              <a:ext uri="{FF2B5EF4-FFF2-40B4-BE49-F238E27FC236}">
                <a16:creationId xmlns:a16="http://schemas.microsoft.com/office/drawing/2014/main" id="{ADBED4E3-EF3D-CF77-1DFB-0BB509956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7" r="24230"/>
          <a:stretch/>
        </p:blipFill>
        <p:spPr bwMode="auto">
          <a:xfrm>
            <a:off x="1195057" y="1662784"/>
            <a:ext cx="3938258" cy="4549367"/>
          </a:xfrm>
          <a:prstGeom prst="roundRect">
            <a:avLst>
              <a:gd name="adj" fmla="val 6209"/>
            </a:avLst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F5D5-AEC0-3AAD-4FF4-866B6D051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16">
            <a:extLst>
              <a:ext uri="{FF2B5EF4-FFF2-40B4-BE49-F238E27FC236}">
                <a16:creationId xmlns:a16="http://schemas.microsoft.com/office/drawing/2014/main" id="{1A63F9CB-A098-ED74-8791-E28AD53D0DB8}"/>
              </a:ext>
            </a:extLst>
          </p:cNvPr>
          <p:cNvSpPr/>
          <p:nvPr/>
        </p:nvSpPr>
        <p:spPr>
          <a:xfrm>
            <a:off x="838202" y="5423078"/>
            <a:ext cx="3810000" cy="1364954"/>
          </a:xfrm>
          <a:prstGeom prst="roundRect">
            <a:avLst>
              <a:gd name="adj" fmla="val 944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 err="1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Калкаманов</a:t>
            </a:r>
            <a:r>
              <a:rPr lang="ru-RU" sz="24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Сакен </a:t>
            </a:r>
            <a:r>
              <a:rPr lang="ru-RU" sz="2400" b="1" dirty="0" err="1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Амангельдинович</a:t>
            </a:r>
            <a:r>
              <a:rPr lang="ru-RU" sz="24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: скругленные углы 16">
            <a:extLst>
              <a:ext uri="{FF2B5EF4-FFF2-40B4-BE49-F238E27FC236}">
                <a16:creationId xmlns:a16="http://schemas.microsoft.com/office/drawing/2014/main" id="{36CD21DC-F020-5F7C-63FC-4815403BB315}"/>
              </a:ext>
            </a:extLst>
          </p:cNvPr>
          <p:cNvSpPr/>
          <p:nvPr/>
        </p:nvSpPr>
        <p:spPr>
          <a:xfrm>
            <a:off x="12097242" y="1181100"/>
            <a:ext cx="5912041" cy="8991600"/>
          </a:xfrm>
          <a:prstGeom prst="roundRect">
            <a:avLst>
              <a:gd name="adj" fmla="val 3076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 В рамках проекта Readiness-2 были разработаны типовые политики по управлению ESG-рисками, дорожная карта действий по внедрению системы ESMS для банковского сектора и другие документы. По проекту GCIP-Kazakhstan проведен Национальный форум GCIP Kazakhstan 2024, по результатам которого были определены 5 национальных победителей в области чистых технологий. Кроме того, два выпускника программы GCIP-Kazakhstan 2023 года — проекты Re-</a:t>
            </a:r>
            <a:r>
              <a:rPr lang="ru-RU" sz="1350" dirty="0" err="1">
                <a:solidFill>
                  <a:prstClr val="black"/>
                </a:solidFill>
                <a:latin typeface="Montserrat" panose="00000500000000000000" pitchFamily="2" charset="-52"/>
              </a:rPr>
              <a:t>Compo</a:t>
            </a: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и </a:t>
            </a:r>
            <a:r>
              <a:rPr lang="ru-RU" sz="1350" dirty="0" err="1">
                <a:solidFill>
                  <a:prstClr val="black"/>
                </a:solidFill>
                <a:latin typeface="Montserrat" panose="00000500000000000000" pitchFamily="2" charset="-52"/>
              </a:rPr>
              <a:t>Ozen</a:t>
            </a: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-M — вошли в число шести лучших финалистов глобального конкурса зеленых проектов в рамках международного форума </a:t>
            </a:r>
            <a:r>
              <a:rPr lang="ru-RU" sz="1350" dirty="0" err="1">
                <a:solidFill>
                  <a:prstClr val="black"/>
                </a:solidFill>
                <a:latin typeface="Montserrat" panose="00000500000000000000" pitchFamily="2" charset="-52"/>
              </a:rPr>
              <a:t>Cleantech</a:t>
            </a: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</a:t>
            </a:r>
            <a:r>
              <a:rPr lang="ru-RU" sz="1350" dirty="0" err="1">
                <a:solidFill>
                  <a:prstClr val="black"/>
                </a:solidFill>
                <a:latin typeface="Montserrat" panose="00000500000000000000" pitchFamily="2" charset="-52"/>
              </a:rPr>
              <a:t>Days</a:t>
            </a: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2024, прошедшего в г. Вена (Австрия). По итогам конкурса стартап </a:t>
            </a:r>
            <a:r>
              <a:rPr lang="ru-RU" sz="1350" dirty="0" err="1">
                <a:solidFill>
                  <a:prstClr val="black"/>
                </a:solidFill>
                <a:latin typeface="Montserrat" panose="00000500000000000000" pitchFamily="2" charset="-52"/>
              </a:rPr>
              <a:t>Ozen</a:t>
            </a: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-M был удостоен второго места и получил специальную номинацию «Самый многообещающий бизнес».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 В 2024 году наш Центр был определен ответственным по содержательной части функционирования павильона в рамках проходившей в городе Баку 29-й Конференции сторон Рамочной конвенции ООН об изменении климата (СОР29).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    На площадке Павильона Казахстана на СОР29 Центром были подписаны Меморандум о сотрудничестве с китайской организацией </a:t>
            </a:r>
            <a:r>
              <a:rPr lang="ru-RU" sz="1350" dirty="0" err="1">
                <a:solidFill>
                  <a:prstClr val="black"/>
                </a:solidFill>
                <a:latin typeface="Montserrat" panose="00000500000000000000" pitchFamily="2" charset="-52"/>
              </a:rPr>
              <a:t>DeepRock</a:t>
            </a: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Group и Меморандум о взаимопонимании с немецкой организацией TACT Invest Group.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Уверен, что слаженное взаимодействие, поддержка со стороны партнеров и накопленный практический опыт станут основой для достижения поставленных целей и внесения весомого вклада в обеспечение устойчивого развития Республики Казахстан.</a:t>
            </a:r>
          </a:p>
        </p:txBody>
      </p:sp>
      <p:sp>
        <p:nvSpPr>
          <p:cNvPr id="3" name="Прямоугольник: скругленные углы 16">
            <a:extLst>
              <a:ext uri="{FF2B5EF4-FFF2-40B4-BE49-F238E27FC236}">
                <a16:creationId xmlns:a16="http://schemas.microsoft.com/office/drawing/2014/main" id="{FA101E82-A314-DE95-DDC9-6A59019C4D5F}"/>
              </a:ext>
            </a:extLst>
          </p:cNvPr>
          <p:cNvSpPr/>
          <p:nvPr/>
        </p:nvSpPr>
        <p:spPr>
          <a:xfrm>
            <a:off x="5400206" y="1181101"/>
            <a:ext cx="6182194" cy="8991600"/>
          </a:xfrm>
          <a:prstGeom prst="roundRect">
            <a:avLst>
              <a:gd name="adj" fmla="val 3076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b="1" dirty="0">
                <a:solidFill>
                  <a:prstClr val="black"/>
                </a:solidFill>
                <a:latin typeface="Montserrat" panose="00000500000000000000" pitchFamily="2" charset="-52"/>
              </a:rPr>
              <a:t>Уважаемые коллеги!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 По итогам 2024 года представляется возможным отметить положительные результаты, достигнутые в рамках реализации приоритетных направлений деятельности. В течение отчетного периода Центром последовательно осуществлялась реализация стратегического курса, ориентированного на развитие рынка «зеленых» технологий, а также содействие переходу Республики Казахстан к наилучшим доступным техникам (НДТ). Указанная работа внесла вклад в укрепление позиций страны в области охраны окружающей среды и устойчивого развития.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В 2024 году Центром разработаны 4 справочника по НДТ. В целом, с 2021 года подготовлено 20 справочников, охватывающих ведущие предприятия I категории ключевых промышленных отраслей.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В рамках формирования и актуализации Реестра зеленых технологий и проектов проведена работа по его наполнению 18 новыми проектами и технологиями.</a:t>
            </a:r>
          </a:p>
          <a:p>
            <a:pPr algn="just" defTabSz="13716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Montserrat" panose="00000500000000000000" pitchFamily="2" charset="-52"/>
              </a:rPr>
              <a:t>          Значительные результаты достигнуты в рамках реализации грантовых проектов. Программа поддержки готовности Республики Казахстан к финансированию со стороны Зеленого климатического фонда (ЗКФ) «Readiness-2», а также Глобальная программа инноваций в области чистых технологий в Казахстане (GCIP-Kazakhstan), реализуемая совместно с Организацией Объединённых Наций по промышленному развитию (ЮНИДО) при финансовой поддержке Глобального экологического фонда, продолжают успешно развиваться и демонстрируют устойчивую эффективность.</a:t>
            </a: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A0C75284-B2A7-A8EC-71CA-2B3936D98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967" y="365360"/>
            <a:ext cx="14788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en-US" sz="3600" dirty="0">
                <a:solidFill>
                  <a:prstClr val="black"/>
                </a:solidFill>
              </a:rPr>
              <a:t>ОБРАЩЕНИЕ ПРЕДСЕДАТЕЛЯ ПРАВЛЕНИЯ</a:t>
            </a:r>
          </a:p>
        </p:txBody>
      </p:sp>
      <p:pic>
        <p:nvPicPr>
          <p:cNvPr id="23" name="Рисунок 4">
            <a:extLst>
              <a:ext uri="{FF2B5EF4-FFF2-40B4-BE49-F238E27FC236}">
                <a16:creationId xmlns:a16="http://schemas.microsoft.com/office/drawing/2014/main" id="{51D9AF3E-C715-CEB1-3CAD-951F07ED35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761" y="504307"/>
            <a:ext cx="1217022" cy="368435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4B6B1063-2955-E7F7-B7AD-11F60C85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437783" y="9715500"/>
            <a:ext cx="5715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Рисунок 5" descr="Изображение выглядит как одежда, человек, Человеческое лицо, костю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2FE8BE-5693-0FDF-41D1-466EE45D2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131177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1EEC6B5-2274-16F0-D5B4-9C8CAF6D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9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B34D6C42-1F49-F35F-1C22-9DCFE241A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2" name="Прямоугольник: скругленные углы 16">
            <a:extLst>
              <a:ext uri="{FF2B5EF4-FFF2-40B4-BE49-F238E27FC236}">
                <a16:creationId xmlns:a16="http://schemas.microsoft.com/office/drawing/2014/main" id="{C546799A-F0F0-7DF3-7FDB-F7038E3C5CD7}"/>
              </a:ext>
            </a:extLst>
          </p:cNvPr>
          <p:cNvSpPr/>
          <p:nvPr/>
        </p:nvSpPr>
        <p:spPr>
          <a:xfrm>
            <a:off x="861813" y="2174113"/>
            <a:ext cx="16370220" cy="1790840"/>
          </a:xfrm>
          <a:prstGeom prst="roundRect">
            <a:avLst>
              <a:gd name="adj" fmla="val 1307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Montserrat "/>
              </a:rPr>
              <a:t>Создание НАО «Международный центр зеленых технологий и инвестиционных проектов» объявлено в рамках 70-й Генеральной Ассамблеи ООН в 2015 г. и утверждено постановлением Правительства РК от 27.04.2018 №224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BB9D3FE4-30F6-13A0-B9C9-E4C3A461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en-US" sz="3600" dirty="0">
                <a:solidFill>
                  <a:prstClr val="black"/>
                </a:solidFill>
              </a:rPr>
              <a:t>О ЦЕНТРЕ</a:t>
            </a:r>
          </a:p>
        </p:txBody>
      </p:sp>
      <p:sp>
        <p:nvSpPr>
          <p:cNvPr id="8" name="Прямоугольник: скругленные углы 16">
            <a:extLst>
              <a:ext uri="{FF2B5EF4-FFF2-40B4-BE49-F238E27FC236}">
                <a16:creationId xmlns:a16="http://schemas.microsoft.com/office/drawing/2014/main" id="{BB294A27-B56F-5281-29F7-B20CE35A086F}"/>
              </a:ext>
            </a:extLst>
          </p:cNvPr>
          <p:cNvSpPr/>
          <p:nvPr/>
        </p:nvSpPr>
        <p:spPr>
          <a:xfrm>
            <a:off x="861813" y="4261436"/>
            <a:ext cx="6949878" cy="4479044"/>
          </a:xfrm>
          <a:prstGeom prst="roundRect">
            <a:avLst>
              <a:gd name="adj" fmla="val 638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Центр оказывает комплексные услуги по ведению реестра «зеленых» технологий и проектов, коммерциализации и технологическому бизнес-инкубированию «зеленых» технологий, содействию в привлечении «зеленого» финансирования, в том числе инвестиций и грантов для реализации «зеленых» проектов</a:t>
            </a:r>
            <a:r>
              <a:rPr lang="en-US" sz="2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6">
            <a:extLst>
              <a:ext uri="{FF2B5EF4-FFF2-40B4-BE49-F238E27FC236}">
                <a16:creationId xmlns:a16="http://schemas.microsoft.com/office/drawing/2014/main" id="{07A247A6-E2C2-F406-187F-A8313BE929C3}"/>
              </a:ext>
            </a:extLst>
          </p:cNvPr>
          <p:cNvSpPr/>
          <p:nvPr/>
        </p:nvSpPr>
        <p:spPr>
          <a:xfrm>
            <a:off x="8197454" y="4261436"/>
            <a:ext cx="9034580" cy="4479044"/>
          </a:xfrm>
          <a:prstGeom prst="roundRect">
            <a:avLst>
              <a:gd name="adj" fmla="val 638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Важной задачей Центра является </a:t>
            </a:r>
            <a:r>
              <a:rPr lang="ru-RU" sz="2400" b="1" dirty="0">
                <a:solidFill>
                  <a:srgbClr val="4EA72E">
                    <a:lumMod val="75000"/>
                  </a:srgbClr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сопровождение процесса перехода крупнейших предприятий на принципы НДТ </a:t>
            </a:r>
            <a:r>
              <a:rPr lang="ru-RU" sz="2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для целей существенного снижения уровня воздействия на окружающую среду. </a:t>
            </a:r>
            <a:endParaRPr lang="en-US" sz="2400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black"/>
              </a:solidFill>
              <a:latin typeface="Montserrat" panose="00000500000000000000" pitchFamily="2" charset="-52"/>
              <a:cs typeface="Times New Roman" panose="02020603050405020304" pitchFamily="18" charset="0"/>
            </a:endParaRPr>
          </a:p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Созданное в Центре национальное Бюро НДТ осуществляет информационно-аналитическое обеспечение процесса разработки справочников по НДТ и внедрения НДТ.</a:t>
            </a:r>
          </a:p>
        </p:txBody>
      </p:sp>
    </p:spTree>
    <p:extLst>
      <p:ext uri="{BB962C8B-B14F-4D97-AF65-F5344CB8AC3E}">
        <p14:creationId xmlns:p14="http://schemas.microsoft.com/office/powerpoint/2010/main" val="142247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BC0B6-4EA0-F68A-210C-0ED781780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A72917BC-FD7F-F1EF-E511-CAB3E50AF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01212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EBE6D417-A474-5BF2-3891-EF8353D28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2" name="Прямоугольник: скругленные углы 16">
            <a:extLst>
              <a:ext uri="{FF2B5EF4-FFF2-40B4-BE49-F238E27FC236}">
                <a16:creationId xmlns:a16="http://schemas.microsoft.com/office/drawing/2014/main" id="{4AB5D18D-3056-C088-5C49-BE0F45D5D42A}"/>
              </a:ext>
            </a:extLst>
          </p:cNvPr>
          <p:cNvSpPr/>
          <p:nvPr/>
        </p:nvSpPr>
        <p:spPr>
          <a:xfrm>
            <a:off x="861813" y="1820496"/>
            <a:ext cx="6072387" cy="3751629"/>
          </a:xfrm>
          <a:prstGeom prst="roundRect">
            <a:avLst>
              <a:gd name="adj" fmla="val 7721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Montserrat "/>
              </a:rPr>
              <a:t>Миссия</a:t>
            </a:r>
            <a:endParaRPr lang="en-US" sz="2200" b="1" dirty="0">
              <a:solidFill>
                <a:srgbClr val="000000"/>
              </a:solidFill>
              <a:latin typeface="Montserrat "/>
            </a:endParaRP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200" b="1" dirty="0">
              <a:solidFill>
                <a:srgbClr val="000000"/>
              </a:solidFill>
              <a:latin typeface="Montserrat "/>
            </a:endParaRP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Montserrat "/>
              </a:rPr>
              <a:t>Продвижение «зеленых» технологий и поддержка бизнеса для повышения конкурентоспособности экономики, качества жизни населения и снижения негативного воздействия на окружающую среду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D04CFF6D-1257-CDC5-8888-11F08D884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813" y="580409"/>
            <a:ext cx="14769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Montserrat "/>
                <a:ea typeface="Segoe UI Black" panose="020B0A02040204020203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Arial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Arial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Arial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宋体" charset="-122"/>
              </a:defRPr>
            </a:lvl9pPr>
          </a:lstStyle>
          <a:p>
            <a:pPr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en-US" sz="3600" dirty="0">
                <a:solidFill>
                  <a:prstClr val="black"/>
                </a:solidFill>
              </a:rPr>
              <a:t>СТРАТЕГИЯ РАЗВИТИЯ НА 2025-2029 ГОДЫ </a:t>
            </a:r>
          </a:p>
        </p:txBody>
      </p:sp>
      <p:sp>
        <p:nvSpPr>
          <p:cNvPr id="3" name="Прямоугольник: скругленные углы 16">
            <a:extLst>
              <a:ext uri="{FF2B5EF4-FFF2-40B4-BE49-F238E27FC236}">
                <a16:creationId xmlns:a16="http://schemas.microsoft.com/office/drawing/2014/main" id="{D6415797-ACD3-7C2B-C08D-A0CD10617D3E}"/>
              </a:ext>
            </a:extLst>
          </p:cNvPr>
          <p:cNvSpPr/>
          <p:nvPr/>
        </p:nvSpPr>
        <p:spPr>
          <a:xfrm>
            <a:off x="861813" y="6045558"/>
            <a:ext cx="6072387" cy="3105120"/>
          </a:xfrm>
          <a:prstGeom prst="roundRect">
            <a:avLst>
              <a:gd name="adj" fmla="val 772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0000"/>
                </a:solidFill>
                <a:latin typeface="Montserrat "/>
              </a:rPr>
              <a:t>Видение </a:t>
            </a:r>
            <a:endParaRPr lang="en-US" sz="2200" b="1" dirty="0">
              <a:solidFill>
                <a:srgbClr val="000000"/>
              </a:solidFill>
              <a:latin typeface="Montserrat "/>
            </a:endParaRP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200" b="1" dirty="0">
              <a:solidFill>
                <a:srgbClr val="000000"/>
              </a:solidFill>
              <a:latin typeface="Montserrat "/>
            </a:endParaRPr>
          </a:p>
          <a:p>
            <a:pPr algn="just" defTabSz="13716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rgbClr val="000000"/>
                </a:solidFill>
                <a:latin typeface="Montserrat "/>
              </a:rPr>
              <a:t>Сервисный оператор «зеленых» технологий и бюро наилучших доступных техник, активно сотрудничающий с международными партнерами</a:t>
            </a:r>
          </a:p>
        </p:txBody>
      </p:sp>
      <p:sp>
        <p:nvSpPr>
          <p:cNvPr id="4" name="Прямоугольник: скругленные углы 16">
            <a:extLst>
              <a:ext uri="{FF2B5EF4-FFF2-40B4-BE49-F238E27FC236}">
                <a16:creationId xmlns:a16="http://schemas.microsoft.com/office/drawing/2014/main" id="{12211674-5DEB-6C18-292F-942EBDF679A3}"/>
              </a:ext>
            </a:extLst>
          </p:cNvPr>
          <p:cNvSpPr/>
          <p:nvPr/>
        </p:nvSpPr>
        <p:spPr>
          <a:xfrm>
            <a:off x="7315200" y="1790700"/>
            <a:ext cx="10287000" cy="3296603"/>
          </a:xfrm>
          <a:prstGeom prst="roundRect">
            <a:avLst>
              <a:gd name="adj" fmla="val 638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Стратегическое направление 1: Содействие дальнейшему переходу РК на принципы наилучших доступных технологий (НДТ)</a:t>
            </a:r>
          </a:p>
          <a:p>
            <a:pPr marL="428625" indent="-42862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Увеличение охвата промышленных/ производственных предприятий в рамках проведения Комплексного технологического аудита</a:t>
            </a:r>
          </a:p>
          <a:p>
            <a:pPr marL="428625" indent="-42862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Разработка и совершенствование (мониторинг, анализ эффективности, обновление) справочников по НДТ</a:t>
            </a:r>
          </a:p>
          <a:p>
            <a:pPr marL="428625" indent="-42862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Консультирование заинтересованных сторон по вопросам перехода на принципы НДТ (проведение тренингов, семинаров, деловых игр) и развитие сервиса по получению предприятиями Комплексного экологического разрешения</a:t>
            </a:r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:a16="http://schemas.microsoft.com/office/drawing/2014/main" id="{24EF0FC9-AB20-07F2-8D38-DD4336D6AB65}"/>
              </a:ext>
            </a:extLst>
          </p:cNvPr>
          <p:cNvSpPr/>
          <p:nvPr/>
        </p:nvSpPr>
        <p:spPr>
          <a:xfrm>
            <a:off x="7315199" y="7533074"/>
            <a:ext cx="10286999" cy="2182426"/>
          </a:xfrm>
          <a:prstGeom prst="roundRect">
            <a:avLst>
              <a:gd name="adj" fmla="val 6385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Стратегическое направление 3: Повышение эффективности деятельности Общества</a:t>
            </a:r>
          </a:p>
          <a:p>
            <a:pPr marL="257175" indent="-25717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Развитие кадрового потенциала</a:t>
            </a:r>
          </a:p>
          <a:p>
            <a:pPr marL="257175" indent="-25717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Обеспечение финансовой устойчивости</a:t>
            </a:r>
          </a:p>
          <a:p>
            <a:pPr marL="257175" indent="-25717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Развитие стратегических коммуникаций Общества на национальном уровне и международном уровне</a:t>
            </a:r>
          </a:p>
        </p:txBody>
      </p:sp>
      <p:sp>
        <p:nvSpPr>
          <p:cNvPr id="7" name="Прямоугольник: скругленные углы 16">
            <a:extLst>
              <a:ext uri="{FF2B5EF4-FFF2-40B4-BE49-F238E27FC236}">
                <a16:creationId xmlns:a16="http://schemas.microsoft.com/office/drawing/2014/main" id="{F09B0FC5-AE48-9A7C-EC29-0003C72C022A}"/>
              </a:ext>
            </a:extLst>
          </p:cNvPr>
          <p:cNvSpPr/>
          <p:nvPr/>
        </p:nvSpPr>
        <p:spPr>
          <a:xfrm>
            <a:off x="7315198" y="5247075"/>
            <a:ext cx="10287000" cy="2182425"/>
          </a:xfrm>
          <a:prstGeom prst="roundRect">
            <a:avLst>
              <a:gd name="adj" fmla="val 9949"/>
            </a:avLst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344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Стратегическое направление 2: Содействие развитию «зеленых» технологий, проектов и привлечение финансирования</a:t>
            </a:r>
          </a:p>
          <a:p>
            <a:pPr marL="428625" indent="-42862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Содействие совершенствованию законодательства РК в сфере зеленых технологий и проектов</a:t>
            </a:r>
          </a:p>
          <a:p>
            <a:pPr marL="428625" indent="-42862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Развитие Отраслевого центра технологических компетенций</a:t>
            </a:r>
          </a:p>
          <a:p>
            <a:pPr marL="428625" indent="-428625" algn="just" defTabSz="123444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Финансирование «зеленых» проектов</a:t>
            </a:r>
          </a:p>
        </p:txBody>
      </p:sp>
    </p:spTree>
    <p:extLst>
      <p:ext uri="{BB962C8B-B14F-4D97-AF65-F5344CB8AC3E}">
        <p14:creationId xmlns:p14="http://schemas.microsoft.com/office/powerpoint/2010/main" val="41230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16">
            <a:extLst>
              <a:ext uri="{FF2B5EF4-FFF2-40B4-BE49-F238E27FC236}">
                <a16:creationId xmlns:a16="http://schemas.microsoft.com/office/drawing/2014/main" id="{39368572-75BD-706B-660B-455FF827F893}"/>
              </a:ext>
            </a:extLst>
          </p:cNvPr>
          <p:cNvSpPr/>
          <p:nvPr/>
        </p:nvSpPr>
        <p:spPr>
          <a:xfrm>
            <a:off x="7463143" y="2117097"/>
            <a:ext cx="9975771" cy="3488627"/>
          </a:xfrm>
          <a:prstGeom prst="roundRect">
            <a:avLst>
              <a:gd name="adj" fmla="val 7721"/>
            </a:avLst>
          </a:prstGeom>
          <a:ln w="28575">
            <a:solidFill>
              <a:srgbClr val="4EA7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spcBef>
                <a:spcPts val="275"/>
              </a:spcBef>
            </a:pPr>
            <a:endParaRPr lang="ru-RU" altLang="ru-RU" sz="1700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275"/>
              </a:spcBef>
            </a:pPr>
            <a:endParaRPr lang="ru-RU" altLang="ru-RU" sz="1700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1" name="object 7">
            <a:extLst>
              <a:ext uri="{FF2B5EF4-FFF2-40B4-BE49-F238E27FC236}">
                <a16:creationId xmlns:a16="http://schemas.microsoft.com/office/drawing/2014/main" id="{98520036-594B-2CEA-6E3F-90A6215315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555" y="659918"/>
            <a:ext cx="10745788" cy="5668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600" b="1" kern="1200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РАЗРАБОТКА СПРАВОЧНИКОВ ПО НДТ</a:t>
            </a: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B6E0D09F-388E-7594-CEB3-AEE611D08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7" name="Прямоугольник: скругленные углы 16">
            <a:extLst>
              <a:ext uri="{FF2B5EF4-FFF2-40B4-BE49-F238E27FC236}">
                <a16:creationId xmlns:a16="http://schemas.microsoft.com/office/drawing/2014/main" id="{2BCDE6B9-3BA2-E081-DCFE-5554F29C5AFB}"/>
              </a:ext>
            </a:extLst>
          </p:cNvPr>
          <p:cNvSpPr/>
          <p:nvPr/>
        </p:nvSpPr>
        <p:spPr>
          <a:xfrm>
            <a:off x="849086" y="2127713"/>
            <a:ext cx="6008914" cy="3379204"/>
          </a:xfrm>
          <a:prstGeom prst="roundRect">
            <a:avLst>
              <a:gd name="adj" fmla="val 7721"/>
            </a:avLst>
          </a:prstGeom>
          <a:ln w="28575">
            <a:solidFill>
              <a:srgbClr val="4EA72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1" hangingPunct="1">
              <a:spcBef>
                <a:spcPts val="825"/>
              </a:spcBef>
              <a:buFont typeface="Wingdings" panose="05000000000000000000" pitchFamily="2" charset="2"/>
              <a:buChar char="ü"/>
            </a:pPr>
            <a:endParaRPr lang="ru-RU" altLang="ru-RU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16">
            <a:extLst>
              <a:ext uri="{FF2B5EF4-FFF2-40B4-BE49-F238E27FC236}">
                <a16:creationId xmlns:a16="http://schemas.microsoft.com/office/drawing/2014/main" id="{6983A89A-73F7-14B0-3947-6682339F560C}"/>
              </a:ext>
            </a:extLst>
          </p:cNvPr>
          <p:cNvSpPr/>
          <p:nvPr/>
        </p:nvSpPr>
        <p:spPr>
          <a:xfrm>
            <a:off x="849086" y="5823723"/>
            <a:ext cx="16611600" cy="3635803"/>
          </a:xfrm>
          <a:prstGeom prst="roundRect">
            <a:avLst>
              <a:gd name="adj" fmla="val 7721"/>
            </a:avLst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altLang="ru-RU" sz="2000" b="1" dirty="0">
                <a:solidFill>
                  <a:schemeClr val="tx1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 УПРАВЛЕНИЕ МОНИТОРИНГА, АНАЛИТИКИ И КЭР</a:t>
            </a:r>
          </a:p>
          <a:p>
            <a:pPr marL="0" indent="-182563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Проведен анализ соответствия технологических процессов в различных промышленных секторах с учетом СНДТ, BREF и ИТС. </a:t>
            </a:r>
          </a:p>
          <a:p>
            <a:pPr marL="0" indent="-182563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Внесен ряд предложений с поправками в различные законодательные акты в области охраны окружающей среды.</a:t>
            </a:r>
          </a:p>
          <a:p>
            <a:pPr marL="0" indent="-182563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Проведена деловая игра с </a:t>
            </a:r>
            <a:r>
              <a:rPr lang="ru-RU" altLang="ru-RU" dirty="0" err="1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Eurasian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Resources Group (ERG) на базе АО «ССГПО».</a:t>
            </a:r>
          </a:p>
          <a:p>
            <a:pPr marL="0" indent="-182563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Проведены обучающие вебинары с Департаментами экологии области </a:t>
            </a:r>
            <a:r>
              <a:rPr lang="ru-RU" altLang="ru-RU" dirty="0" err="1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Ұлытау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и Костанайской области в рамках разъяснения планомерного перехода промышленности на НДТ и получения КЭР.</a:t>
            </a:r>
          </a:p>
          <a:p>
            <a:pPr indent="-182563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В рамках СОР 29 в г. Баку презентована инициатива создания цифровой платформы Центрально-Азиатского Бюро НДТ. </a:t>
            </a:r>
          </a:p>
        </p:txBody>
      </p:sp>
      <p:sp>
        <p:nvSpPr>
          <p:cNvPr id="4" name="Прямоугольник: скругленные углы 16">
            <a:extLst>
              <a:ext uri="{FF2B5EF4-FFF2-40B4-BE49-F238E27FC236}">
                <a16:creationId xmlns:a16="http://schemas.microsoft.com/office/drawing/2014/main" id="{76BC891C-A975-C522-FF6E-283C8D5BC2AD}"/>
              </a:ext>
            </a:extLst>
          </p:cNvPr>
          <p:cNvSpPr/>
          <p:nvPr/>
        </p:nvSpPr>
        <p:spPr>
          <a:xfrm>
            <a:off x="3215801" y="2163228"/>
            <a:ext cx="1275483" cy="618072"/>
          </a:xfrm>
          <a:prstGeom prst="roundRect">
            <a:avLst>
              <a:gd name="adj" fmla="val 7721"/>
            </a:avLst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hangingPunct="1">
              <a:spcBef>
                <a:spcPts val="825"/>
              </a:spcBef>
            </a:pPr>
            <a:r>
              <a:rPr lang="ru-RU" altLang="ru-RU" sz="24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КТА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69FF52A8-82EC-8BC3-BAC3-44F53BE8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563600" y="9777412"/>
            <a:ext cx="4114800" cy="547688"/>
          </a:xfrm>
        </p:spPr>
        <p:txBody>
          <a:bodyPr/>
          <a:lstStyle/>
          <a:p>
            <a:pPr defTabSz="1371600" eaLnBrk="1" fontAlgn="auto" hangingPunct="1">
              <a:spcBef>
                <a:spcPts val="0"/>
              </a:spcBef>
              <a:spcAft>
                <a:spcPts val="0"/>
              </a:spcAft>
            </a:pPr>
            <a:fld id="{6B3CCD0A-A661-4717-AC1A-925CB584A779}" type="slidenum">
              <a:rPr lang="ru-RU">
                <a:solidFill>
                  <a:prstClr val="black">
                    <a:tint val="82000"/>
                  </a:prstClr>
                </a:solidFill>
                <a:latin typeface="Montserrat" panose="00000500000000000000" pitchFamily="2" charset="0"/>
              </a:rPr>
              <a:pPr defTabSz="1371600" eaLnBrk="1" fontAlgn="auto" hangingPunct="1"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ru-RU" dirty="0">
              <a:solidFill>
                <a:prstClr val="black">
                  <a:tint val="82000"/>
                </a:prst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99DF1-5BCC-C1AC-0E9F-96322DEFF4E4}"/>
              </a:ext>
            </a:extLst>
          </p:cNvPr>
          <p:cNvSpPr txBox="1"/>
          <p:nvPr/>
        </p:nvSpPr>
        <p:spPr>
          <a:xfrm>
            <a:off x="10565062" y="2256820"/>
            <a:ext cx="40744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СПРАВОЧНИКИ ПО НДТ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42850-54E7-963C-E32B-42174186B02E}"/>
              </a:ext>
            </a:extLst>
          </p:cNvPr>
          <p:cNvSpPr txBox="1"/>
          <p:nvPr/>
        </p:nvSpPr>
        <p:spPr>
          <a:xfrm>
            <a:off x="7712508" y="2781300"/>
            <a:ext cx="9779554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275"/>
              </a:spcBef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Разработано </a:t>
            </a:r>
            <a:r>
              <a:rPr lang="ru-RU" altLang="ru-RU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справочника по НДТ в рамках БП-044:</a:t>
            </a:r>
          </a:p>
          <a:p>
            <a:pPr eaLnBrk="1" hangingPunct="1">
              <a:spcBef>
                <a:spcPts val="275"/>
              </a:spcBef>
            </a:pPr>
            <a:r>
              <a:rPr lang="ru-RU" altLang="ru-RU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1. </a:t>
            </a:r>
            <a:r>
              <a:rPr lang="ru-RU" altLang="ru-RU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Мониторинг эмиссий загрязняющих веществ в атмосферный воздух и водные объекты</a:t>
            </a:r>
            <a:endParaRPr lang="ru-RU" altLang="ru-RU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475"/>
              </a:spcBef>
            </a:pPr>
            <a:r>
              <a:rPr lang="ru-RU" altLang="ru-RU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2. </a:t>
            </a:r>
            <a:r>
              <a:rPr lang="ru-RU" altLang="ru-RU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Очистка сточных вод централизованных систем водоотведения населенных пунктов</a:t>
            </a:r>
          </a:p>
          <a:p>
            <a:pPr eaLnBrk="1" hangingPunct="1">
              <a:spcBef>
                <a:spcPts val="375"/>
              </a:spcBef>
            </a:pPr>
            <a:r>
              <a:rPr lang="ru-RU" altLang="ru-RU" b="1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3. </a:t>
            </a:r>
            <a:r>
              <a:rPr lang="ru-RU" altLang="ru-RU" i="1" dirty="0">
                <a:solidFill>
                  <a:srgbClr val="000000"/>
                </a:solidFill>
                <a:latin typeface="Montserrat" panose="00000500000000000000" pitchFamily="2" charset="-52"/>
                <a:ea typeface="Trebuchet MS" panose="020B0603020202020204" pitchFamily="34" charset="0"/>
                <a:cs typeface="Times New Roman" panose="02020603050405020304" pitchFamily="18" charset="0"/>
              </a:rPr>
              <a:t>Производство основных органических химических веществ и полимеров</a:t>
            </a:r>
          </a:p>
          <a:p>
            <a:pPr eaLnBrk="1" hangingPunct="1">
              <a:spcBef>
                <a:spcPts val="375"/>
              </a:spcBef>
            </a:pPr>
            <a:endParaRPr lang="ru-RU" altLang="ru-RU" sz="500" i="1" dirty="0">
              <a:solidFill>
                <a:srgbClr val="000000"/>
              </a:solidFill>
              <a:latin typeface="Montserrat" panose="00000500000000000000" pitchFamily="2" charset="-52"/>
              <a:ea typeface="Trebuchet MS" panose="020B06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825"/>
              </a:spcBef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Разработан справочник по НДТ «Производство титана и магния»</a:t>
            </a:r>
            <a:r>
              <a:rPr lang="en-US" altLang="ru-RU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                                 </a:t>
            </a:r>
            <a:r>
              <a:rPr lang="en-US" altLang="ru-RU" sz="1600" i="1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(</a:t>
            </a:r>
            <a:r>
              <a:rPr lang="ru-RU" altLang="ru-RU" sz="1600" i="1" dirty="0">
                <a:solidFill>
                  <a:srgbClr val="000000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на коммерческой основе)</a:t>
            </a:r>
            <a:endParaRPr lang="ru-RU" altLang="ru-RU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4D7303-8364-24B2-DD73-7164CC3F9455}"/>
              </a:ext>
            </a:extLst>
          </p:cNvPr>
          <p:cNvSpPr txBox="1"/>
          <p:nvPr/>
        </p:nvSpPr>
        <p:spPr>
          <a:xfrm>
            <a:off x="1086624" y="3052990"/>
            <a:ext cx="561115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ts val="825"/>
              </a:spcBef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Заключено </a:t>
            </a:r>
            <a:r>
              <a:rPr lang="ru-RU" altLang="ru-RU" sz="2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договоров</a:t>
            </a:r>
          </a:p>
          <a:p>
            <a:pPr marL="342900" indent="-342900" eaLnBrk="1" hangingPunct="1">
              <a:spcBef>
                <a:spcPts val="825"/>
              </a:spcBef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Проведено </a:t>
            </a:r>
            <a:r>
              <a:rPr lang="ru-RU" altLang="ru-RU" sz="2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30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совещаний</a:t>
            </a:r>
          </a:p>
          <a:p>
            <a:pPr marL="342900" indent="-342900" eaLnBrk="1" hangingPunct="1">
              <a:spcBef>
                <a:spcPts val="825"/>
              </a:spcBef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Создано </a:t>
            </a:r>
            <a:r>
              <a:rPr lang="ru-RU" altLang="ru-RU" sz="2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технических рабочих групп</a:t>
            </a:r>
          </a:p>
          <a:p>
            <a:pPr marL="342900" indent="-342900" eaLnBrk="1" hangingPunct="1">
              <a:spcBef>
                <a:spcPts val="825"/>
              </a:spcBef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Сформировано </a:t>
            </a:r>
            <a:r>
              <a:rPr lang="ru-RU" altLang="ru-RU" sz="2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отраслевых отчета и                              </a:t>
            </a:r>
            <a:r>
              <a:rPr lang="ru-RU" altLang="ru-RU" sz="2000" b="1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5</a:t>
            </a:r>
            <a:r>
              <a:rPr lang="ru-RU" altLang="ru-RU" dirty="0">
                <a:solidFill>
                  <a:srgbClr val="000000"/>
                </a:solidFill>
                <a:latin typeface="Montserrat" panose="00000500000000000000" pitchFamily="2" charset="-52"/>
                <a:ea typeface="Arial Black" panose="020B0A04020102020204" pitchFamily="34" charset="0"/>
                <a:cs typeface="Times New Roman" panose="02020603050405020304" pitchFamily="18" charset="0"/>
              </a:rPr>
              <a:t> актуализировано</a:t>
            </a:r>
            <a:endParaRPr lang="ru-RU" altLang="ru-RU" sz="1600" dirty="0">
              <a:solidFill>
                <a:srgbClr val="000000"/>
              </a:solidFill>
              <a:latin typeface="Montserrat" panose="00000500000000000000" pitchFamily="2" charset="-52"/>
              <a:ea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7589e7125_0_0"/>
          <p:cNvSpPr txBox="1">
            <a:spLocks noGrp="1"/>
          </p:cNvSpPr>
          <p:nvPr>
            <p:ph type="sldNum" idx="12"/>
          </p:nvPr>
        </p:nvSpPr>
        <p:spPr>
          <a:xfrm>
            <a:off x="17613438" y="9546078"/>
            <a:ext cx="530550" cy="5476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37138" tIns="68550" rIns="137138" bIns="6855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fld id="{00000000-1234-1234-1234-123412341234}" type="slidenum">
              <a:rPr lang="ru-RU"/>
              <a:pPr>
                <a:spcAft>
                  <a:spcPts val="0"/>
                </a:spcAft>
              </a:pPr>
              <a:t>9</a:t>
            </a:fld>
            <a:endParaRPr/>
          </a:p>
        </p:txBody>
      </p:sp>
      <p:sp>
        <p:nvSpPr>
          <p:cNvPr id="111" name="Google Shape;111;g327589e7125_0_0"/>
          <p:cNvSpPr/>
          <p:nvPr/>
        </p:nvSpPr>
        <p:spPr>
          <a:xfrm>
            <a:off x="922121" y="2095500"/>
            <a:ext cx="7860713" cy="2207063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04775" tIns="601800" rIns="103425" bIns="601800" anchor="ctr" anchorCtr="0"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Реестр «зеленых» технологий и проектов</a:t>
            </a:r>
            <a:r>
              <a:rPr lang="ru-RU" sz="2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– систематизированный, периодически пополняемый и уточняемый свод данных по «зеленым» технологиям и проектам отечественных производителей и поставщиков зеленых технологий и оборудования.</a:t>
            </a:r>
            <a:endParaRPr sz="2400" dirty="0"/>
          </a:p>
        </p:txBody>
      </p:sp>
      <p:sp>
        <p:nvSpPr>
          <p:cNvPr id="112" name="Google Shape;112;g327589e7125_0_0"/>
          <p:cNvSpPr/>
          <p:nvPr/>
        </p:nvSpPr>
        <p:spPr>
          <a:xfrm>
            <a:off x="2023976" y="4672632"/>
            <a:ext cx="4060350" cy="764438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04775" tIns="601800" rIns="103425" bIns="601800" anchor="ctr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Цели реестра: 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327589e7125_0_0"/>
          <p:cNvSpPr/>
          <p:nvPr/>
        </p:nvSpPr>
        <p:spPr>
          <a:xfrm>
            <a:off x="9427351" y="2019300"/>
            <a:ext cx="3996900" cy="1472063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04775" tIns="601800" rIns="103425" bIns="6018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26262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 Реестр включены</a:t>
            </a:r>
            <a:endParaRPr sz="1600" dirty="0"/>
          </a:p>
          <a:p>
            <a:pPr algn="ctr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4EA72E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33 проект</a:t>
            </a:r>
            <a:r>
              <a:rPr lang="ru-RU" sz="4400" b="1" dirty="0">
                <a:solidFill>
                  <a:srgbClr val="4EA72E"/>
                </a:solidFill>
                <a:latin typeface="Montserrat"/>
                <a:ea typeface="Montserrat"/>
                <a:cs typeface="Montserrat"/>
                <a:sym typeface="Montserrat"/>
              </a:rPr>
              <a:t>а</a:t>
            </a:r>
            <a:endParaRPr sz="2400" b="1" dirty="0">
              <a:solidFill>
                <a:srgbClr val="4EA7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g327589e7125_0_0"/>
          <p:cNvSpPr txBox="1"/>
          <p:nvPr/>
        </p:nvSpPr>
        <p:spPr>
          <a:xfrm>
            <a:off x="2023976" y="7512391"/>
            <a:ext cx="5616450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Поиск инвесторов для реализации «зеленых» проектов.</a:t>
            </a:r>
            <a:endParaRPr sz="2200" dirty="0"/>
          </a:p>
        </p:txBody>
      </p:sp>
      <p:sp>
        <p:nvSpPr>
          <p:cNvPr id="115" name="Google Shape;115;g327589e7125_0_0"/>
          <p:cNvSpPr txBox="1"/>
          <p:nvPr/>
        </p:nvSpPr>
        <p:spPr>
          <a:xfrm>
            <a:off x="2023991" y="5444702"/>
            <a:ext cx="4950900" cy="74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Продвижение «зеленых» проектов;</a:t>
            </a:r>
            <a:endParaRPr sz="2200" dirty="0"/>
          </a:p>
        </p:txBody>
      </p:sp>
      <p:sp>
        <p:nvSpPr>
          <p:cNvPr id="122" name="Google Shape;122;g327589e7125_0_0"/>
          <p:cNvSpPr txBox="1"/>
          <p:nvPr/>
        </p:nvSpPr>
        <p:spPr>
          <a:xfrm>
            <a:off x="2023998" y="6312270"/>
            <a:ext cx="5075100" cy="105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Коммерциализация и технологическое бизнес- инкубирование;</a:t>
            </a:r>
            <a:endParaRPr sz="2200" dirty="0"/>
          </a:p>
        </p:txBody>
      </p:sp>
      <p:graphicFrame>
        <p:nvGraphicFramePr>
          <p:cNvPr id="125" name="Google Shape;125;g327589e7125_0_0"/>
          <p:cNvGraphicFramePr/>
          <p:nvPr>
            <p:extLst>
              <p:ext uri="{D42A27DB-BD31-4B8C-83A1-F6EECF244321}">
                <p14:modId xmlns:p14="http://schemas.microsoft.com/office/powerpoint/2010/main" val="4044869435"/>
              </p:ext>
            </p:extLst>
          </p:nvPr>
        </p:nvGraphicFramePr>
        <p:xfrm>
          <a:off x="9698457" y="4332263"/>
          <a:ext cx="7685175" cy="55464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создание эко. чистых видов топлива;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4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200" dirty="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лесовосстановление;</a:t>
                      </a:r>
                      <a:endParaRPr sz="2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очистка воздуха;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развитие экотранспорта;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переработка нефтеотходов;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повышение энергоэффективности;</a:t>
                      </a:r>
                      <a:endParaRPr sz="2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устойчивое сельское хозяйство;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развитие ВИЭ;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утилизация промышленных отходов;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9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200"/>
                        </a:spcBef>
                        <a:spcAft>
                          <a:spcPts val="1400"/>
                        </a:spcAft>
                        <a:buNone/>
                      </a:pPr>
                      <a:r>
                        <a:rPr lang="ru-RU" sz="2200" dirty="0">
                          <a:solidFill>
                            <a:srgbClr val="205867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очистка водных ресурсов.</a:t>
                      </a:r>
                      <a:endParaRPr sz="2200" dirty="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37138" marR="137138" marT="81000" marB="81000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6" name="Google Shape;126;g327589e7125_0_0"/>
          <p:cNvSpPr/>
          <p:nvPr/>
        </p:nvSpPr>
        <p:spPr>
          <a:xfrm>
            <a:off x="9959414" y="4559137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" name="Google Shape;136;g327589e7125_0_0"/>
          <p:cNvCxnSpPr/>
          <p:nvPr/>
        </p:nvCxnSpPr>
        <p:spPr>
          <a:xfrm>
            <a:off x="894559" y="4671450"/>
            <a:ext cx="7615350" cy="14850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g327589e7125_0_0"/>
          <p:cNvCxnSpPr/>
          <p:nvPr/>
        </p:nvCxnSpPr>
        <p:spPr>
          <a:xfrm rot="10800000">
            <a:off x="13566750" y="2032987"/>
            <a:ext cx="0" cy="1421550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327589e7125_0_0"/>
          <p:cNvSpPr/>
          <p:nvPr/>
        </p:nvSpPr>
        <p:spPr>
          <a:xfrm>
            <a:off x="13833558" y="2019300"/>
            <a:ext cx="3921040" cy="1472063"/>
          </a:xfrm>
          <a:custGeom>
            <a:avLst/>
            <a:gdLst/>
            <a:ahLst/>
            <a:cxnLst/>
            <a:rect l="l" t="t" r="r" b="b"/>
            <a:pathLst>
              <a:path w="10000" h="10000" extrusionOk="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04775" tIns="601800" rIns="103425" bIns="60180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Montserrat"/>
                <a:ea typeface="Montserrat"/>
                <a:cs typeface="Montserrat"/>
                <a:sym typeface="Montserrat"/>
              </a:rPr>
              <a:t>Из них в 2024 году</a:t>
            </a:r>
            <a:endParaRPr sz="2400" dirty="0"/>
          </a:p>
          <a:p>
            <a:pPr algn="ctr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4EA72E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 проект</a:t>
            </a:r>
            <a:r>
              <a:rPr lang="ru-RU" sz="4400" b="1" dirty="0">
                <a:solidFill>
                  <a:srgbClr val="4EA72E"/>
                </a:solidFill>
                <a:latin typeface="Montserrat"/>
                <a:ea typeface="Montserrat"/>
                <a:cs typeface="Montserrat"/>
                <a:sym typeface="Montserrat"/>
              </a:rPr>
              <a:t>ов</a:t>
            </a:r>
            <a:endParaRPr sz="4400" b="1" dirty="0">
              <a:solidFill>
                <a:srgbClr val="4EA72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g327589e7125_0_0"/>
          <p:cNvSpPr txBox="1"/>
          <p:nvPr/>
        </p:nvSpPr>
        <p:spPr>
          <a:xfrm>
            <a:off x="9367638" y="3682597"/>
            <a:ext cx="8776350" cy="63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55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Отрасли отобранных проектов и технологий:</a:t>
            </a:r>
            <a:endParaRPr/>
          </a:p>
        </p:txBody>
      </p:sp>
      <p:sp>
        <p:nvSpPr>
          <p:cNvPr id="141" name="Google Shape;141;g327589e7125_0_0"/>
          <p:cNvSpPr txBox="1"/>
          <p:nvPr/>
        </p:nvSpPr>
        <p:spPr>
          <a:xfrm>
            <a:off x="1889625" y="8713798"/>
            <a:ext cx="6893100" cy="11541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МЦЗТ определен верификатором при размещении «зеленых» облигаций.</a:t>
            </a:r>
            <a:br>
              <a:rPr lang="ru-RU" sz="2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2024 году выдано 1 заключение. </a:t>
            </a:r>
            <a:endParaRPr sz="2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2" name="Google Shape;142;g327589e7125_0_0" descr="Google Shape;816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754" y="8696701"/>
            <a:ext cx="875174" cy="9858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g327589e7125_0_0"/>
          <p:cNvCxnSpPr/>
          <p:nvPr/>
        </p:nvCxnSpPr>
        <p:spPr>
          <a:xfrm>
            <a:off x="910250" y="8418008"/>
            <a:ext cx="7615350" cy="14850"/>
          </a:xfrm>
          <a:prstGeom prst="straightConnector1">
            <a:avLst/>
          </a:prstGeom>
          <a:noFill/>
          <a:ln w="9525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object 7">
            <a:extLst>
              <a:ext uri="{FF2B5EF4-FFF2-40B4-BE49-F238E27FC236}">
                <a16:creationId xmlns:a16="http://schemas.microsoft.com/office/drawing/2014/main" id="{2D25F664-ED7C-4A18-96A5-DFCD8A89B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554" y="571500"/>
            <a:ext cx="129872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000" b="0" i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algn="l" defTabSz="1371600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3600" b="1" kern="1200" dirty="0">
                <a:solidFill>
                  <a:prstClr val="black"/>
                </a:solidFill>
                <a:latin typeface="Montserrat "/>
                <a:ea typeface="Segoe UI Black" panose="020B0A02040204020203" pitchFamily="34" charset="0"/>
                <a:cs typeface="+mn-cs"/>
              </a:rPr>
              <a:t>Реестр «зеленых» технологий и проектов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325316D-E762-9018-E931-BC4B8D9F63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5011" y="827474"/>
            <a:ext cx="1217022" cy="368435"/>
          </a:xfrm>
          <a:prstGeom prst="rect">
            <a:avLst/>
          </a:prstGeom>
        </p:spPr>
      </p:pic>
      <p:sp>
        <p:nvSpPr>
          <p:cNvPr id="4" name="Google Shape;123;g327589e7125_0_0">
            <a:extLst>
              <a:ext uri="{FF2B5EF4-FFF2-40B4-BE49-F238E27FC236}">
                <a16:creationId xmlns:a16="http://schemas.microsoft.com/office/drawing/2014/main" id="{55CCADD8-4A49-A00C-55A1-9B6EA8B769C7}"/>
              </a:ext>
            </a:extLst>
          </p:cNvPr>
          <p:cNvSpPr/>
          <p:nvPr/>
        </p:nvSpPr>
        <p:spPr>
          <a:xfrm>
            <a:off x="1039541" y="7585072"/>
            <a:ext cx="609600" cy="569093"/>
          </a:xfrm>
          <a:prstGeom prst="ellipse">
            <a:avLst/>
          </a:prstGeom>
          <a:solidFill>
            <a:schemeClr val="lt1"/>
          </a:solidFill>
          <a:ln w="142875" cap="flat" cmpd="tri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3;g327589e7125_0_0">
            <a:extLst>
              <a:ext uri="{FF2B5EF4-FFF2-40B4-BE49-F238E27FC236}">
                <a16:creationId xmlns:a16="http://schemas.microsoft.com/office/drawing/2014/main" id="{6FD007FF-3B54-DB30-CFC4-3EE1503DF424}"/>
              </a:ext>
            </a:extLst>
          </p:cNvPr>
          <p:cNvSpPr/>
          <p:nvPr/>
        </p:nvSpPr>
        <p:spPr>
          <a:xfrm>
            <a:off x="1039541" y="6553990"/>
            <a:ext cx="609600" cy="569093"/>
          </a:xfrm>
          <a:prstGeom prst="ellipse">
            <a:avLst/>
          </a:prstGeom>
          <a:solidFill>
            <a:schemeClr val="lt1"/>
          </a:solidFill>
          <a:ln w="142875" cap="flat" cmpd="tri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kk-KZ" sz="2800" dirty="0">
                <a:solidFill>
                  <a:schemeClr val="accent6"/>
                </a:solidFill>
                <a:latin typeface="Montserrat SemiBold"/>
                <a:ea typeface="Calibri"/>
                <a:cs typeface="Calibri"/>
                <a:sym typeface="Montserrat SemiBold"/>
              </a:rPr>
              <a:t>2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23;g327589e7125_0_0">
            <a:extLst>
              <a:ext uri="{FF2B5EF4-FFF2-40B4-BE49-F238E27FC236}">
                <a16:creationId xmlns:a16="http://schemas.microsoft.com/office/drawing/2014/main" id="{DAAC4DE8-3F56-1A75-F178-C2CBDF4EB0DC}"/>
              </a:ext>
            </a:extLst>
          </p:cNvPr>
          <p:cNvSpPr/>
          <p:nvPr/>
        </p:nvSpPr>
        <p:spPr>
          <a:xfrm>
            <a:off x="1039541" y="5522908"/>
            <a:ext cx="609600" cy="569093"/>
          </a:xfrm>
          <a:prstGeom prst="ellipse">
            <a:avLst/>
          </a:prstGeom>
          <a:solidFill>
            <a:schemeClr val="lt1"/>
          </a:solidFill>
          <a:ln w="142875" cap="flat" cmpd="tri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</a:t>
            </a: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26;g327589e7125_0_0">
            <a:extLst>
              <a:ext uri="{FF2B5EF4-FFF2-40B4-BE49-F238E27FC236}">
                <a16:creationId xmlns:a16="http://schemas.microsoft.com/office/drawing/2014/main" id="{E476CA69-5C15-FFC7-E79F-7A5D805594EA}"/>
              </a:ext>
            </a:extLst>
          </p:cNvPr>
          <p:cNvSpPr/>
          <p:nvPr/>
        </p:nvSpPr>
        <p:spPr>
          <a:xfrm>
            <a:off x="9959414" y="5143500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26;g327589e7125_0_0">
            <a:extLst>
              <a:ext uri="{FF2B5EF4-FFF2-40B4-BE49-F238E27FC236}">
                <a16:creationId xmlns:a16="http://schemas.microsoft.com/office/drawing/2014/main" id="{8F8ABA48-918B-889C-70A3-461FE8AF0051}"/>
              </a:ext>
            </a:extLst>
          </p:cNvPr>
          <p:cNvSpPr/>
          <p:nvPr/>
        </p:nvSpPr>
        <p:spPr>
          <a:xfrm>
            <a:off x="9959414" y="5666919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26;g327589e7125_0_0">
            <a:extLst>
              <a:ext uri="{FF2B5EF4-FFF2-40B4-BE49-F238E27FC236}">
                <a16:creationId xmlns:a16="http://schemas.microsoft.com/office/drawing/2014/main" id="{066F422E-EE09-FD07-0C9F-E12D53730E1C}"/>
              </a:ext>
            </a:extLst>
          </p:cNvPr>
          <p:cNvSpPr/>
          <p:nvPr/>
        </p:nvSpPr>
        <p:spPr>
          <a:xfrm>
            <a:off x="9977343" y="6190382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6;g327589e7125_0_0">
            <a:extLst>
              <a:ext uri="{FF2B5EF4-FFF2-40B4-BE49-F238E27FC236}">
                <a16:creationId xmlns:a16="http://schemas.microsoft.com/office/drawing/2014/main" id="{BC728C49-B59A-740A-1368-768677C739FB}"/>
              </a:ext>
            </a:extLst>
          </p:cNvPr>
          <p:cNvSpPr/>
          <p:nvPr/>
        </p:nvSpPr>
        <p:spPr>
          <a:xfrm>
            <a:off x="9959414" y="6724551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6;g327589e7125_0_0">
            <a:extLst>
              <a:ext uri="{FF2B5EF4-FFF2-40B4-BE49-F238E27FC236}">
                <a16:creationId xmlns:a16="http://schemas.microsoft.com/office/drawing/2014/main" id="{935E3661-3B7E-4882-A35E-32CE7EFBC6BB}"/>
              </a:ext>
            </a:extLst>
          </p:cNvPr>
          <p:cNvSpPr/>
          <p:nvPr/>
        </p:nvSpPr>
        <p:spPr>
          <a:xfrm>
            <a:off x="9959414" y="7364805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26;g327589e7125_0_0">
            <a:extLst>
              <a:ext uri="{FF2B5EF4-FFF2-40B4-BE49-F238E27FC236}">
                <a16:creationId xmlns:a16="http://schemas.microsoft.com/office/drawing/2014/main" id="{54529ACD-3411-24D7-94BD-1BFB84DADB10}"/>
              </a:ext>
            </a:extLst>
          </p:cNvPr>
          <p:cNvSpPr/>
          <p:nvPr/>
        </p:nvSpPr>
        <p:spPr>
          <a:xfrm>
            <a:off x="9959414" y="7886309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26;g327589e7125_0_0">
            <a:extLst>
              <a:ext uri="{FF2B5EF4-FFF2-40B4-BE49-F238E27FC236}">
                <a16:creationId xmlns:a16="http://schemas.microsoft.com/office/drawing/2014/main" id="{D2F1290C-D5C2-93B0-20D7-F0B5BE46DD2B}"/>
              </a:ext>
            </a:extLst>
          </p:cNvPr>
          <p:cNvSpPr/>
          <p:nvPr/>
        </p:nvSpPr>
        <p:spPr>
          <a:xfrm>
            <a:off x="9977343" y="8432858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26;g327589e7125_0_0">
            <a:extLst>
              <a:ext uri="{FF2B5EF4-FFF2-40B4-BE49-F238E27FC236}">
                <a16:creationId xmlns:a16="http://schemas.microsoft.com/office/drawing/2014/main" id="{A453665E-8355-6050-D595-10EB351643D4}"/>
              </a:ext>
            </a:extLst>
          </p:cNvPr>
          <p:cNvSpPr/>
          <p:nvPr/>
        </p:nvSpPr>
        <p:spPr>
          <a:xfrm>
            <a:off x="9959414" y="9012168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26;g327589e7125_0_0">
            <a:extLst>
              <a:ext uri="{FF2B5EF4-FFF2-40B4-BE49-F238E27FC236}">
                <a16:creationId xmlns:a16="http://schemas.microsoft.com/office/drawing/2014/main" id="{4B3299ED-46AC-2E4A-A7C8-47D1E4C26ADD}"/>
              </a:ext>
            </a:extLst>
          </p:cNvPr>
          <p:cNvSpPr/>
          <p:nvPr/>
        </p:nvSpPr>
        <p:spPr>
          <a:xfrm>
            <a:off x="9959414" y="9545710"/>
            <a:ext cx="98986" cy="121888"/>
          </a:xfrm>
          <a:prstGeom prst="ellipse">
            <a:avLst/>
          </a:prstGeom>
          <a:solidFill>
            <a:srgbClr val="00882B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</a:pPr>
            <a:endParaRPr sz="4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2629</TotalTime>
  <Words>5185</Words>
  <Application>Microsoft Office PowerPoint</Application>
  <PresentationFormat>Произвольный</PresentationFormat>
  <Paragraphs>608</Paragraphs>
  <Slides>33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33</vt:i4>
      </vt:variant>
    </vt:vector>
  </HeadingPairs>
  <TitlesOfParts>
    <vt:vector size="53" baseType="lpstr">
      <vt:lpstr>Aptos</vt:lpstr>
      <vt:lpstr>Aptos Display</vt:lpstr>
      <vt:lpstr>Arial</vt:lpstr>
      <vt:lpstr>Arial Black</vt:lpstr>
      <vt:lpstr>Calibri</vt:lpstr>
      <vt:lpstr>Calibri Light</vt:lpstr>
      <vt:lpstr>Lucida Sans Unicode</vt:lpstr>
      <vt:lpstr>Montserrat</vt:lpstr>
      <vt:lpstr>Montserrat </vt:lpstr>
      <vt:lpstr>Montserrat SemiBold</vt:lpstr>
      <vt:lpstr>Montserrat-Light</vt:lpstr>
      <vt:lpstr>Tahoma</vt:lpstr>
      <vt:lpstr>Times New Roman</vt:lpstr>
      <vt:lpstr>Wingdings</vt:lpstr>
      <vt:lpstr>Office Theme</vt:lpstr>
      <vt:lpstr>1_Office Theme</vt:lpstr>
      <vt:lpstr>2_Office Theme</vt:lpstr>
      <vt:lpstr>3_Office Theme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РАЗРАБОТКА СПРАВОЧНИКОВ ПО НДТ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2024 Бюро НДТ фин версия</dc:title>
  <dc:creator>Madina Kazken</dc:creator>
  <cp:keywords>DAGa1CZINIA,BAEhupTFwJs</cp:keywords>
  <cp:lastModifiedBy>Sayassat Imambayev</cp:lastModifiedBy>
  <cp:revision>135</cp:revision>
  <dcterms:created xsi:type="dcterms:W3CDTF">2025-05-22T05:16:05Z</dcterms:created>
  <dcterms:modified xsi:type="dcterms:W3CDTF">2025-08-27T11:37:42Z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2025-01-27T00:00:00Z</vt:filetime>
  </property>
  <property fmtid="{D5CDD505-2E9C-101B-9397-08002B2CF9AE}" pid="3" name="Creator">
    <vt:lpwstr>Canva</vt:lpwstr>
  </property>
  <property fmtid="{D5CDD505-2E9C-101B-9397-08002B2CF9AE}" pid="4" name="LastSaved">
    <vt:filetime>2025-05-22T00:00:00Z</vt:filetime>
  </property>
  <property fmtid="{D5CDD505-2E9C-101B-9397-08002B2CF9AE}" pid="5" name="Producer">
    <vt:lpwstr>Canva</vt:lpwstr>
  </property>
</Properties>
</file>